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2" r:id="rId6"/>
    <p:sldId id="264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sz="3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sz="3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3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Внутришкольная</a:t>
            </a:r>
            <a:r>
              <a:rPr sz="3110" spc="-21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11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модель</a:t>
            </a:r>
            <a:r>
              <a:rPr lang="ru-RU" sz="311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11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формирования</a:t>
            </a:r>
            <a:br>
              <a:rPr sz="311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110" spc="-1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функциональной</a:t>
            </a:r>
            <a:r>
              <a:rPr sz="311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11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грамотности</a:t>
            </a:r>
            <a:r>
              <a:rPr sz="3110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11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обучающихся</a:t>
            </a:r>
            <a:r>
              <a:rPr lang="ru-RU" sz="3110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br>
              <a:rPr lang="ru-RU" sz="311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10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МБОУ  « Чапаевская СШ» Советского района</a:t>
            </a:r>
            <a:br>
              <a:rPr lang="ru-RU" sz="3110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10" spc="-1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Республики Крым</a:t>
            </a:r>
            <a:endParaRPr lang="ru-RU" altLang="en-US" sz="3110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1295" y="2300605"/>
            <a:ext cx="10090150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716280" cy="356870"/>
          </a:xfrm>
        </p:spPr>
        <p:txBody>
          <a:bodyPr>
            <a:normAutofit fontScale="90000"/>
          </a:bodyPr>
          <a:p>
            <a:r>
              <a:rPr lang="ru-RU" altLang="en-US"/>
              <a:t>.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8335" y="615950"/>
            <a:ext cx="10723880" cy="5561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" y="445135"/>
            <a:ext cx="10750550" cy="6061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Ведение  курса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 Функциональная грамотность»</a:t>
            </a:r>
            <a:endParaRPr lang="ru-RU" altLang="en-US"/>
          </a:p>
        </p:txBody>
      </p:sp>
      <p:graphicFrame>
        <p:nvGraphicFramePr>
          <p:cNvPr id="9" name="Замещающее содержимое 8"/>
          <p:cNvGraphicFramePr/>
          <p:nvPr>
            <p:ph idx="1"/>
            <p:custDataLst>
              <p:tags r:id="rId1"/>
            </p:custDataLst>
          </p:nvPr>
        </p:nvGraphicFramePr>
        <p:xfrm>
          <a:off x="1788160" y="1825625"/>
          <a:ext cx="9375140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  <a:gridCol w="1779905"/>
                <a:gridCol w="1779905"/>
                <a:gridCol w="1779905"/>
                <a:gridCol w="1779905"/>
              </a:tblGrid>
              <a:tr h="6477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Класс</a:t>
                      </a:r>
                      <a:endParaRPr lang="ru-RU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 1</a:t>
                      </a:r>
                      <a:endParaRPr lang="ru-RU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2</a:t>
                      </a:r>
                      <a:endParaRPr lang="ru-RU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3</a:t>
                      </a:r>
                      <a:endParaRPr lang="ru-RU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4</a:t>
                      </a:r>
                      <a:endParaRPr lang="ru-RU" altLang="en-US" b="1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/>
                        <a:t>Курс</a:t>
                      </a:r>
                      <a:r>
                        <a:rPr lang="en-US" altLang="ru-RU" b="1"/>
                        <a:t>                                  </a:t>
                      </a:r>
                      <a:r>
                        <a:rPr lang="en-US" altLang="en-US" b="1"/>
                        <a:t>«</a:t>
                      </a:r>
                      <a:r>
                        <a:rPr lang="en-US" altLang="en-US" b="1"/>
                        <a:t>Функциональная</a:t>
                      </a:r>
                      <a:r>
                        <a:rPr lang="en-US" altLang="ru-RU" b="1"/>
                        <a:t> </a:t>
                      </a:r>
                      <a:r>
                        <a:rPr lang="en-US" altLang="en-US" b="1"/>
                        <a:t>грамотность</a:t>
                      </a:r>
                      <a:endParaRPr lang="en-US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        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             1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     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              1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/>
                        <a:t>   </a:t>
                      </a:r>
                      <a:endParaRPr lang="ru-RU" altLang="en-US" b="1"/>
                    </a:p>
                    <a:p>
                      <a:pPr algn="ctr">
                        <a:buNone/>
                      </a:pPr>
                      <a:r>
                        <a:rPr lang="ru-RU" altLang="en-US" b="1"/>
                        <a:t>      1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b="1"/>
                    </a:p>
                    <a:p>
                      <a:pPr algn="ctr">
                        <a:buNone/>
                      </a:pPr>
                      <a:r>
                        <a:rPr lang="ru-RU" altLang="en-US" b="1"/>
                        <a:t>     1</a:t>
                      </a:r>
                      <a:endParaRPr lang="ru-RU" altLang="en-US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3405188" y="3298825"/>
            <a:ext cx="5080000" cy="26035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100">
                <a:latin typeface="Calibri" panose="020F0502020204030204"/>
                <a:ea typeface="SimSun" panose="02010600030101010101" pitchFamily="2" charset="-122"/>
              </a:rPr>
              <a:t> </a:t>
            </a:r>
            <a:endParaRPr lang="en-US" altLang="zh-CN"/>
          </a:p>
        </p:txBody>
      </p:sp>
      <p:graphicFrame>
        <p:nvGraphicFramePr>
          <p:cNvPr id="10" name="Таблица 9"/>
          <p:cNvGraphicFramePr/>
          <p:nvPr>
            <p:custDataLst>
              <p:tags r:id="rId2"/>
            </p:custDataLst>
          </p:nvPr>
        </p:nvGraphicFramePr>
        <p:xfrm>
          <a:off x="1828800" y="4428490"/>
          <a:ext cx="93345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5"/>
                <a:gridCol w="2333625"/>
                <a:gridCol w="2333625"/>
                <a:gridCol w="2333625"/>
              </a:tblGrid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/>
                    </a:p>
                    <a:p>
                      <a:pPr algn="ctr">
                        <a:buNone/>
                      </a:pPr>
                      <a:r>
                        <a:rPr lang="ru-RU" altLang="en-US"/>
                        <a:t>Класс </a:t>
                      </a:r>
                      <a:endParaRPr lang="ru-RU" altLang="en-US"/>
                    </a:p>
                    <a:p>
                      <a:pPr algn="ctr"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/>
                    </a:p>
                    <a:p>
                      <a:pPr algn="ctr">
                        <a:buNone/>
                      </a:pPr>
                      <a:r>
                        <a:rPr lang="ru-RU" altLang="en-US"/>
                        <a:t>5-А,  5-Б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/>
                    </a:p>
                    <a:p>
                      <a:pPr algn="ctr">
                        <a:buNone/>
                      </a:pPr>
                      <a:r>
                        <a:rPr lang="ru-RU" altLang="en-US"/>
                        <a:t>6-7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/>
                    </a:p>
                    <a:p>
                      <a:pPr algn="ctr">
                        <a:buNone/>
                      </a:pPr>
                      <a:r>
                        <a:rPr lang="ru-RU" altLang="en-US"/>
                        <a:t>8</a:t>
                      </a:r>
                      <a:endParaRPr lang="ru-RU" altLang="en-US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800" b="1">
                          <a:sym typeface="+mn-ea"/>
                        </a:rPr>
                        <a:t>Курс</a:t>
                      </a:r>
                      <a:r>
                        <a:rPr lang="en-US" altLang="ru-RU" sz="1800" b="1">
                          <a:sym typeface="+mn-ea"/>
                        </a:rPr>
                        <a:t>                                  </a:t>
                      </a:r>
                      <a:r>
                        <a:rPr lang="en-US" altLang="en-US" sz="1800" b="1">
                          <a:sym typeface="+mn-ea"/>
                        </a:rPr>
                        <a:t>«Функциональная</a:t>
                      </a:r>
                      <a:r>
                        <a:rPr lang="en-US" altLang="ru-RU" sz="1800" b="1">
                          <a:sym typeface="+mn-ea"/>
                        </a:rPr>
                        <a:t> </a:t>
                      </a:r>
                      <a:r>
                        <a:rPr lang="en-US" altLang="en-US" sz="1800" b="1">
                          <a:sym typeface="+mn-ea"/>
                        </a:rPr>
                        <a:t>грамотность</a:t>
                      </a:r>
                      <a:endParaRPr lang="en-US" altLang="en-US" sz="1800" b="1"/>
                    </a:p>
                    <a:p>
                      <a:pPr>
                        <a:buNone/>
                      </a:pP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       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                 0,25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         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                  0,25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                0,25</a:t>
                      </a:r>
                      <a:endParaRPr lang="ru-RU" alt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Методические группы по формированию функциональной грамотность</a:t>
            </a:r>
            <a:r>
              <a:rPr lang="ru-RU" dirty="0" smtClean="0">
                <a:sym typeface="+mn-ea"/>
              </a:rPr>
              <a:t>ю</a:t>
            </a:r>
            <a:endParaRPr lang="ru-RU" altLang="en-US"/>
          </a:p>
        </p:txBody>
      </p:sp>
      <p:graphicFrame>
        <p:nvGraphicFramePr>
          <p:cNvPr id="6" name="Замещающее содержимое 5"/>
          <p:cNvGraphicFramePr/>
          <p:nvPr>
            <p:ph idx="1"/>
            <p:custDataLst>
              <p:tags r:id="rId1"/>
            </p:custDataLst>
          </p:nvPr>
        </p:nvGraphicFramePr>
        <p:xfrm>
          <a:off x="647700" y="1825625"/>
          <a:ext cx="10515600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5443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Читательская грамотность 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креативное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мышление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Математическая грамотность и финансовая грамотность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Естественно- научная грамотность и глобальные компетенции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19005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Тараненко Т.А.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Курбанова В.А.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Божко Л.А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Белялова Э.О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Смирнова А.А.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Муслидин М.Р.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Лобащук Л.П.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Подолян Л.И.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Пашаева Э.И.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Думкивич О.А.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Охрименко В.И.</a:t>
                      </a:r>
                      <a:endParaRPr lang="ru-RU" altLang="en-US" b="1"/>
                    </a:p>
                    <a:p>
                      <a:pPr>
                        <a:buNone/>
                      </a:pPr>
                      <a:r>
                        <a:rPr lang="ru-RU" altLang="en-US" b="1"/>
                        <a:t>Аблогина Е.В.</a:t>
                      </a:r>
                      <a:endParaRPr lang="ru-RU" altLang="en-US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0*101"/>
  <p:tag name="TABLE_ENDDRAG_RECT" val="178*143*700*101"/>
</p:tagLst>
</file>

<file path=ppt/tags/tag2.xml><?xml version="1.0" encoding="utf-8"?>
<p:tagLst xmlns:p="http://schemas.openxmlformats.org/presentationml/2006/main">
  <p:tag name="TABLE_ENDDRAG_ORIGIN_RECT" val="735*157"/>
  <p:tag name="TABLE_ENDDRAG_RECT" val="144*348*735*157"/>
</p:tagLst>
</file>

<file path=ppt/tags/tag3.xml><?xml version="1.0" encoding="utf-8"?>
<p:tagLst xmlns:p="http://schemas.openxmlformats.org/presentationml/2006/main">
  <p:tag name="TABLE_ENDDRAG_ORIGIN_RECT" val="828*271"/>
  <p:tag name="TABLE_ENDDRAG_RECT" val="51*143*828*271"/>
</p:tagLst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WPS Presentation</Application>
  <PresentationFormat>宽屏</PresentationFormat>
  <Paragraphs>77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Art_mountaineering</vt:lpstr>
      <vt:lpstr>  Внутришкольная модель формирования функциональной грамотности обучающихся   МБОУ  « Чапаевская СШ» Советского района  Республики Крым</vt:lpstr>
      <vt:lpstr>.</vt:lpstr>
      <vt:lpstr>PowerPoint 演示文稿</vt:lpstr>
      <vt:lpstr>Введение  курса  « Функциональная грамотность»</vt:lpstr>
      <vt:lpstr>Методические группы по формированию функциональной грамотностью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</cp:revision>
  <dcterms:created xsi:type="dcterms:W3CDTF">2025-07-23T00:59:00Z</dcterms:created>
  <dcterms:modified xsi:type="dcterms:W3CDTF">2025-12-04T16:46:26Z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069A16E80C3A4326A74AF04DD5EEDF8C_13</vt:lpwstr>
  </property>
</Properties>
</file>