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ppt/media/image10.jpg" ContentType="image/jpeg"/>
  <Override PartName="/ppt/media/image12.jpg" ContentType="image/jpeg"/>
  <Override PartName="/ppt/media/image14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21080"/>
            <a:ext cx="7672578" cy="10066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19" y="1569720"/>
            <a:ext cx="6448806" cy="100660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92" y="2118360"/>
            <a:ext cx="7506461" cy="10066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2605" y="1126312"/>
            <a:ext cx="11746788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8228" y="5304231"/>
            <a:ext cx="11375542" cy="697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037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8464" y="0"/>
            <a:ext cx="7523226" cy="15384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03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6238" y="2489"/>
            <a:ext cx="6859523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1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7891" y="1283892"/>
            <a:ext cx="11596217" cy="296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05" y="1126312"/>
            <a:ext cx="7061834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5320" marR="5080" indent="-643255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УЧАСТНИК </a:t>
            </a:r>
            <a:r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РЕГИОНАЛЬНОГО </a:t>
            </a:r>
            <a:r>
              <a:rPr sz="3600" b="1" spc="-60" dirty="0">
                <a:solidFill>
                  <a:srgbClr val="FF0000"/>
                </a:solidFill>
                <a:latin typeface="Calibri"/>
                <a:cs typeface="Calibri"/>
              </a:rPr>
              <a:t>ЭТАПА </a:t>
            </a:r>
            <a:r>
              <a:rPr sz="3600" b="1" spc="-8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ВСЕРОССИЙСКОГО</a:t>
            </a:r>
            <a:r>
              <a:rPr sz="3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КОНКУРСА</a:t>
            </a:r>
            <a:endParaRPr sz="36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«ЛУЧШАЯ</a:t>
            </a:r>
            <a:r>
              <a:rPr sz="3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ШКОЛЬНАЯ</a:t>
            </a:r>
            <a:r>
              <a:rPr sz="36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FF0000"/>
                </a:solidFill>
                <a:latin typeface="Calibri"/>
                <a:cs typeface="Calibri"/>
              </a:rPr>
              <a:t>СТОЛОВАЯ»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6301" y="124714"/>
            <a:ext cx="726185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МУНИЦИПАЛЬНОЕ</a:t>
            </a:r>
            <a:r>
              <a:rPr sz="1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БЮДЖЕТНОЕ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ОБЩЕОБРАЗОВАТЕЛЬНОЕ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УЧРЕЖДЕНИЕ </a:t>
            </a:r>
            <a:r>
              <a:rPr sz="1800" b="1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ru-RU" b="1" spc="-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73990" marR="5080" indent="-161925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0000"/>
                </a:solidFill>
                <a:latin typeface="Calibri"/>
                <a:cs typeface="Calibri"/>
              </a:rPr>
              <a:t>        «КРАСНОФЛОТСКАЯ СШ» Советского района Республики Крым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" y="5212079"/>
            <a:ext cx="7901178" cy="122605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08228" y="5304231"/>
            <a:ext cx="72040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-635" dirty="0">
                <a:solidFill>
                  <a:srgbClr val="FF0000"/>
                </a:solidFill>
                <a:latin typeface="Georgia"/>
                <a:cs typeface="Georgia"/>
              </a:rPr>
              <a:t>Приготовлени</a:t>
            </a:r>
            <a:r>
              <a:rPr sz="4400" i="1" spc="-500" dirty="0">
                <a:solidFill>
                  <a:srgbClr val="FF0000"/>
                </a:solidFill>
                <a:latin typeface="Georgia"/>
                <a:cs typeface="Georgia"/>
              </a:rPr>
              <a:t>е</a:t>
            </a:r>
            <a:r>
              <a:rPr sz="4400" i="1" spc="-1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400" i="1" spc="-540" dirty="0">
                <a:solidFill>
                  <a:srgbClr val="FF0000"/>
                </a:solidFill>
                <a:latin typeface="Georgia"/>
                <a:cs typeface="Georgia"/>
              </a:rPr>
              <a:t>горячего</a:t>
            </a:r>
            <a:r>
              <a:rPr sz="4400" i="1" spc="-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400" i="1" spc="-715" dirty="0">
                <a:solidFill>
                  <a:srgbClr val="FF0000"/>
                </a:solidFill>
                <a:latin typeface="Georgia"/>
                <a:cs typeface="Georgia"/>
              </a:rPr>
              <a:t>завт</a:t>
            </a:r>
            <a:r>
              <a:rPr sz="4400" i="1" spc="-690" dirty="0">
                <a:solidFill>
                  <a:srgbClr val="FF0000"/>
                </a:solidFill>
                <a:latin typeface="Georgia"/>
                <a:cs typeface="Georgia"/>
              </a:rPr>
              <a:t>р</a:t>
            </a:r>
            <a:r>
              <a:rPr sz="4400" i="1" spc="-595" dirty="0">
                <a:solidFill>
                  <a:srgbClr val="FF0000"/>
                </a:solidFill>
                <a:latin typeface="Georgia"/>
                <a:cs typeface="Georgia"/>
              </a:rPr>
              <a:t>ака</a:t>
            </a:r>
            <a:endParaRPr sz="4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80238" y="103759"/>
            <a:ext cx="11630762" cy="5829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3495">
              <a:lnSpc>
                <a:spcPct val="100000"/>
              </a:lnSpc>
              <a:spcBef>
                <a:spcPts val="100"/>
              </a:spcBef>
            </a:pPr>
            <a:r>
              <a:rPr sz="5400" i="1" spc="-325" dirty="0">
                <a:solidFill>
                  <a:srgbClr val="FF0000"/>
                </a:solidFill>
                <a:latin typeface="Times New Roman"/>
                <a:cs typeface="Times New Roman"/>
              </a:rPr>
              <a:t>Меню:</a:t>
            </a:r>
            <a:endParaRPr sz="5400" dirty="0">
              <a:latin typeface="Times New Roman"/>
              <a:cs typeface="Times New Roman"/>
            </a:endParaRPr>
          </a:p>
          <a:p>
            <a:pPr marL="927100" indent="-915035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ru-RU" sz="5400" i="1" spc="-300" dirty="0">
                <a:solidFill>
                  <a:srgbClr val="FF0000"/>
                </a:solidFill>
                <a:latin typeface="Times New Roman"/>
                <a:cs typeface="Times New Roman"/>
              </a:rPr>
              <a:t>Салат из свежей белокочанной капусты</a:t>
            </a:r>
            <a:endParaRPr sz="5400" dirty="0">
              <a:latin typeface="Times New Roman"/>
              <a:cs typeface="Times New Roman"/>
            </a:endParaRPr>
          </a:p>
          <a:p>
            <a:pPr marL="927100" indent="-915035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ru-RU" sz="5400" i="1" spc="-420" dirty="0">
                <a:solidFill>
                  <a:srgbClr val="FF0000"/>
                </a:solidFill>
                <a:latin typeface="Times New Roman"/>
                <a:cs typeface="Times New Roman"/>
              </a:rPr>
              <a:t>Пюре картофельное</a:t>
            </a:r>
            <a:endParaRPr sz="5400" dirty="0">
              <a:latin typeface="Times New Roman"/>
              <a:cs typeface="Times New Roman"/>
            </a:endParaRPr>
          </a:p>
          <a:p>
            <a:pPr marL="927100" indent="-9150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ru-RU" sz="5400" i="1" spc="-290" dirty="0">
                <a:solidFill>
                  <a:srgbClr val="FF0000"/>
                </a:solidFill>
                <a:latin typeface="Times New Roman"/>
                <a:cs typeface="Times New Roman"/>
              </a:rPr>
              <a:t>Тефтели мясные в соусе</a:t>
            </a:r>
            <a:endParaRPr sz="5400" dirty="0">
              <a:latin typeface="Times New Roman"/>
              <a:cs typeface="Times New Roman"/>
            </a:endParaRPr>
          </a:p>
          <a:p>
            <a:pPr marL="927100" indent="-915035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ru-RU" sz="5400" i="1" spc="-365" dirty="0">
                <a:solidFill>
                  <a:srgbClr val="FF0000"/>
                </a:solidFill>
                <a:latin typeface="Times New Roman"/>
                <a:cs typeface="Times New Roman"/>
              </a:rPr>
              <a:t>Сок фруктовый</a:t>
            </a:r>
          </a:p>
          <a:p>
            <a:pPr marL="927100" indent="-915035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ru-RU" sz="5400" i="1" spc="-365" dirty="0">
                <a:solidFill>
                  <a:srgbClr val="FF0000"/>
                </a:solidFill>
                <a:latin typeface="Times New Roman"/>
                <a:cs typeface="Times New Roman"/>
              </a:rPr>
              <a:t>Хлеб пшеничный</a:t>
            </a:r>
          </a:p>
          <a:p>
            <a:pPr marL="927100" indent="-915035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lang="ru-RU" sz="5400" i="1" spc="-365" dirty="0">
                <a:solidFill>
                  <a:srgbClr val="FF0000"/>
                </a:solidFill>
                <a:latin typeface="Times New Roman"/>
                <a:cs typeface="Times New Roman"/>
              </a:rPr>
              <a:t>Хлеб ржаной</a:t>
            </a:r>
            <a:endParaRPr sz="5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0637" y="0"/>
            <a:ext cx="12191999" cy="675893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1374" y="533706"/>
            <a:ext cx="92174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lang="ru-RU" sz="4800" b="0" spc="-345" dirty="0">
                <a:latin typeface="Times New Roman"/>
                <a:cs typeface="Times New Roman"/>
              </a:rPr>
              <a:t>Салат из свежей белокочанной капусты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374" y="1313474"/>
            <a:ext cx="4756785" cy="5345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450215" algn="just"/>
            <a:r>
              <a:rPr lang="ru-RU" sz="1400" b="1" i="1" kern="0" dirty="0">
                <a:effectLst/>
                <a:latin typeface="Times New Roman" panose="02020603050405020304" pitchFamily="18" charset="0"/>
              </a:rPr>
              <a:t>Наименование кулинарного изделия (блюда):</a:t>
            </a:r>
            <a:r>
              <a:rPr lang="ru-RU" sz="1400" b="1" kern="0" dirty="0">
                <a:effectLst/>
                <a:latin typeface="Times New Roman" panose="02020603050405020304" pitchFamily="18" charset="0"/>
              </a:rPr>
              <a:t> Салат из свежей белокочанной капусты.</a:t>
            </a:r>
          </a:p>
          <a:p>
            <a:pPr algn="just"/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Номер рецептуры: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45.</a:t>
            </a:r>
          </a:p>
          <a:p>
            <a:pPr algn="just"/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сборника рецептур: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Сборник рецептур на продукцию для обучающихся во всех образовательных учреждениях/ Под ред. М.П. Могильного и В.А. Тутельяна. – М.: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принт, 2017. – 99 с.</a:t>
            </a:r>
          </a:p>
          <a:p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приготовления: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Лимонную кислоту растворяют в воде. Капусту шинкуют тонкой соломкой, добавляют соль (15 г на 1000 кг), раствор лимонной кислоты и нагревают при непрерывном помешивании. Не следует перегревать капусту, так как она будет мягкой. Прогретую капусту охлаждают, смешивают с нашинкованным зеленым луком или морковью, нарезанной соломкой. Салат заправляют сахарным сиропом (1:0,5), растительным маслом.</a:t>
            </a: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Приготовление салата и его заправка осуществляется непосредственно перед раздачей. Не заправленный салат допускается хранить не более 2-х часов при температуре плюс 4±2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 Хранение заправленного салата может осуществляться не более 30 минут при температуре плюс 4±2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</a:p>
          <a:p>
            <a:pPr indent="450215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 подачи не ниже +15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</a:p>
          <a:p>
            <a:pPr algn="just"/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519150-B334-15A6-48D5-79BDF2968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13474"/>
            <a:ext cx="3727715" cy="21579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CAFA15-5B94-6C80-6AAE-A76D72BD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59" y="3733800"/>
            <a:ext cx="5012267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147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8837" y="1752600"/>
            <a:ext cx="5940425" cy="368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450215" algn="just"/>
            <a:r>
              <a:rPr lang="ru-RU" sz="1400" b="1" i="1" kern="0" dirty="0">
                <a:effectLst/>
                <a:latin typeface="Times New Roman" panose="02020603050405020304" pitchFamily="18" charset="0"/>
              </a:rPr>
              <a:t>Наименование кулинарного изделия (блюда):</a:t>
            </a:r>
            <a:r>
              <a:rPr lang="ru-RU" sz="1400" b="1" kern="0" dirty="0">
                <a:effectLst/>
                <a:latin typeface="Times New Roman" panose="02020603050405020304" pitchFamily="18" charset="0"/>
              </a:rPr>
              <a:t> Пюре картофельное.	</a:t>
            </a:r>
          </a:p>
          <a:p>
            <a:pPr algn="just"/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Номер рецептуры: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312.</a:t>
            </a:r>
          </a:p>
          <a:p>
            <a:pPr algn="just"/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сборника рецептур: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Сборник рецептур на продукцию для обучающихся во всех образовательных учреждениях/Под ред. М.П. Могильного и В.А. Тутельяна. – М.: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принт, 2017, с. 243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приготовления: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1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Картофель очищают, кладут в кипящую подсоленную воду (0,6 - 0,7 л воды на 1 кг картофеля). Уровень воды должен быть на 1 - 1,5 см выше уровня картофеля. Соль используют из расчета 10 г на 1 л воды.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картофель сварится, сливают воду, картофель протирают через протирочную машину. В горячий протертый картофель добавляют, непрерывно помешивая, в 2 - 3 приема горячее кипяченое молоко и прокипяченное сливочное масло. Смесь взбивают до получения пышной однородной массы.</a:t>
            </a:r>
            <a:endParaRPr lang="ru-RU" sz="1400" dirty="0">
              <a:latin typeface="Cambria"/>
              <a:cs typeface="Cambria"/>
            </a:endParaRPr>
          </a:p>
          <a:p>
            <a:pPr marL="12700" marR="170180" algn="just">
              <a:lnSpc>
                <a:spcPct val="107100"/>
              </a:lnSpc>
              <a:spcBef>
                <a:spcPts val="100"/>
              </a:spcBef>
            </a:pPr>
            <a:endParaRPr lang="ru-RU" sz="1400" dirty="0">
              <a:latin typeface="Cambria"/>
              <a:cs typeface="Cambri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29697-B14F-88A3-88D2-D80DF4F85D5E}"/>
              </a:ext>
            </a:extLst>
          </p:cNvPr>
          <p:cNvSpPr txBox="1"/>
          <p:nvPr/>
        </p:nvSpPr>
        <p:spPr>
          <a:xfrm>
            <a:off x="731858" y="476978"/>
            <a:ext cx="6245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800" b="0" i="1" u="none" strike="noStrike" kern="0" cap="none" spc="-3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Пюре картофельное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D47A3C-F736-0F73-73DA-1D126E48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28" y="671768"/>
            <a:ext cx="4946528" cy="27572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07F3E2-B710-E4C4-B3FE-E2BF4F5DF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733800"/>
            <a:ext cx="4451598" cy="24813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037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59391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b="0" spc="-260" dirty="0">
                <a:latin typeface="Times New Roman"/>
                <a:cs typeface="Times New Roman"/>
              </a:rPr>
              <a:t>Тефтели мясные в соусе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891" y="1283892"/>
            <a:ext cx="5340909" cy="413638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indent="450215" algn="just"/>
            <a:r>
              <a:rPr lang="ru-RU" sz="1600" b="1" i="1" kern="0" dirty="0">
                <a:effectLst/>
                <a:latin typeface="Times New Roman" panose="02020603050405020304" pitchFamily="18" charset="0"/>
              </a:rPr>
              <a:t>Наименование кулинарного изделия (блюда):</a:t>
            </a:r>
            <a:r>
              <a:rPr lang="ru-RU" sz="1600" b="1" kern="0" dirty="0">
                <a:effectLst/>
                <a:latin typeface="Times New Roman" panose="02020603050405020304" pitchFamily="18" charset="0"/>
              </a:rPr>
              <a:t> Тефтели мясные в соусе.	</a:t>
            </a:r>
          </a:p>
          <a:p>
            <a:pPr algn="just"/>
            <a:r>
              <a:rPr lang="ru-RU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Номер рецептуры: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278/331.</a:t>
            </a:r>
          </a:p>
          <a:p>
            <a:pPr algn="just"/>
            <a:r>
              <a:rPr lang="ru-RU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сборника рецептур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Сборник рецептур на продукцию для обучающихся во всех образовательных учреждениях/Под ред. М.П. Могильного и В.А. Тутельяна. – М.: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принт, 2017, с. 225</a:t>
            </a:r>
          </a:p>
          <a:p>
            <a:r>
              <a:rPr lang="ru-RU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приготовления: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Котлетную массу дважды пропускают через мясорубку, добавляют измельченный припущенный репчатый лук, перемешивают и формуют в виде шариков по 3 - 4 шт. на порцию, панируют в муке, перекладывают в неглубокую посуду в 1 - 2 ряда, заливают соусом, в который добавляют 10 – 20 г воды и тушат 8 – 10 минут.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Отпускают тефтели с гарниром и с соусом, в котором они тушились.</a:t>
            </a:r>
          </a:p>
          <a:p>
            <a:pPr algn="just"/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E6DAF6-0D00-D742-CC74-E8EC555D6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89" y="71437"/>
            <a:ext cx="3884257" cy="21848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27BB7A-9172-D0D5-8D5C-0494062B6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422947"/>
            <a:ext cx="3989968" cy="22314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3EA940-2713-D5AD-2CB8-6657D2650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91" y="4766821"/>
            <a:ext cx="3581809" cy="20197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CBBAD3-2242-05E4-291A-2BF257FB4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143501" cy="29003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70C69D-5EE1-1A82-8322-1A5EA43C6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"/>
            <a:ext cx="5448300" cy="30571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7FF478-1AD5-71FC-67E8-0B5CCE6E8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96099"/>
            <a:ext cx="5600700" cy="31270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47CD67-5387-4BE7-E9E7-B22296873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295900" cy="29961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3265B0-34DD-291C-A9DC-B594144F1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5006"/>
            <a:ext cx="4019550" cy="5359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C14648-DF19-C0EB-5148-3CFCF0D943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505200"/>
            <a:ext cx="4305300" cy="3228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238" y="2489"/>
            <a:ext cx="656335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П</a:t>
            </a:r>
            <a:r>
              <a:rPr spc="-90" dirty="0"/>
              <a:t>р</a:t>
            </a:r>
            <a:r>
              <a:rPr spc="-305" dirty="0"/>
              <a:t>и</a:t>
            </a:r>
            <a:r>
              <a:rPr spc="-270" dirty="0"/>
              <a:t>я</a:t>
            </a:r>
            <a:r>
              <a:rPr spc="-735" dirty="0"/>
              <a:t>тног</a:t>
            </a:r>
            <a:r>
              <a:rPr spc="-670" dirty="0"/>
              <a:t>о</a:t>
            </a:r>
            <a:r>
              <a:rPr spc="-65" dirty="0"/>
              <a:t> </a:t>
            </a:r>
            <a:r>
              <a:rPr spc="-545" dirty="0"/>
              <a:t>а</a:t>
            </a:r>
            <a:r>
              <a:rPr spc="-535" dirty="0"/>
              <a:t>п</a:t>
            </a:r>
            <a:r>
              <a:rPr spc="-705" dirty="0"/>
              <a:t>п</a:t>
            </a:r>
            <a:r>
              <a:rPr spc="-635" dirty="0"/>
              <a:t>е</a:t>
            </a:r>
            <a:r>
              <a:rPr spc="-710" dirty="0"/>
              <a:t>тита!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B1E035-FA30-5E54-1ABE-2553B2618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5334000" cy="4000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7EB1AB-BDDB-8FED-C1B9-ED84374E2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05000"/>
            <a:ext cx="5983520" cy="33075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517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Cambria</vt:lpstr>
      <vt:lpstr>Georgia</vt:lpstr>
      <vt:lpstr>Times New Roman</vt:lpstr>
      <vt:lpstr>Office Theme</vt:lpstr>
      <vt:lpstr>Презентация PowerPoint</vt:lpstr>
      <vt:lpstr>Презентация PowerPoint</vt:lpstr>
      <vt:lpstr>Салат из свежей белокочанной капусты</vt:lpstr>
      <vt:lpstr>Презентация PowerPoint</vt:lpstr>
      <vt:lpstr>Тефтели мясные в соусе</vt:lpstr>
      <vt:lpstr>Презентация PowerPoint</vt:lpstr>
      <vt:lpstr>Презентация PowerPoint</vt:lpstr>
      <vt:lpstr>Приятного аппетита!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2</cp:revision>
  <dcterms:created xsi:type="dcterms:W3CDTF">2024-10-11T16:30:40Z</dcterms:created>
  <dcterms:modified xsi:type="dcterms:W3CDTF">2024-10-12T15:25:58Z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2021-10-21T00:00:00Z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2024-10-11T00:00:00Z</vt:filetime>
  </property>
</Properties>
</file>