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8"/>
  </p:notesMasterIdLst>
  <p:sldIdLst>
    <p:sldId id="340" r:id="rId2"/>
    <p:sldId id="256" r:id="rId3"/>
    <p:sldId id="257" r:id="rId4"/>
    <p:sldId id="316" r:id="rId5"/>
    <p:sldId id="317" r:id="rId6"/>
    <p:sldId id="319" r:id="rId7"/>
    <p:sldId id="320" r:id="rId8"/>
    <p:sldId id="321" r:id="rId9"/>
    <p:sldId id="323" r:id="rId10"/>
    <p:sldId id="326" r:id="rId11"/>
    <p:sldId id="330" r:id="rId12"/>
    <p:sldId id="331" r:id="rId13"/>
    <p:sldId id="339" r:id="rId14"/>
    <p:sldId id="341" r:id="rId15"/>
    <p:sldId id="337" r:id="rId16"/>
    <p:sldId id="334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BEFA"/>
    <a:srgbClr val="B29670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83" d="100"/>
          <a:sy n="83" d="100"/>
        </p:scale>
        <p:origin x="145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5894BAD-F865-4E62-A709-FE4D92A6766D}" type="datetimeFigureOut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D36795-EDBD-41D1-A0DB-DE32A3C66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92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52973-048E-41A1-8CC6-901A7DFEED97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096C-43F4-422D-9625-4E9AD1E84B7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DAA65E-ACCF-4593-A546-0E1B0EE317A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9C73E-3B85-4BDF-9FEB-42EAF06EDB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2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755D6-B841-48AF-A439-6C673E9B71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21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808990-D65D-438B-96A8-72BBCAB927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75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EA3F-BCCB-4041-84BF-D44B715AE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711EC-0E59-4A1F-A801-2B7FB35977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2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0ECA7-16CC-4AB9-8B82-DE6FF1A501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2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14FF8-1516-40E6-AF8E-A24FE1B971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8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8300C-507B-46F8-A2F1-4A2B2EFA76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6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49738-26A5-44EA-8A47-44997BC6EA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3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AEA44-BE5F-4664-95A8-98BBC0EE44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3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89CE0-5972-4E5D-83D3-9BFDF83FB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7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DE272-37AD-430A-9AC6-EA7538DD24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2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A85B01-9111-4EF3-8BE5-2911BC116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16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68952" cy="1143000"/>
          </a:xfrm>
        </p:spPr>
        <p:txBody>
          <a:bodyPr>
            <a:normAutofit/>
          </a:bodyPr>
          <a:lstStyle/>
          <a:p>
            <a:r>
              <a:rPr lang="ru-RU" sz="3200" dirty="0"/>
              <a:t>О каком явлении природы это стихотворение?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Листья жёлтые танцуют.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С веток падают, летят.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Эту сказку золотую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называют…</a:t>
            </a:r>
          </a:p>
        </p:txBody>
      </p:sp>
    </p:spTree>
    <p:extLst>
      <p:ext uri="{BB962C8B-B14F-4D97-AF65-F5344CB8AC3E}">
        <p14:creationId xmlns:p14="http://schemas.microsoft.com/office/powerpoint/2010/main" val="39584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Папа и Мама\Desktop\hdoboi.org-24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25615"/>
            <a:ext cx="7558293" cy="44323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2188840"/>
          </a:xfrm>
        </p:spPr>
        <p:txBody>
          <a:bodyPr/>
          <a:lstStyle/>
          <a:p>
            <a:pPr algn="just"/>
            <a:r>
              <a:rPr lang="ru-RU" dirty="0"/>
              <a:t>Опавшие листья как бы утепляют поверхность почвы, защищая многолетние травянистые растения и их корневую систему от морозов.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Это интересно</a:t>
            </a:r>
            <a:br>
              <a:rPr lang="ru-RU" dirty="0"/>
            </a:br>
            <a:r>
              <a:rPr lang="ru-RU" dirty="0"/>
              <a:t>Продолжительность листопада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530725"/>
          </a:xfrm>
        </p:spPr>
        <p:txBody>
          <a:bodyPr/>
          <a:lstStyle/>
          <a:p>
            <a:r>
              <a:rPr lang="ru-RU" dirty="0"/>
              <a:t>У различных видов деревьев и кустарников неодинакова. </a:t>
            </a:r>
          </a:p>
          <a:p>
            <a:r>
              <a:rPr lang="ru-RU" dirty="0"/>
              <a:t>Наиболее длительный листопад у березы, он продолжается около двух месяцев. </a:t>
            </a:r>
          </a:p>
          <a:p>
            <a:r>
              <a:rPr lang="ru-RU" dirty="0"/>
              <a:t>А вот липа успевает сбросить свою листву за две недели. </a:t>
            </a:r>
          </a:p>
        </p:txBody>
      </p:sp>
      <p:pic>
        <p:nvPicPr>
          <p:cNvPr id="5122" name="Picture 2" descr="C:\Users\Папа и Мама\Desktop\maxres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915" r="7284"/>
          <a:stretch>
            <a:fillRect/>
          </a:stretch>
        </p:blipFill>
        <p:spPr bwMode="auto">
          <a:xfrm>
            <a:off x="4932040" y="1484784"/>
            <a:ext cx="3528392" cy="2368382"/>
          </a:xfrm>
          <a:prstGeom prst="rect">
            <a:avLst/>
          </a:prstGeom>
          <a:noFill/>
        </p:spPr>
      </p:pic>
      <p:pic>
        <p:nvPicPr>
          <p:cNvPr id="5123" name="Picture 3" descr="C:\Users\Папа и Мама\Desktop\125585057_69079b95def7osen_gifka963215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05064"/>
            <a:ext cx="3528392" cy="2618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листопада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3200" dirty="0"/>
              <a:t>У яснея и орешника листопад начинается с наружной части кроны и постепенно доходит до основания.</a:t>
            </a:r>
          </a:p>
        </p:txBody>
      </p:sp>
      <p:pic>
        <p:nvPicPr>
          <p:cNvPr id="6146" name="Picture 2" descr="C:\Users\Папа и Мама\Desktop\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264" r="10850"/>
          <a:stretch>
            <a:fillRect/>
          </a:stretch>
        </p:blipFill>
        <p:spPr bwMode="auto">
          <a:xfrm>
            <a:off x="5004048" y="1916832"/>
            <a:ext cx="3599522" cy="3605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5338"/>
            <a:ext cx="8229600" cy="778098"/>
          </a:xfrm>
        </p:spPr>
        <p:txBody>
          <a:bodyPr/>
          <a:lstStyle/>
          <a:p>
            <a:r>
              <a:rPr lang="ru-RU" dirty="0"/>
              <a:t>Кроссворд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73436"/>
            <a:ext cx="4824536" cy="602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085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778098"/>
          </a:xfrm>
        </p:spPr>
        <p:txBody>
          <a:bodyPr>
            <a:normAutofit/>
          </a:bodyPr>
          <a:lstStyle/>
          <a:p>
            <a:r>
              <a:rPr lang="ru-RU" sz="3000" dirty="0"/>
              <a:t>Определи, какой лист у тебя? Подпиши и раскрась.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0" y="980728"/>
            <a:ext cx="854876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31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 урока: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Что такое листопад?</a:t>
            </a:r>
          </a:p>
          <a:p>
            <a:pPr marL="514350" indent="-514350">
              <a:buAutoNum type="arabicPeriod"/>
            </a:pPr>
            <a:r>
              <a:rPr lang="ru-RU" dirty="0"/>
              <a:t>Как происходит листопад?</a:t>
            </a:r>
          </a:p>
          <a:p>
            <a:pPr marL="514350" indent="-514350">
              <a:buAutoNum type="arabicPeriod"/>
            </a:pPr>
            <a:r>
              <a:rPr lang="ru-RU" dirty="0"/>
              <a:t>Какое значение для растений имеет листопад?</a:t>
            </a:r>
          </a:p>
          <a:p>
            <a:pPr marL="514350" indent="-514350">
              <a:buAutoNum type="arabicPeriod"/>
            </a:pPr>
            <a:r>
              <a:rPr lang="ru-RU" dirty="0"/>
              <a:t>Чем отличается листопад у хвойных и лиственных деревьев?</a:t>
            </a:r>
          </a:p>
          <a:p>
            <a:pPr marL="514350" indent="-514350">
              <a:buAutoNum type="arabicPeriod"/>
            </a:pPr>
            <a:r>
              <a:rPr lang="ru-RU" dirty="0"/>
              <a:t>Почему у большинства растений перед листопадом изменяется окраска листьев?</a:t>
            </a:r>
          </a:p>
        </p:txBody>
      </p:sp>
    </p:spTree>
    <p:extLst>
      <p:ext uri="{BB962C8B-B14F-4D97-AF65-F5344CB8AC3E}">
        <p14:creationId xmlns:p14="http://schemas.microsoft.com/office/powerpoint/2010/main" val="92091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2291" name="Содержимое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1723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331640" y="620688"/>
            <a:ext cx="67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УРОК!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700808"/>
            <a:ext cx="7989887" cy="4032250"/>
          </a:xfrm>
        </p:spPr>
        <p:txBody>
          <a:bodyPr/>
          <a:lstStyle/>
          <a:p>
            <a:pPr eaLnBrk="1" hangingPunct="1">
              <a:defRPr/>
            </a:pPr>
            <a:r>
              <a:rPr lang="ru-RU" sz="7200" dirty="0"/>
              <a:t>«Листопад </a:t>
            </a:r>
            <a:br>
              <a:rPr lang="ru-RU" sz="7200" dirty="0"/>
            </a:br>
            <a:r>
              <a:rPr lang="ru-RU" sz="7200" dirty="0"/>
              <a:t>и его роль </a:t>
            </a:r>
            <a:br>
              <a:rPr lang="ru-RU" sz="7200" dirty="0"/>
            </a:br>
            <a:r>
              <a:rPr lang="ru-RU" sz="7200" dirty="0"/>
              <a:t>в жизни растений»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476672"/>
            <a:ext cx="366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урока: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77813"/>
            <a:ext cx="7570787" cy="6302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Цель урока: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700089" y="1600200"/>
            <a:ext cx="7986712" cy="4530725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000000"/>
                </a:solidFill>
                <a:effectLst/>
              </a:rPr>
              <a:t>Изучить </a:t>
            </a:r>
          </a:p>
          <a:p>
            <a:pPr marL="0" indent="0" eaLnBrk="1" hangingPunct="1">
              <a:buNone/>
            </a:pPr>
            <a:r>
              <a:rPr lang="ru-RU" sz="4000" dirty="0">
                <a:solidFill>
                  <a:srgbClr val="000000"/>
                </a:solidFill>
                <a:effectLst/>
              </a:rPr>
              <a:t>явление листопада </a:t>
            </a:r>
          </a:p>
          <a:p>
            <a:pPr marL="0" indent="0" eaLnBrk="1" hangingPunct="1">
              <a:buNone/>
            </a:pPr>
            <a:r>
              <a:rPr lang="ru-RU" sz="4000" dirty="0">
                <a:solidFill>
                  <a:srgbClr val="000000"/>
                </a:solidFill>
                <a:effectLst/>
              </a:rPr>
              <a:t>и выявить </a:t>
            </a:r>
          </a:p>
          <a:p>
            <a:pPr marL="0" indent="0" eaLnBrk="1" hangingPunct="1">
              <a:buNone/>
            </a:pPr>
            <a:r>
              <a:rPr lang="ru-RU" sz="4000" dirty="0">
                <a:solidFill>
                  <a:srgbClr val="000000"/>
                </a:solidFill>
                <a:effectLst/>
              </a:rPr>
              <a:t>его роль в жизни </a:t>
            </a:r>
          </a:p>
          <a:p>
            <a:pPr marL="0" indent="0" eaLnBrk="1" hangingPunct="1">
              <a:buNone/>
            </a:pPr>
            <a:r>
              <a:rPr lang="ru-RU" sz="4000" dirty="0">
                <a:solidFill>
                  <a:srgbClr val="000000"/>
                </a:solidFill>
              </a:rPr>
              <a:t>р</a:t>
            </a:r>
            <a:r>
              <a:rPr lang="ru-RU" sz="4000" dirty="0">
                <a:solidFill>
                  <a:srgbClr val="000000"/>
                </a:solidFill>
                <a:effectLst/>
              </a:rPr>
              <a:t>астений. </a:t>
            </a:r>
          </a:p>
        </p:txBody>
      </p:sp>
      <p:pic>
        <p:nvPicPr>
          <p:cNvPr id="4104" name="Picture 9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068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1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2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81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3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736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4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7893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Папа и Мама\Desktop\screen320x48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276517"/>
            <a:ext cx="3094881" cy="4642322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7" y="980728"/>
            <a:ext cx="86502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77813"/>
            <a:ext cx="7570787" cy="6302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/>
              <a:t>Задачи урока: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412776"/>
            <a:ext cx="7570787" cy="45307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4000" dirty="0">
                <a:solidFill>
                  <a:srgbClr val="000000"/>
                </a:solidFill>
                <a:effectLst/>
              </a:rPr>
              <a:t>Выяснить, что такое листопад.</a:t>
            </a:r>
          </a:p>
          <a:p>
            <a:pPr eaLnBrk="1" hangingPunct="1"/>
            <a:r>
              <a:rPr lang="ru-RU" sz="4000" dirty="0">
                <a:solidFill>
                  <a:srgbClr val="000000"/>
                </a:solidFill>
                <a:effectLst/>
              </a:rPr>
              <a:t>Выявить причины листопада.</a:t>
            </a:r>
          </a:p>
          <a:p>
            <a:pPr eaLnBrk="1" hangingPunct="1"/>
            <a:r>
              <a:rPr lang="ru-RU" sz="4000" dirty="0">
                <a:solidFill>
                  <a:srgbClr val="000000"/>
                </a:solidFill>
                <a:effectLst/>
              </a:rPr>
              <a:t>Определить роль листопада в жизни растений.</a:t>
            </a:r>
          </a:p>
          <a:p>
            <a:pPr eaLnBrk="1" hangingPunct="1"/>
            <a:r>
              <a:rPr lang="ru-RU" sz="4000" dirty="0">
                <a:solidFill>
                  <a:srgbClr val="000000"/>
                </a:solidFill>
                <a:effectLst/>
              </a:rPr>
              <a:t>Узнать, какие процессы происходят в листьях перед листопадом.</a:t>
            </a:r>
          </a:p>
        </p:txBody>
      </p:sp>
      <p:pic>
        <p:nvPicPr>
          <p:cNvPr id="4104" name="Picture 9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068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1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2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81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3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736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4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7893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250825" y="1196975"/>
            <a:ext cx="8642350" cy="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7570787" cy="84693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6000" dirty="0"/>
              <a:t>Что такое листопад? </a:t>
            </a:r>
          </a:p>
        </p:txBody>
      </p:sp>
      <p:pic>
        <p:nvPicPr>
          <p:cNvPr id="4104" name="Picture 9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0686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0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1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1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2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81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3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736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4" descr="star1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7893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Line 15"/>
          <p:cNvSpPr>
            <a:spLocks noChangeShapeType="1"/>
          </p:cNvSpPr>
          <p:nvPr/>
        </p:nvSpPr>
        <p:spPr bwMode="auto">
          <a:xfrm>
            <a:off x="250825" y="1196975"/>
            <a:ext cx="8642350" cy="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7" name="Picture 3" descr="C:\Users\Папа и Мама\Desktop\155112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844824"/>
            <a:ext cx="7620000" cy="46577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288" y="1623155"/>
            <a:ext cx="8353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это сбрасывание растением листвы на зиму – одно из наиболее характерных явлений осенней природы.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3518901"/>
            <a:ext cx="722148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15" descr="12886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560" y="692696"/>
            <a:ext cx="2962275" cy="3598862"/>
          </a:xfrm>
          <a:noFill/>
        </p:spPr>
      </p:pic>
      <p:pic>
        <p:nvPicPr>
          <p:cNvPr id="7172" name="Picture 18" descr="47370_9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355976" y="692696"/>
            <a:ext cx="3924300" cy="3673475"/>
          </a:xfrm>
          <a:noFill/>
        </p:spPr>
      </p:pic>
      <p:sp>
        <p:nvSpPr>
          <p:cNvPr id="103445" name="Text Box 21"/>
          <p:cNvSpPr txBox="1">
            <a:spLocks noChangeArrowheads="1"/>
          </p:cNvSpPr>
          <p:nvPr/>
        </p:nvSpPr>
        <p:spPr bwMode="auto">
          <a:xfrm>
            <a:off x="-24261" y="4725144"/>
            <a:ext cx="445224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3600" b="1" dirty="0"/>
              <a:t>Что происходит с листьями перед листопадом?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427628" y="4725144"/>
            <a:ext cx="3995737" cy="1773237"/>
          </a:xfrm>
          <a:prstGeom prst="rect">
            <a:avLst/>
          </a:prstGeom>
          <a:solidFill>
            <a:schemeClr val="accent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800" dirty="0"/>
              <a:t> </a:t>
            </a:r>
            <a:r>
              <a:rPr lang="ru-RU" sz="3600" b="1" i="1" dirty="0">
                <a:solidFill>
                  <a:srgbClr val="000000"/>
                </a:solidFill>
              </a:rPr>
              <a:t>Стареют, </a:t>
            </a:r>
            <a:endParaRPr lang="en-US" sz="3600" b="1" i="1" dirty="0">
              <a:solidFill>
                <a:srgbClr val="000000"/>
              </a:solidFill>
            </a:endParaRPr>
          </a:p>
          <a:p>
            <a:r>
              <a:rPr lang="ru-RU" sz="3600" b="1" i="1" dirty="0">
                <a:solidFill>
                  <a:srgbClr val="000000"/>
                </a:solidFill>
              </a:rPr>
              <a:t>меняют  окраску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Рисунок 5" descr="1268329526_yellowleaf.jpg"/>
          <p:cNvPicPr>
            <a:picLocks noChangeAspect="1"/>
          </p:cNvPicPr>
          <p:nvPr/>
        </p:nvPicPr>
        <p:blipFill>
          <a:blip r:embed="rId3" cstate="print"/>
          <a:srcRect t="7341" r="12753"/>
          <a:stretch>
            <a:fillRect/>
          </a:stretch>
        </p:blipFill>
        <p:spPr bwMode="auto">
          <a:xfrm>
            <a:off x="5220072" y="3068960"/>
            <a:ext cx="3691135" cy="364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195" name="Стрелка вправо 18"/>
          <p:cNvSpPr>
            <a:spLocks noChangeArrowheads="1"/>
          </p:cNvSpPr>
          <p:nvPr/>
        </p:nvSpPr>
        <p:spPr bwMode="auto">
          <a:xfrm>
            <a:off x="4140200" y="4652963"/>
            <a:ext cx="792163" cy="504825"/>
          </a:xfrm>
          <a:prstGeom prst="rightArrow">
            <a:avLst>
              <a:gd name="adj1" fmla="val 50000"/>
              <a:gd name="adj2" fmla="val 49931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188640"/>
            <a:ext cx="91440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99FF66"/>
              </a:buClr>
              <a:buFont typeface="Wingdings" pitchFamily="2" charset="2"/>
              <a:buChar char="§"/>
              <a:defRPr/>
            </a:pPr>
            <a:r>
              <a:rPr lang="ru-RU" sz="3200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Осенью в листьях разрушается </a:t>
            </a:r>
            <a:r>
              <a:rPr lang="ru-RU" sz="3200" u="sng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хлорофилл</a:t>
            </a:r>
            <a:r>
              <a:rPr lang="ru-RU" sz="3200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. Оранжевые и желтые  пигменты в клетках листьев сохраняются  и становятся заметными. Поэтому они приобретают осеннюю окраску.</a:t>
            </a:r>
          </a:p>
        </p:txBody>
      </p:sp>
      <p:pic>
        <p:nvPicPr>
          <p:cNvPr id="8197" name="Рисунок 20" descr="ZR8bq.jpg"/>
          <p:cNvPicPr>
            <a:picLocks noChangeAspect="1"/>
          </p:cNvPicPr>
          <p:nvPr/>
        </p:nvPicPr>
        <p:blipFill>
          <a:blip r:embed="rId4" cstate="print"/>
          <a:srcRect l="7955"/>
          <a:stretch>
            <a:fillRect/>
          </a:stretch>
        </p:blipFill>
        <p:spPr bwMode="auto">
          <a:xfrm>
            <a:off x="323528" y="3141663"/>
            <a:ext cx="3743647" cy="3716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9219" name="Picture 11" descr="LE01-0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260350"/>
            <a:ext cx="8378825" cy="6264275"/>
          </a:xfrm>
          <a:noFill/>
        </p:spPr>
      </p:pic>
      <p:sp>
        <p:nvSpPr>
          <p:cNvPr id="109581" name="Rectangle 13"/>
          <p:cNvSpPr>
            <a:spLocks noChangeArrowheads="1"/>
          </p:cNvSpPr>
          <p:nvPr/>
        </p:nvSpPr>
        <p:spPr bwMode="auto">
          <a:xfrm>
            <a:off x="323850" y="260350"/>
            <a:ext cx="86407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чём проявляется процесс старения листа?</a:t>
            </a:r>
          </a:p>
        </p:txBody>
      </p:sp>
      <p:sp>
        <p:nvSpPr>
          <p:cNvPr id="109582" name="Text Box 14"/>
          <p:cNvSpPr txBox="1">
            <a:spLocks noChangeArrowheads="1"/>
          </p:cNvSpPr>
          <p:nvPr/>
        </p:nvSpPr>
        <p:spPr bwMode="auto">
          <a:xfrm>
            <a:off x="449522" y="1450975"/>
            <a:ext cx="4895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3200" b="1" i="1" dirty="0">
                <a:solidFill>
                  <a:srgbClr val="000000"/>
                </a:solidFill>
              </a:rPr>
              <a:t>Разрушение хлорофилла</a:t>
            </a:r>
          </a:p>
        </p:txBody>
      </p:sp>
      <p:sp>
        <p:nvSpPr>
          <p:cNvPr id="109583" name="Text Box 15"/>
          <p:cNvSpPr txBox="1">
            <a:spLocks noChangeArrowheads="1"/>
          </p:cNvSpPr>
          <p:nvPr/>
        </p:nvSpPr>
        <p:spPr bwMode="auto">
          <a:xfrm>
            <a:off x="5292080" y="2190749"/>
            <a:ext cx="3492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3200" b="1" i="1" dirty="0">
                <a:solidFill>
                  <a:srgbClr val="000000"/>
                </a:solidFill>
              </a:rPr>
              <a:t>Накопление ненужных и вредных веществ</a:t>
            </a: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468313" y="4652963"/>
            <a:ext cx="4248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ru-RU" sz="3200" b="1" dirty="0">
                <a:solidFill>
                  <a:srgbClr val="000000"/>
                </a:solidFill>
              </a:rPr>
              <a:t>Замедление процессов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9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spc="0" dirty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чем значение</a:t>
            </a:r>
            <a:br>
              <a:rPr lang="ru-RU" b="1" cap="all" spc="0" dirty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spc="0" dirty="0">
                <a:ln/>
                <a:solidFill>
                  <a:schemeClr val="accent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листопада?</a:t>
            </a:r>
          </a:p>
        </p:txBody>
      </p:sp>
      <p:sp>
        <p:nvSpPr>
          <p:cNvPr id="11673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4000" dirty="0"/>
              <a:t>Уменьшение испарения воды. </a:t>
            </a:r>
          </a:p>
          <a:p>
            <a:pPr eaLnBrk="1" hangingPunct="1">
              <a:defRPr/>
            </a:pPr>
            <a:r>
              <a:rPr lang="ru-RU" sz="4000" dirty="0"/>
              <a:t>Удаление вредных и ненужных веществ. </a:t>
            </a:r>
          </a:p>
          <a:p>
            <a:pPr eaLnBrk="1" hangingPunct="1">
              <a:defRPr/>
            </a:pPr>
            <a:r>
              <a:rPr lang="ru-RU" sz="4000" dirty="0"/>
              <a:t>Защита от обламывания крупных ветвей (т.к. на облиственных побегах задерживается много снега).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</TotalTime>
  <Words>297</Words>
  <Application>Microsoft Office PowerPoint</Application>
  <PresentationFormat>Экран (4:3)</PresentationFormat>
  <Paragraphs>52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О каком явлении природы это стихотворение?</vt:lpstr>
      <vt:lpstr>«Листопад  и его роль  в жизни растений»</vt:lpstr>
      <vt:lpstr>Цель урока:</vt:lpstr>
      <vt:lpstr>Задачи урока:</vt:lpstr>
      <vt:lpstr>Что такое листопад? </vt:lpstr>
      <vt:lpstr>Презентация PowerPoint</vt:lpstr>
      <vt:lpstr>Презентация PowerPoint</vt:lpstr>
      <vt:lpstr> </vt:lpstr>
      <vt:lpstr>В чем значение  листопада?</vt:lpstr>
      <vt:lpstr>Презентация PowerPoint</vt:lpstr>
      <vt:lpstr>Это интересно Продолжительность листопада</vt:lpstr>
      <vt:lpstr>Особенности листопада</vt:lpstr>
      <vt:lpstr>Кроссворд</vt:lpstr>
      <vt:lpstr>Определи, какой лист у тебя? Подпиши и раскрась.</vt:lpstr>
      <vt:lpstr>Итог урока: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Размножение и оплодотворение у растений</dc:title>
  <dc:creator>Агеевы</dc:creator>
  <cp:lastModifiedBy>пк</cp:lastModifiedBy>
  <cp:revision>99</cp:revision>
  <dcterms:created xsi:type="dcterms:W3CDTF">2007-01-18T20:11:04Z</dcterms:created>
  <dcterms:modified xsi:type="dcterms:W3CDTF">2024-10-29T18:38:58Z</dcterms:modified>
</cp:coreProperties>
</file>