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8" r:id="rId1"/>
  </p:sldMasterIdLst>
  <p:sldIdLst>
    <p:sldId id="256" r:id="rId2"/>
    <p:sldId id="258" r:id="rId3"/>
    <p:sldId id="263" r:id="rId4"/>
    <p:sldId id="265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-66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74F-B6D5-4B96-8F9D-803660892F2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81B-1153-4877-9C3C-84B7A058C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9970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74F-B6D5-4B96-8F9D-803660892F2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81B-1153-4877-9C3C-84B7A058C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344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74F-B6D5-4B96-8F9D-803660892F2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81B-1153-4877-9C3C-84B7A058C8A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1617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74F-B6D5-4B96-8F9D-803660892F2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81B-1153-4877-9C3C-84B7A058C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257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74F-B6D5-4B96-8F9D-803660892F2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81B-1153-4877-9C3C-84B7A058C8A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9272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74F-B6D5-4B96-8F9D-803660892F2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81B-1153-4877-9C3C-84B7A058C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55482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74F-B6D5-4B96-8F9D-803660892F2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81B-1153-4877-9C3C-84B7A058C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19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74F-B6D5-4B96-8F9D-803660892F2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81B-1153-4877-9C3C-84B7A058C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16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74F-B6D5-4B96-8F9D-803660892F2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81B-1153-4877-9C3C-84B7A058C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93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74F-B6D5-4B96-8F9D-803660892F2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81B-1153-4877-9C3C-84B7A058C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813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74F-B6D5-4B96-8F9D-803660892F2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81B-1153-4877-9C3C-84B7A058C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861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74F-B6D5-4B96-8F9D-803660892F2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81B-1153-4877-9C3C-84B7A058C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32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74F-B6D5-4B96-8F9D-803660892F2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81B-1153-4877-9C3C-84B7A058C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536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74F-B6D5-4B96-8F9D-803660892F2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81B-1153-4877-9C3C-84B7A058C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348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74F-B6D5-4B96-8F9D-803660892F2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81B-1153-4877-9C3C-84B7A058C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386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1281B-1153-4877-9C3C-84B7A058C8A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74F-B6D5-4B96-8F9D-803660892F29}" type="datetimeFigureOut">
              <a:rPr lang="ru-RU" smtClean="0"/>
              <a:t>27.11.2024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033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0374F-B6D5-4B96-8F9D-803660892F29}" type="datetimeFigureOut">
              <a:rPr lang="ru-RU" smtClean="0"/>
              <a:t>27.11.2024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0D1281B-1153-4877-9C3C-84B7A058C8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93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9" r:id="rId1"/>
    <p:sldLayoutId id="2147484090" r:id="rId2"/>
    <p:sldLayoutId id="2147484091" r:id="rId3"/>
    <p:sldLayoutId id="2147484092" r:id="rId4"/>
    <p:sldLayoutId id="2147484093" r:id="rId5"/>
    <p:sldLayoutId id="2147484094" r:id="rId6"/>
    <p:sldLayoutId id="2147484095" r:id="rId7"/>
    <p:sldLayoutId id="2147484096" r:id="rId8"/>
    <p:sldLayoutId id="2147484097" r:id="rId9"/>
    <p:sldLayoutId id="2147484098" r:id="rId10"/>
    <p:sldLayoutId id="2147484099" r:id="rId11"/>
    <p:sldLayoutId id="2147484100" r:id="rId12"/>
    <p:sldLayoutId id="2147484101" r:id="rId13"/>
    <p:sldLayoutId id="2147484102" r:id="rId14"/>
    <p:sldLayoutId id="2147484103" r:id="rId15"/>
    <p:sldLayoutId id="214748410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80A7148-952D-445F-9069-CE7807A81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87262" y="1727993"/>
            <a:ext cx="6142268" cy="1646302"/>
          </a:xfrm>
        </p:spPr>
        <p:txBody>
          <a:bodyPr/>
          <a:lstStyle/>
          <a:p>
            <a:r>
              <a:rPr lang="ru-RU" sz="8000" b="1" i="1" dirty="0" smtClean="0">
                <a:solidFill>
                  <a:srgbClr val="C00000"/>
                </a:solidFill>
              </a:rPr>
              <a:t>Финансовая  </a:t>
            </a:r>
            <a:r>
              <a:rPr lang="ru-RU" sz="6600" b="1" i="1" dirty="0">
                <a:solidFill>
                  <a:srgbClr val="C00000"/>
                </a:solidFill>
              </a:rPr>
              <a:t>грамотность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D006B469-88C1-4C1A-810C-267DC537A0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60291" y="3513536"/>
            <a:ext cx="4165240" cy="1052386"/>
          </a:xfrm>
        </p:spPr>
        <p:txBody>
          <a:bodyPr>
            <a:noAutofit/>
          </a:bodyPr>
          <a:lstStyle/>
          <a:p>
            <a:pPr algn="ctr"/>
            <a:r>
              <a:rPr lang="ru-RU" sz="3100" b="1" i="1" dirty="0" smtClean="0">
                <a:solidFill>
                  <a:schemeClr val="tx1"/>
                </a:solidFill>
              </a:rPr>
              <a:t>Шкалы </a:t>
            </a:r>
            <a:r>
              <a:rPr lang="ru-RU" sz="3100" b="1" i="1" dirty="0">
                <a:solidFill>
                  <a:schemeClr val="tx1"/>
                </a:solidFill>
              </a:rPr>
              <a:t>температур</a:t>
            </a:r>
            <a:endParaRPr lang="ru-RU" sz="3100" dirty="0">
              <a:solidFill>
                <a:schemeClr val="tx1"/>
              </a:solidFill>
            </a:endParaRPr>
          </a:p>
        </p:txBody>
      </p:sp>
      <p:sp>
        <p:nvSpPr>
          <p:cNvPr id="7" name="Пятиугольник 2">
            <a:extLst>
              <a:ext uri="{FF2B5EF4-FFF2-40B4-BE49-F238E27FC236}">
                <a16:creationId xmlns="" xmlns:a16="http://schemas.microsoft.com/office/drawing/2014/main" id="{8F4BC9F2-CCCF-4CF4-BD24-4B3DA9BF6449}"/>
              </a:ext>
            </a:extLst>
          </p:cNvPr>
          <p:cNvSpPr/>
          <p:nvPr/>
        </p:nvSpPr>
        <p:spPr>
          <a:xfrm rot="10800000">
            <a:off x="3048000" y="0"/>
            <a:ext cx="9144000" cy="411510"/>
          </a:xfrm>
          <a:custGeom>
            <a:avLst/>
            <a:gdLst>
              <a:gd name="connsiteX0" fmla="*/ 0 w 7451888"/>
              <a:gd name="connsiteY0" fmla="*/ 0 h 936104"/>
              <a:gd name="connsiteX1" fmla="*/ 6337288 w 7451888"/>
              <a:gd name="connsiteY1" fmla="*/ 0 h 936104"/>
              <a:gd name="connsiteX2" fmla="*/ 7451888 w 7451888"/>
              <a:gd name="connsiteY2" fmla="*/ 468052 h 936104"/>
              <a:gd name="connsiteX3" fmla="*/ 6337288 w 7451888"/>
              <a:gd name="connsiteY3" fmla="*/ 936104 h 936104"/>
              <a:gd name="connsiteX4" fmla="*/ 0 w 7451888"/>
              <a:gd name="connsiteY4" fmla="*/ 936104 h 936104"/>
              <a:gd name="connsiteX5" fmla="*/ 0 w 7451888"/>
              <a:gd name="connsiteY5" fmla="*/ 0 h 936104"/>
              <a:gd name="connsiteX0" fmla="*/ 0 w 7464124"/>
              <a:gd name="connsiteY0" fmla="*/ 0 h 936104"/>
              <a:gd name="connsiteX1" fmla="*/ 6337288 w 7464124"/>
              <a:gd name="connsiteY1" fmla="*/ 0 h 936104"/>
              <a:gd name="connsiteX2" fmla="*/ 7451888 w 7464124"/>
              <a:gd name="connsiteY2" fmla="*/ 468052 h 936104"/>
              <a:gd name="connsiteX3" fmla="*/ 7464124 w 7464124"/>
              <a:gd name="connsiteY3" fmla="*/ 926867 h 936104"/>
              <a:gd name="connsiteX4" fmla="*/ 0 w 7464124"/>
              <a:gd name="connsiteY4" fmla="*/ 936104 h 936104"/>
              <a:gd name="connsiteX5" fmla="*/ 0 w 7464124"/>
              <a:gd name="connsiteY5" fmla="*/ 0 h 936104"/>
              <a:gd name="connsiteX0" fmla="*/ 0 w 7464124"/>
              <a:gd name="connsiteY0" fmla="*/ 0 h 936104"/>
              <a:gd name="connsiteX1" fmla="*/ 6743688 w 7464124"/>
              <a:gd name="connsiteY1" fmla="*/ 0 h 936104"/>
              <a:gd name="connsiteX2" fmla="*/ 7451888 w 7464124"/>
              <a:gd name="connsiteY2" fmla="*/ 468052 h 936104"/>
              <a:gd name="connsiteX3" fmla="*/ 7464124 w 7464124"/>
              <a:gd name="connsiteY3" fmla="*/ 926867 h 936104"/>
              <a:gd name="connsiteX4" fmla="*/ 0 w 7464124"/>
              <a:gd name="connsiteY4" fmla="*/ 936104 h 936104"/>
              <a:gd name="connsiteX5" fmla="*/ 0 w 7464124"/>
              <a:gd name="connsiteY5" fmla="*/ 0 h 936104"/>
              <a:gd name="connsiteX0" fmla="*/ 0 w 7464124"/>
              <a:gd name="connsiteY0" fmla="*/ 0 h 936104"/>
              <a:gd name="connsiteX1" fmla="*/ 6743688 w 7464124"/>
              <a:gd name="connsiteY1" fmla="*/ 0 h 936104"/>
              <a:gd name="connsiteX2" fmla="*/ 7230215 w 7464124"/>
              <a:gd name="connsiteY2" fmla="*/ 625070 h 936104"/>
              <a:gd name="connsiteX3" fmla="*/ 7464124 w 7464124"/>
              <a:gd name="connsiteY3" fmla="*/ 926867 h 936104"/>
              <a:gd name="connsiteX4" fmla="*/ 0 w 7464124"/>
              <a:gd name="connsiteY4" fmla="*/ 936104 h 936104"/>
              <a:gd name="connsiteX5" fmla="*/ 0 w 7464124"/>
              <a:gd name="connsiteY5" fmla="*/ 0 h 936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464124" h="936104">
                <a:moveTo>
                  <a:pt x="0" y="0"/>
                </a:moveTo>
                <a:lnTo>
                  <a:pt x="6743688" y="0"/>
                </a:lnTo>
                <a:lnTo>
                  <a:pt x="7230215" y="625070"/>
                </a:lnTo>
                <a:lnTo>
                  <a:pt x="7464124" y="926867"/>
                </a:lnTo>
                <a:lnTo>
                  <a:pt x="0" y="936104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2D588B">
                  <a:lumMod val="88000"/>
                </a:srgbClr>
              </a:gs>
              <a:gs pos="46000">
                <a:srgbClr val="4F83C1"/>
              </a:gs>
              <a:gs pos="98000">
                <a:srgbClr val="6796CF"/>
              </a:gs>
            </a:gsLst>
            <a:lin ang="162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ятиугольник 2">
            <a:extLst>
              <a:ext uri="{FF2B5EF4-FFF2-40B4-BE49-F238E27FC236}">
                <a16:creationId xmlns="" xmlns:a16="http://schemas.microsoft.com/office/drawing/2014/main" id="{92B56042-1A2F-43DC-910C-391B791C4266}"/>
              </a:ext>
            </a:extLst>
          </p:cNvPr>
          <p:cNvSpPr/>
          <p:nvPr/>
        </p:nvSpPr>
        <p:spPr>
          <a:xfrm rot="10800000">
            <a:off x="0" y="-21023"/>
            <a:ext cx="12192000" cy="548680"/>
          </a:xfrm>
          <a:custGeom>
            <a:avLst/>
            <a:gdLst>
              <a:gd name="connsiteX0" fmla="*/ 0 w 7451888"/>
              <a:gd name="connsiteY0" fmla="*/ 0 h 936104"/>
              <a:gd name="connsiteX1" fmla="*/ 6337288 w 7451888"/>
              <a:gd name="connsiteY1" fmla="*/ 0 h 936104"/>
              <a:gd name="connsiteX2" fmla="*/ 7451888 w 7451888"/>
              <a:gd name="connsiteY2" fmla="*/ 468052 h 936104"/>
              <a:gd name="connsiteX3" fmla="*/ 6337288 w 7451888"/>
              <a:gd name="connsiteY3" fmla="*/ 936104 h 936104"/>
              <a:gd name="connsiteX4" fmla="*/ 0 w 7451888"/>
              <a:gd name="connsiteY4" fmla="*/ 936104 h 936104"/>
              <a:gd name="connsiteX5" fmla="*/ 0 w 7451888"/>
              <a:gd name="connsiteY5" fmla="*/ 0 h 936104"/>
              <a:gd name="connsiteX0" fmla="*/ 0 w 7464124"/>
              <a:gd name="connsiteY0" fmla="*/ 0 h 936104"/>
              <a:gd name="connsiteX1" fmla="*/ 6337288 w 7464124"/>
              <a:gd name="connsiteY1" fmla="*/ 0 h 936104"/>
              <a:gd name="connsiteX2" fmla="*/ 7451888 w 7464124"/>
              <a:gd name="connsiteY2" fmla="*/ 468052 h 936104"/>
              <a:gd name="connsiteX3" fmla="*/ 7464124 w 7464124"/>
              <a:gd name="connsiteY3" fmla="*/ 926867 h 936104"/>
              <a:gd name="connsiteX4" fmla="*/ 0 w 7464124"/>
              <a:gd name="connsiteY4" fmla="*/ 936104 h 936104"/>
              <a:gd name="connsiteX5" fmla="*/ 0 w 7464124"/>
              <a:gd name="connsiteY5" fmla="*/ 0 h 936104"/>
              <a:gd name="connsiteX0" fmla="*/ 0 w 7464124"/>
              <a:gd name="connsiteY0" fmla="*/ 0 h 936104"/>
              <a:gd name="connsiteX1" fmla="*/ 6743688 w 7464124"/>
              <a:gd name="connsiteY1" fmla="*/ 0 h 936104"/>
              <a:gd name="connsiteX2" fmla="*/ 7451888 w 7464124"/>
              <a:gd name="connsiteY2" fmla="*/ 468052 h 936104"/>
              <a:gd name="connsiteX3" fmla="*/ 7464124 w 7464124"/>
              <a:gd name="connsiteY3" fmla="*/ 926867 h 936104"/>
              <a:gd name="connsiteX4" fmla="*/ 0 w 7464124"/>
              <a:gd name="connsiteY4" fmla="*/ 936104 h 936104"/>
              <a:gd name="connsiteX5" fmla="*/ 0 w 7464124"/>
              <a:gd name="connsiteY5" fmla="*/ 0 h 936104"/>
              <a:gd name="connsiteX0" fmla="*/ 0 w 7464124"/>
              <a:gd name="connsiteY0" fmla="*/ 0 h 936104"/>
              <a:gd name="connsiteX1" fmla="*/ 6743688 w 7464124"/>
              <a:gd name="connsiteY1" fmla="*/ 0 h 936104"/>
              <a:gd name="connsiteX2" fmla="*/ 7230215 w 7464124"/>
              <a:gd name="connsiteY2" fmla="*/ 625070 h 936104"/>
              <a:gd name="connsiteX3" fmla="*/ 7464124 w 7464124"/>
              <a:gd name="connsiteY3" fmla="*/ 926867 h 936104"/>
              <a:gd name="connsiteX4" fmla="*/ 0 w 7464124"/>
              <a:gd name="connsiteY4" fmla="*/ 936104 h 936104"/>
              <a:gd name="connsiteX5" fmla="*/ 0 w 7464124"/>
              <a:gd name="connsiteY5" fmla="*/ 0 h 936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464124" h="936104">
                <a:moveTo>
                  <a:pt x="0" y="0"/>
                </a:moveTo>
                <a:lnTo>
                  <a:pt x="6743688" y="0"/>
                </a:lnTo>
                <a:lnTo>
                  <a:pt x="7230215" y="625070"/>
                </a:lnTo>
                <a:lnTo>
                  <a:pt x="7464124" y="926867"/>
                </a:lnTo>
                <a:lnTo>
                  <a:pt x="0" y="936104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2D588B">
                  <a:lumMod val="88000"/>
                </a:srgbClr>
              </a:gs>
              <a:gs pos="46000">
                <a:srgbClr val="4F83C1"/>
              </a:gs>
              <a:gs pos="98000">
                <a:srgbClr val="6796CF"/>
              </a:gs>
            </a:gsLst>
            <a:lin ang="162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59380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4C0761A-875D-464F-BA2B-57914D963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831" y="18256"/>
            <a:ext cx="10515600" cy="953260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Шкалы температур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17007E9-4594-44B6-8D23-E726B7CE5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95" y="843328"/>
            <a:ext cx="10257514" cy="58682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В России для измерения температуры воздуха и тела человека используется шкала Цельсия, а в США – шкала Фаренгейта. Для пересчёта температурных значений пользуются формулами, представленными в таблице: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FB380287-5853-4352-B23A-E4E1F34C3B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95" y="2761079"/>
            <a:ext cx="10198710" cy="2097247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EE0AD42D-3991-4217-9081-10891823FC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8078" y="5002756"/>
            <a:ext cx="1305724" cy="1499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5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4C0761A-875D-464F-BA2B-57914D963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831" y="18256"/>
            <a:ext cx="10515600" cy="953260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Шкалы температур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FB380287-5853-4352-B23A-E4E1F34C3B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2842"/>
            <a:ext cx="10858334" cy="223289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C8423FDC-8AF8-4CCB-B410-CF5801D46057}"/>
              </a:ext>
            </a:extLst>
          </p:cNvPr>
          <p:cNvSpPr txBox="1"/>
          <p:nvPr/>
        </p:nvSpPr>
        <p:spPr>
          <a:xfrm>
            <a:off x="157018" y="2685209"/>
            <a:ext cx="9716655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1</a:t>
            </a:r>
            <a: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Турист из США планирует через два дня прилететь в Санкт-Петербург и просит сотрудника российской турфирмы сообщить ему температуру в городе в день его прилёта. Используя приведённые формулы, определите, какую температуру по шкале Фаренгейта надо сообщить туристу из США, если по прогнозу погоды в городе ожидается 10°C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30697FDB-39FE-43FF-B8BA-977D0357E6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5340101"/>
            <a:ext cx="1305724" cy="1499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51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4C0761A-875D-464F-BA2B-57914D963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831" y="18256"/>
            <a:ext cx="10515600" cy="953260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Шкалы температур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FB380287-5853-4352-B23A-E4E1F34C3B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2842"/>
            <a:ext cx="10858334" cy="223289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C8423FDC-8AF8-4CCB-B410-CF5801D46057}"/>
              </a:ext>
            </a:extLst>
          </p:cNvPr>
          <p:cNvSpPr txBox="1"/>
          <p:nvPr/>
        </p:nvSpPr>
        <p:spPr>
          <a:xfrm>
            <a:off x="157018" y="2685209"/>
            <a:ext cx="9716655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Учащийся из России изучает английский язык в одной из частных школ Нью-Йорка, проживая в американской семье. В один из учебных дней он почувствовал себя плохо. Врач осмотрел его и сообщил, что он не может пойти в школу, так как температура его тела составляет 100 °F. </a:t>
            </a: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30697FDB-39FE-43FF-B8BA-977D0357E6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7571" y="5266720"/>
            <a:ext cx="1305724" cy="1499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31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4C0761A-875D-464F-BA2B-57914D963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831" y="18256"/>
            <a:ext cx="10515600" cy="953260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</a:rPr>
              <a:t>Шкалы температур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FB380287-5853-4352-B23A-E4E1F34C3B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2842"/>
            <a:ext cx="10858334" cy="223289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C8423FDC-8AF8-4CCB-B410-CF5801D46057}"/>
              </a:ext>
            </a:extLst>
          </p:cNvPr>
          <p:cNvSpPr txBox="1"/>
          <p:nvPr/>
        </p:nvSpPr>
        <p:spPr>
          <a:xfrm>
            <a:off x="157018" y="2615154"/>
            <a:ext cx="1070131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2. Чтобы понять, почему учащемуся следует остаться дома, если температура его тела составляет 100 °F, определите температуру его тела в градусах Цельсия и оцените её в соответствии с информацией в таблице ниже.</a:t>
            </a: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30697FDB-39FE-43FF-B8BA-977D0357E6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3752" y="4135746"/>
            <a:ext cx="1305724" cy="149964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7B069096-23A7-47E2-8737-CF3DA513B9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299" y="4406815"/>
            <a:ext cx="5919694" cy="2432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48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182</TotalTime>
  <Words>185</Words>
  <Application>Microsoft Office PowerPoint</Application>
  <PresentationFormat>Произвольный</PresentationFormat>
  <Paragraphs>10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Финансовая  грамотность</vt:lpstr>
      <vt:lpstr>Шкалы температур</vt:lpstr>
      <vt:lpstr>Шкалы температур</vt:lpstr>
      <vt:lpstr>Шкалы температур</vt:lpstr>
      <vt:lpstr>Шкалы температур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Математическая грамотность</dc:title>
  <dc:creator>Станислав Тихомиров</dc:creator>
  <cp:lastModifiedBy>SHKOLA1</cp:lastModifiedBy>
  <cp:revision>6</cp:revision>
  <dcterms:created xsi:type="dcterms:W3CDTF">2022-01-08T17:52:19Z</dcterms:created>
  <dcterms:modified xsi:type="dcterms:W3CDTF">2024-11-27T08:29:56Z</dcterms:modified>
</cp:coreProperties>
</file>