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5" r:id="rId7"/>
    <p:sldId id="260" r:id="rId8"/>
    <p:sldId id="266" r:id="rId9"/>
    <p:sldId id="261" r:id="rId10"/>
    <p:sldId id="262" r:id="rId11"/>
    <p:sldId id="263" r:id="rId12"/>
    <p:sldId id="264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4" r:id="rId21"/>
    <p:sldId id="277" r:id="rId22"/>
    <p:sldId id="276" r:id="rId23"/>
    <p:sldId id="278" r:id="rId24"/>
    <p:sldId id="279" r:id="rId25"/>
    <p:sldId id="281" r:id="rId26"/>
    <p:sldId id="280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3C8E-6D51-46C7-8942-9D73BE1DC09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3A4-BD49-4CA8-817A-A8BB74C2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9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3C8E-6D51-46C7-8942-9D73BE1DC09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3A4-BD49-4CA8-817A-A8BB74C2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1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3C8E-6D51-46C7-8942-9D73BE1DC09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3A4-BD49-4CA8-817A-A8BB74C2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3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3C8E-6D51-46C7-8942-9D73BE1DC09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3A4-BD49-4CA8-817A-A8BB74C2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9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3C8E-6D51-46C7-8942-9D73BE1DC09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3A4-BD49-4CA8-817A-A8BB74C2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5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3C8E-6D51-46C7-8942-9D73BE1DC09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3A4-BD49-4CA8-817A-A8BB74C2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2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3C8E-6D51-46C7-8942-9D73BE1DC09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3A4-BD49-4CA8-817A-A8BB74C2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5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3C8E-6D51-46C7-8942-9D73BE1DC09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3A4-BD49-4CA8-817A-A8BB74C2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1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3C8E-6D51-46C7-8942-9D73BE1DC09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3A4-BD49-4CA8-817A-A8BB74C2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15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3C8E-6D51-46C7-8942-9D73BE1DC09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3A4-BD49-4CA8-817A-A8BB74C2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2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3C8E-6D51-46C7-8942-9D73BE1DC09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A3A4-BD49-4CA8-817A-A8BB74C2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6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B3C8E-6D51-46C7-8942-9D73BE1DC090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8A3A4-BD49-4CA8-817A-A8BB74C2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0591" y="2012111"/>
            <a:ext cx="993631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головоломка для Буратино»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3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764" y="164892"/>
            <a:ext cx="11167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положить деньги в ____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банке,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намного безопаснее и выгоднее,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хранить их в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копилке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прятать в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цветочном 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горшоке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из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копилки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пропасть (если, например , их украдут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потеряться. К тому же их количество не изменится со временем,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не добавлять туда новую сумму. В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же, если он надёжный,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в безопасности да ещё и «подрастут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57934"/>
              </p:ext>
            </p:extLst>
          </p:nvPr>
        </p:nvGraphicFramePr>
        <p:xfrm>
          <a:off x="1014774" y="1569660"/>
          <a:ext cx="10424412" cy="1112101"/>
        </p:xfrm>
        <a:graphic>
          <a:graphicData uri="http://schemas.openxmlformats.org/drawingml/2006/table">
            <a:tbl>
              <a:tblPr firstRow="1" firstCol="1" bandRow="1"/>
              <a:tblGrid>
                <a:gridCol w="1158268">
                  <a:extLst>
                    <a:ext uri="{9D8B030D-6E8A-4147-A177-3AD203B41FA5}">
                      <a16:colId xmlns:a16="http://schemas.microsoft.com/office/drawing/2014/main" xmlns="" val="4179594832"/>
                    </a:ext>
                  </a:extLst>
                </a:gridCol>
                <a:gridCol w="1158268">
                  <a:extLst>
                    <a:ext uri="{9D8B030D-6E8A-4147-A177-3AD203B41FA5}">
                      <a16:colId xmlns:a16="http://schemas.microsoft.com/office/drawing/2014/main" xmlns="" val="3908692805"/>
                    </a:ext>
                  </a:extLst>
                </a:gridCol>
                <a:gridCol w="1158268">
                  <a:extLst>
                    <a:ext uri="{9D8B030D-6E8A-4147-A177-3AD203B41FA5}">
                      <a16:colId xmlns:a16="http://schemas.microsoft.com/office/drawing/2014/main" xmlns="" val="2118859307"/>
                    </a:ext>
                  </a:extLst>
                </a:gridCol>
                <a:gridCol w="1158268">
                  <a:extLst>
                    <a:ext uri="{9D8B030D-6E8A-4147-A177-3AD203B41FA5}">
                      <a16:colId xmlns:a16="http://schemas.microsoft.com/office/drawing/2014/main" xmlns="" val="3984714546"/>
                    </a:ext>
                  </a:extLst>
                </a:gridCol>
                <a:gridCol w="1158268">
                  <a:extLst>
                    <a:ext uri="{9D8B030D-6E8A-4147-A177-3AD203B41FA5}">
                      <a16:colId xmlns:a16="http://schemas.microsoft.com/office/drawing/2014/main" xmlns="" val="1260203605"/>
                    </a:ext>
                  </a:extLst>
                </a:gridCol>
                <a:gridCol w="1158268">
                  <a:extLst>
                    <a:ext uri="{9D8B030D-6E8A-4147-A177-3AD203B41FA5}">
                      <a16:colId xmlns:a16="http://schemas.microsoft.com/office/drawing/2014/main" xmlns="" val="4204328957"/>
                    </a:ext>
                  </a:extLst>
                </a:gridCol>
                <a:gridCol w="1158268">
                  <a:extLst>
                    <a:ext uri="{9D8B030D-6E8A-4147-A177-3AD203B41FA5}">
                      <a16:colId xmlns:a16="http://schemas.microsoft.com/office/drawing/2014/main" xmlns="" val="1140747296"/>
                    </a:ext>
                  </a:extLst>
                </a:gridCol>
                <a:gridCol w="1158268">
                  <a:extLst>
                    <a:ext uri="{9D8B030D-6E8A-4147-A177-3AD203B41FA5}">
                      <a16:colId xmlns:a16="http://schemas.microsoft.com/office/drawing/2014/main" xmlns="" val="3517441667"/>
                    </a:ext>
                  </a:extLst>
                </a:gridCol>
                <a:gridCol w="1158268">
                  <a:extLst>
                    <a:ext uri="{9D8B030D-6E8A-4147-A177-3AD203B41FA5}">
                      <a16:colId xmlns:a16="http://schemas.microsoft.com/office/drawing/2014/main" xmlns="" val="306453771"/>
                    </a:ext>
                  </a:extLst>
                </a:gridCol>
              </a:tblGrid>
              <a:tr h="1112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813166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68628" y="-4307"/>
            <a:ext cx="106717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Этап 4. </a:t>
            </a:r>
            <a:endParaRPr lang="ru-RU" sz="4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Поход </a:t>
            </a:r>
            <a:r>
              <a:rPr lang="ru-RU" sz="4800" b="1" dirty="0">
                <a:solidFill>
                  <a:srgbClr val="0070C0"/>
                </a:solidFill>
              </a:rPr>
              <a:t>в магазин «</a:t>
            </a:r>
            <a:r>
              <a:rPr lang="ru-RU" sz="4800" b="1" dirty="0">
                <a:solidFill>
                  <a:srgbClr val="FF0000"/>
                </a:solidFill>
              </a:rPr>
              <a:t>Помогите Буратино</a:t>
            </a:r>
            <a:r>
              <a:rPr lang="ru-RU" sz="4800" b="1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8628" y="2681761"/>
            <a:ext cx="64615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Карло: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Выложить продукты из тележки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Получить сдачу.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Проверить сроки годности.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Выбрать продукты.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Проверить чек.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Оплатить покупки.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Занять очередь в кассу.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. Взять тележку</a:t>
            </a:r>
          </a:p>
        </p:txBody>
      </p:sp>
    </p:spTree>
    <p:extLst>
      <p:ext uri="{BB962C8B-B14F-4D97-AF65-F5344CB8AC3E}">
        <p14:creationId xmlns:p14="http://schemas.microsoft.com/office/powerpoint/2010/main" val="16393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26375"/>
              </p:ext>
            </p:extLst>
          </p:nvPr>
        </p:nvGraphicFramePr>
        <p:xfrm>
          <a:off x="1614380" y="2140764"/>
          <a:ext cx="9266144" cy="1112101"/>
        </p:xfrm>
        <a:graphic>
          <a:graphicData uri="http://schemas.openxmlformats.org/drawingml/2006/table">
            <a:tbl>
              <a:tblPr firstRow="1" firstCol="1" bandRow="1"/>
              <a:tblGrid>
                <a:gridCol w="1158268">
                  <a:extLst>
                    <a:ext uri="{9D8B030D-6E8A-4147-A177-3AD203B41FA5}">
                      <a16:colId xmlns:a16="http://schemas.microsoft.com/office/drawing/2014/main" xmlns="" val="4179594832"/>
                    </a:ext>
                  </a:extLst>
                </a:gridCol>
                <a:gridCol w="1158268">
                  <a:extLst>
                    <a:ext uri="{9D8B030D-6E8A-4147-A177-3AD203B41FA5}">
                      <a16:colId xmlns:a16="http://schemas.microsoft.com/office/drawing/2014/main" xmlns="" val="3908692805"/>
                    </a:ext>
                  </a:extLst>
                </a:gridCol>
                <a:gridCol w="1158268">
                  <a:extLst>
                    <a:ext uri="{9D8B030D-6E8A-4147-A177-3AD203B41FA5}">
                      <a16:colId xmlns:a16="http://schemas.microsoft.com/office/drawing/2014/main" xmlns="" val="2118859307"/>
                    </a:ext>
                  </a:extLst>
                </a:gridCol>
                <a:gridCol w="1158268">
                  <a:extLst>
                    <a:ext uri="{9D8B030D-6E8A-4147-A177-3AD203B41FA5}">
                      <a16:colId xmlns:a16="http://schemas.microsoft.com/office/drawing/2014/main" xmlns="" val="3984714546"/>
                    </a:ext>
                  </a:extLst>
                </a:gridCol>
                <a:gridCol w="1158268">
                  <a:extLst>
                    <a:ext uri="{9D8B030D-6E8A-4147-A177-3AD203B41FA5}">
                      <a16:colId xmlns:a16="http://schemas.microsoft.com/office/drawing/2014/main" xmlns="" val="1260203605"/>
                    </a:ext>
                  </a:extLst>
                </a:gridCol>
                <a:gridCol w="1158268">
                  <a:extLst>
                    <a:ext uri="{9D8B030D-6E8A-4147-A177-3AD203B41FA5}">
                      <a16:colId xmlns:a16="http://schemas.microsoft.com/office/drawing/2014/main" xmlns="" val="4204328957"/>
                    </a:ext>
                  </a:extLst>
                </a:gridCol>
                <a:gridCol w="1158268">
                  <a:extLst>
                    <a:ext uri="{9D8B030D-6E8A-4147-A177-3AD203B41FA5}">
                      <a16:colId xmlns:a16="http://schemas.microsoft.com/office/drawing/2014/main" xmlns="" val="1140747296"/>
                    </a:ext>
                  </a:extLst>
                </a:gridCol>
                <a:gridCol w="1158268">
                  <a:extLst>
                    <a:ext uri="{9D8B030D-6E8A-4147-A177-3AD203B41FA5}">
                      <a16:colId xmlns:a16="http://schemas.microsoft.com/office/drawing/2014/main" xmlns="" val="3517441667"/>
                    </a:ext>
                  </a:extLst>
                </a:gridCol>
              </a:tblGrid>
              <a:tr h="1112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6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6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6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6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6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6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6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6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8131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57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794" y="306261"/>
            <a:ext cx="33577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5. </a:t>
            </a:r>
            <a:endParaRPr lang="ru-RU" sz="48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Умные мысли о финансах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копилку Буратино.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57271" y="122477"/>
            <a:ext cx="744511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Гроша ломаного не стоит.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*Долг платежом красен.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*Охал дядя, на чужие деньги глядя.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*Уговор дороже денег.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Монета карман не тянет.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*За свой грош везде хорош.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деньгами мил, без денег постыл.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Мужик богатый гребет деньги лопатой.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 буду — и денег добуду.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деньги нажить, а с деньгами и дураку можно жить.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*Добр Мартын, коли есть алтын; худ Роман, коли пуст карман.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*За свой грош везде хорош.</a:t>
            </a:r>
          </a:p>
        </p:txBody>
      </p:sp>
    </p:spTree>
    <p:extLst>
      <p:ext uri="{BB962C8B-B14F-4D97-AF65-F5344CB8AC3E}">
        <p14:creationId xmlns:p14="http://schemas.microsoft.com/office/powerpoint/2010/main" val="391452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t="17104" r="20193" b="51256"/>
          <a:stretch>
            <a:fillRect/>
          </a:stretch>
        </p:blipFill>
        <p:spPr bwMode="auto">
          <a:xfrm>
            <a:off x="709847" y="1263976"/>
            <a:ext cx="5196277" cy="2518348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702" y="1263976"/>
            <a:ext cx="5231566" cy="234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46" y="4042934"/>
            <a:ext cx="4366356" cy="23636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34139" y="174401"/>
            <a:ext cx="107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6.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«Лёгкие карманные деньги» для Буратино</a:t>
            </a: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8724273" y="6221953"/>
            <a:ext cx="3057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(клад, выигрыш, наследство)</a:t>
            </a:r>
          </a:p>
        </p:txBody>
      </p:sp>
    </p:spTree>
    <p:extLst>
      <p:ext uri="{BB962C8B-B14F-4D97-AF65-F5344CB8AC3E}">
        <p14:creationId xmlns:p14="http://schemas.microsoft.com/office/powerpoint/2010/main" val="3232771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58847"/>
            <a:ext cx="1219200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Клады – это , конечно , здорово, но находят их крайне редко. Да и забрать себе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можно только ¼ часть клада, а остальное отдать государству. Так что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клад не стоит, хотя и в книгах, и в фильмах нередко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рассказывается о счастливчиках, нашедших клад.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один простой и ненадёжный способ добычи лёгких денег – выигрыш в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лотерею. А что, купил билет, проверил и бац – и получил денежный приз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–пот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Он может быть огромным. Но такая удача случается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редко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даже реже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клад. Выигрыш в лотерею можно ждать 1000 лет, но так и не дождаться.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шансов получить наследство или дорогой подарок от богатого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родственника. И всё же жить на деньги от богатого наследства могут очень и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не многие.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Ответы:1)находят редко, забрать ¼ часть , 2)случается намного реже, можно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ждать 1000лет 3) немногие могут жить на нас</a:t>
            </a:r>
          </a:p>
        </p:txBody>
      </p:sp>
    </p:spTree>
    <p:extLst>
      <p:ext uri="{BB962C8B-B14F-4D97-AF65-F5344CB8AC3E}">
        <p14:creationId xmlns:p14="http://schemas.microsoft.com/office/powerpoint/2010/main" val="3606601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793" y="0"/>
            <a:ext cx="11527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7</a:t>
            </a:r>
            <a: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Папе Карло». </a:t>
            </a:r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Научись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экономным: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793" y="2427688"/>
            <a:ext cx="114075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 -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-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- 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Тратить - 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цены - 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 -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993" y="1938992"/>
            <a:ext cx="4602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наоборот»</a:t>
            </a:r>
          </a:p>
        </p:txBody>
      </p:sp>
    </p:spTree>
    <p:extLst>
      <p:ext uri="{BB962C8B-B14F-4D97-AF65-F5344CB8AC3E}">
        <p14:creationId xmlns:p14="http://schemas.microsoft.com/office/powerpoint/2010/main" val="33495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7935" y="599606"/>
            <a:ext cx="65806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Покупатель (продавец), </a:t>
            </a:r>
            <a:endParaRPr lang="ru-RU" sz="4800" dirty="0" smtClean="0"/>
          </a:p>
          <a:p>
            <a:r>
              <a:rPr lang="ru-RU" sz="4800" dirty="0" smtClean="0"/>
              <a:t>покупка(продажа</a:t>
            </a:r>
            <a:r>
              <a:rPr lang="ru-RU" sz="4800" dirty="0"/>
              <a:t>), </a:t>
            </a:r>
          </a:p>
          <a:p>
            <a:r>
              <a:rPr lang="ru-RU" sz="4800" dirty="0"/>
              <a:t>расход (доход</a:t>
            </a:r>
            <a:r>
              <a:rPr lang="ru-RU" sz="4800" dirty="0" smtClean="0"/>
              <a:t>),</a:t>
            </a:r>
          </a:p>
          <a:p>
            <a:r>
              <a:rPr lang="ru-RU" sz="4800" dirty="0" smtClean="0"/>
              <a:t> </a:t>
            </a:r>
            <a:r>
              <a:rPr lang="ru-RU" sz="4800" dirty="0"/>
              <a:t>тратить (копить), </a:t>
            </a:r>
            <a:endParaRPr lang="ru-RU" sz="4800" dirty="0" smtClean="0"/>
          </a:p>
          <a:p>
            <a:r>
              <a:rPr lang="ru-RU" sz="4800" dirty="0" smtClean="0"/>
              <a:t>высокие </a:t>
            </a:r>
            <a:r>
              <a:rPr lang="ru-RU" sz="4800" dirty="0"/>
              <a:t>цены </a:t>
            </a:r>
            <a:endParaRPr lang="ru-RU" sz="4800" dirty="0" smtClean="0"/>
          </a:p>
          <a:p>
            <a:r>
              <a:rPr lang="ru-RU" sz="4800" dirty="0" smtClean="0"/>
              <a:t>(</a:t>
            </a:r>
            <a:r>
              <a:rPr lang="ru-RU" sz="4800" dirty="0"/>
              <a:t>низкие цены), </a:t>
            </a:r>
            <a:endParaRPr lang="ru-RU" sz="4800" dirty="0" smtClean="0"/>
          </a:p>
          <a:p>
            <a:r>
              <a:rPr lang="ru-RU" sz="4800" dirty="0" smtClean="0"/>
              <a:t>дорого </a:t>
            </a:r>
            <a:r>
              <a:rPr lang="ru-RU" sz="4800" dirty="0"/>
              <a:t>(дёшево)</a:t>
            </a:r>
          </a:p>
        </p:txBody>
      </p:sp>
    </p:spTree>
    <p:extLst>
      <p:ext uri="{BB962C8B-B14F-4D97-AF65-F5344CB8AC3E}">
        <p14:creationId xmlns:p14="http://schemas.microsoft.com/office/powerpoint/2010/main" val="1887467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6157" y="-122633"/>
            <a:ext cx="825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подарок Папу Карло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931" y="286970"/>
            <a:ext cx="11857219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ещё уходят семейные деньги, кроме обязательных расходов (питание,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коммунальные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Предположим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Буратино решил подарить Папе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Карло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мотоцикл на 100.000 рублей. Работая в театре, кукол он может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зарабатывать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 30.000 рублей, из которых 20 000 рублей уходит на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расходы. У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 остаётся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10.000рублей . Из них он тратит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рублей на всякие мелочи и случайные расходы. 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 у него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остаётся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каждый месяц откладывать на подарок отцу. Через сколько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сможет мотоцикл за 100 000 рублей?</a:t>
            </a:r>
          </a:p>
        </p:txBody>
      </p:sp>
    </p:spTree>
    <p:extLst>
      <p:ext uri="{BB962C8B-B14F-4D97-AF65-F5344CB8AC3E}">
        <p14:creationId xmlns:p14="http://schemas.microsoft.com/office/powerpoint/2010/main" val="3189580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773" y="749508"/>
            <a:ext cx="116623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( 10 000 – 5 000 = 5 000 (рублей ) - откладывает каждый месяц. </a:t>
            </a:r>
            <a:endParaRPr lang="ru-RU" sz="4400" dirty="0" smtClean="0"/>
          </a:p>
          <a:p>
            <a:r>
              <a:rPr lang="ru-RU" sz="4400" dirty="0" smtClean="0"/>
              <a:t>100 </a:t>
            </a:r>
            <a:r>
              <a:rPr lang="ru-RU" sz="4400" dirty="0"/>
              <a:t>000: 5.000 = </a:t>
            </a:r>
            <a:r>
              <a:rPr lang="ru-RU" sz="4400" dirty="0" smtClean="0"/>
              <a:t>20(м</a:t>
            </a:r>
            <a:r>
              <a:rPr lang="ru-RU" sz="4400" dirty="0"/>
              <a:t>) – сможет купить.)</a:t>
            </a:r>
          </a:p>
        </p:txBody>
      </p:sp>
    </p:spTree>
    <p:extLst>
      <p:ext uri="{BB962C8B-B14F-4D97-AF65-F5344CB8AC3E}">
        <p14:creationId xmlns:p14="http://schemas.microsoft.com/office/powerpoint/2010/main" val="63884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1" y="147982"/>
            <a:ext cx="63869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описание: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игры участники должны выполнять различные задания интеллектуального характера по теме «Обмен и деньги» с героем сказки А.Н. Толстого «Золотой ключик, или Приключения Буратино»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0999" t="44143" r="23225" b="15191"/>
          <a:stretch/>
        </p:blipFill>
        <p:spPr>
          <a:xfrm>
            <a:off x="7169728" y="147982"/>
            <a:ext cx="4572001" cy="66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56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446" y="0"/>
            <a:ext cx="98622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8</a:t>
            </a:r>
            <a: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мультфильмах финансы поют романсы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437" y="1225689"/>
            <a:ext cx="117822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1)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 увеличивало заклинание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Крекс-фекс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пекс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 Поле Чудес 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 Дураков?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(урожайность золотых монет)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2)Какой доход в семью старика и старухи приносила Курочка Ряба (золотое яичко)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3)На чём разбогател сказочный коротышка Пончик на Луне? (Соль)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4)Героине какой сказки удалось за нетрудовые доходы сделать покупку к своим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именинам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(Муха - Цокотуха)</a:t>
            </a:r>
          </a:p>
        </p:txBody>
      </p:sp>
    </p:spTree>
    <p:extLst>
      <p:ext uri="{BB962C8B-B14F-4D97-AF65-F5344CB8AC3E}">
        <p14:creationId xmlns:p14="http://schemas.microsoft.com/office/powerpoint/2010/main" val="2227272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270" y="1919592"/>
            <a:ext cx="6631325" cy="44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9954" y="456163"/>
            <a:ext cx="7047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1)Деньги имеют свою историю.</a:t>
            </a:r>
          </a:p>
        </p:txBody>
      </p:sp>
    </p:spTree>
    <p:extLst>
      <p:ext uri="{BB962C8B-B14F-4D97-AF65-F5344CB8AC3E}">
        <p14:creationId xmlns:p14="http://schemas.microsoft.com/office/powerpoint/2010/main" val="874097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87" y="2141144"/>
            <a:ext cx="7373338" cy="442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9783" y="0"/>
            <a:ext cx="116623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деньги из семейного бюджета тратятся на обязательные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семьи</a:t>
            </a:r>
          </a:p>
        </p:txBody>
      </p:sp>
    </p:spTree>
    <p:extLst>
      <p:ext uri="{BB962C8B-B14F-4D97-AF65-F5344CB8AC3E}">
        <p14:creationId xmlns:p14="http://schemas.microsoft.com/office/powerpoint/2010/main" val="1806971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9503" y="246301"/>
            <a:ext cx="96316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3)Деньги надёжнее хранить в банке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50" y="1287717"/>
            <a:ext cx="8779916" cy="493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428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445" y="149184"/>
            <a:ext cx="107279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4)Перед походом в магазин, </a:t>
            </a:r>
            <a:r>
              <a:rPr lang="ru-RU" sz="4400" dirty="0" err="1"/>
              <a:t>соствить</a:t>
            </a:r>
            <a:r>
              <a:rPr lang="ru-RU" sz="4400" dirty="0"/>
              <a:t> список покупок, чтобы потом не пожалеть зря </a:t>
            </a:r>
            <a:r>
              <a:rPr lang="ru-RU" sz="4400" dirty="0" smtClean="0"/>
              <a:t>потраченные </a:t>
            </a:r>
            <a:r>
              <a:rPr lang="ru-RU" sz="4400" dirty="0"/>
              <a:t>деньги из бюджета семь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6"/>
          <a:stretch/>
        </p:blipFill>
        <p:spPr bwMode="auto">
          <a:xfrm>
            <a:off x="1549659" y="2272842"/>
            <a:ext cx="10462985" cy="419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89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9899" t="30102" r="52052" b="43704"/>
          <a:stretch/>
        </p:blipFill>
        <p:spPr bwMode="auto">
          <a:xfrm>
            <a:off x="404733" y="119922"/>
            <a:ext cx="10463135" cy="6295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7910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4984" y="471153"/>
            <a:ext cx="951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5)Деньги получают за свою работу, не ждите «лёгких денег</a:t>
            </a:r>
          </a:p>
        </p:txBody>
      </p:sp>
      <p:pic>
        <p:nvPicPr>
          <p:cNvPr id="5122" name="Picture 2" descr="https://avatars.mds.yandex.net/i?id=ad8395ee40fd92ff147b2b642c414258-524612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90" y="994373"/>
            <a:ext cx="8074025" cy="54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508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0116" t="26584" r="43262" b="34874"/>
          <a:stretch/>
        </p:blipFill>
        <p:spPr bwMode="auto">
          <a:xfrm>
            <a:off x="314793" y="0"/>
            <a:ext cx="10253273" cy="6460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2509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0116" t="64933" r="57031" b="6936"/>
          <a:stretch/>
        </p:blipFill>
        <p:spPr bwMode="auto">
          <a:xfrm>
            <a:off x="569627" y="209863"/>
            <a:ext cx="10523094" cy="6265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1179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2538" t="29321" r="56885" b="43703"/>
          <a:stretch/>
        </p:blipFill>
        <p:spPr bwMode="auto">
          <a:xfrm>
            <a:off x="479685" y="119921"/>
            <a:ext cx="10912840" cy="6355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395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9953" r="5175" b="30703"/>
          <a:stretch/>
        </p:blipFill>
        <p:spPr bwMode="auto">
          <a:xfrm>
            <a:off x="224853" y="1019331"/>
            <a:ext cx="11152685" cy="557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11445"/>
            <a:ext cx="1219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быть финансово грамотным человеком ?</a:t>
            </a: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182317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7738" y="650603"/>
            <a:ext cx="9187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1. </a:t>
            </a:r>
            <a:endParaRPr lang="ru-RU" sz="48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денег «растут ноги»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5031" t="32211" r="6521" b="45827"/>
          <a:stretch/>
        </p:blipFill>
        <p:spPr bwMode="auto">
          <a:xfrm>
            <a:off x="1784838" y="2220263"/>
            <a:ext cx="9530862" cy="3468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747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257" t="40127" r="47268" b="39763"/>
          <a:stretch/>
        </p:blipFill>
        <p:spPr>
          <a:xfrm>
            <a:off x="359764" y="200690"/>
            <a:ext cx="9084039" cy="623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7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96947" y="-39909"/>
            <a:ext cx="4242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2.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«убегают» деньги. </a:t>
            </a:r>
            <a:r>
              <a:rPr lang="ru-RU" b="1" dirty="0"/>
              <a:t>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931" y="194872"/>
            <a:ext cx="80347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А)По горизонтали: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2)Назови одним словом: сапоги, кеды, туфли, кроссовки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3)На кухне у мамы – помощник отличный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синим цветком расцветает от спички.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5)Микстура и таблетки, горчичники, мази, капли и бальзамы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тебя, для папы с мамой. Это всё ... для здоровья человека.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6)Гардероб – шкаф для хранения ….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7)Её называют всемирная сеть,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в этой сети только нет!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всё расскажет и даже покажет.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называется как?...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б).По вертикали: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1)Кукла, мячик и скакалка,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Самолетик, обезьянка.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машина, и зверушки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Называются…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4)Склеена, сшита,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дверей, а закрыта.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её открывает –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Многое знает.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Школа детишкам даёт знания, то есть вы получаете …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0085" t="29362" r="33138" b="10775"/>
          <a:stretch/>
        </p:blipFill>
        <p:spPr bwMode="auto">
          <a:xfrm>
            <a:off x="6708530" y="2198077"/>
            <a:ext cx="4369778" cy="4422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845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19713" b="-1"/>
          <a:stretch/>
        </p:blipFill>
        <p:spPr bwMode="auto">
          <a:xfrm>
            <a:off x="233146" y="254833"/>
            <a:ext cx="9855233" cy="647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63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2052" y="747319"/>
            <a:ext cx="702487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3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«Поле чудес в стране Дураков». </a:t>
            </a:r>
          </a:p>
        </p:txBody>
      </p:sp>
    </p:spTree>
    <p:extLst>
      <p:ext uri="{BB962C8B-B14F-4D97-AF65-F5344CB8AC3E}">
        <p14:creationId xmlns:p14="http://schemas.microsoft.com/office/powerpoint/2010/main" val="358217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764" y="164892"/>
            <a:ext cx="11167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положить деньги в _______________. Это намного безопаснее и выгоднее,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хранить их в ____________ или прятать в ________________ _________.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из ____________________ могут пропасть (если, например , их украдут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потеряться. К тому же их количество не изменится со временем,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не добавлять туда новую сумму. В ________ же, если он надёжный,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в безопасности да ещё и «подрастут»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аклипок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кнаб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йынчотевцкошрог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12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1028</Words>
  <Application>Microsoft Office PowerPoint</Application>
  <PresentationFormat>Широкоэкранный</PresentationFormat>
  <Paragraphs>127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17</cp:revision>
  <dcterms:created xsi:type="dcterms:W3CDTF">2024-11-06T02:18:53Z</dcterms:created>
  <dcterms:modified xsi:type="dcterms:W3CDTF">2024-11-27T20:59:46Z</dcterms:modified>
</cp:coreProperties>
</file>