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59" r:id="rId6"/>
    <p:sldId id="265" r:id="rId7"/>
    <p:sldId id="260" r:id="rId8"/>
    <p:sldId id="266" r:id="rId9"/>
    <p:sldId id="261" r:id="rId10"/>
    <p:sldId id="262" r:id="rId11"/>
    <p:sldId id="263" r:id="rId12"/>
    <p:sldId id="264" r:id="rId13"/>
    <p:sldId id="268" r:id="rId14"/>
    <p:sldId id="269" r:id="rId15"/>
    <p:sldId id="275" r:id="rId16"/>
    <p:sldId id="270" r:id="rId17"/>
    <p:sldId id="271" r:id="rId18"/>
    <p:sldId id="272" r:id="rId19"/>
    <p:sldId id="273" r:id="rId20"/>
    <p:sldId id="274" r:id="rId21"/>
    <p:sldId id="277" r:id="rId22"/>
    <p:sldId id="276" r:id="rId23"/>
    <p:sldId id="278" r:id="rId24"/>
    <p:sldId id="279" r:id="rId25"/>
    <p:sldId id="281" r:id="rId26"/>
    <p:sldId id="280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6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B3C8E-6D51-46C7-8942-9D73BE1DC090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8A3A4-BD49-4CA8-817A-A8BB74C220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694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B3C8E-6D51-46C7-8942-9D73BE1DC090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8A3A4-BD49-4CA8-817A-A8BB74C220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819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B3C8E-6D51-46C7-8942-9D73BE1DC090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8A3A4-BD49-4CA8-817A-A8BB74C220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334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B3C8E-6D51-46C7-8942-9D73BE1DC090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8A3A4-BD49-4CA8-817A-A8BB74C220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296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B3C8E-6D51-46C7-8942-9D73BE1DC090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8A3A4-BD49-4CA8-817A-A8BB74C220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959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B3C8E-6D51-46C7-8942-9D73BE1DC090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8A3A4-BD49-4CA8-817A-A8BB74C220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527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B3C8E-6D51-46C7-8942-9D73BE1DC090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8A3A4-BD49-4CA8-817A-A8BB74C220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359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B3C8E-6D51-46C7-8942-9D73BE1DC090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8A3A4-BD49-4CA8-817A-A8BB74C220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410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B3C8E-6D51-46C7-8942-9D73BE1DC090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8A3A4-BD49-4CA8-817A-A8BB74C220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155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B3C8E-6D51-46C7-8942-9D73BE1DC090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8A3A4-BD49-4CA8-817A-A8BB74C220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22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B3C8E-6D51-46C7-8942-9D73BE1DC090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8A3A4-BD49-4CA8-817A-A8BB74C220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68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B3C8E-6D51-46C7-8942-9D73BE1DC090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8A3A4-BD49-4CA8-817A-A8BB74C220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24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90591" y="2012111"/>
            <a:ext cx="9936310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-игра </a:t>
            </a: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головоломка для Буратино»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932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764" y="164892"/>
            <a:ext cx="111676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положить деньги в ____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банке,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___________.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намного безопаснее и выгоднее,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чем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хранить их в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копилке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прятать в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цветочном </a:t>
            </a:r>
            <a:r>
              <a:rPr lang="ru-RU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горшоке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Деньги из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копилки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пропасть (если, например , их украдут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воры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или потеряться. К тому же их количество не изменится со временем,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не добавлять туда новую сумму. В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банке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же, если он надёжный,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деньги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будут в безопасности да ещё и «подрастут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51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2957934"/>
              </p:ext>
            </p:extLst>
          </p:nvPr>
        </p:nvGraphicFramePr>
        <p:xfrm>
          <a:off x="1014774" y="1569660"/>
          <a:ext cx="10424412" cy="1112101"/>
        </p:xfrm>
        <a:graphic>
          <a:graphicData uri="http://schemas.openxmlformats.org/drawingml/2006/table">
            <a:tbl>
              <a:tblPr firstRow="1" firstCol="1" bandRow="1"/>
              <a:tblGrid>
                <a:gridCol w="1158268">
                  <a:extLst>
                    <a:ext uri="{9D8B030D-6E8A-4147-A177-3AD203B41FA5}">
                      <a16:colId xmlns:a16="http://schemas.microsoft.com/office/drawing/2014/main" xmlns="" val="4179594832"/>
                    </a:ext>
                  </a:extLst>
                </a:gridCol>
                <a:gridCol w="1158268">
                  <a:extLst>
                    <a:ext uri="{9D8B030D-6E8A-4147-A177-3AD203B41FA5}">
                      <a16:colId xmlns:a16="http://schemas.microsoft.com/office/drawing/2014/main" xmlns="" val="3908692805"/>
                    </a:ext>
                  </a:extLst>
                </a:gridCol>
                <a:gridCol w="1158268">
                  <a:extLst>
                    <a:ext uri="{9D8B030D-6E8A-4147-A177-3AD203B41FA5}">
                      <a16:colId xmlns:a16="http://schemas.microsoft.com/office/drawing/2014/main" xmlns="" val="2118859307"/>
                    </a:ext>
                  </a:extLst>
                </a:gridCol>
                <a:gridCol w="1158268">
                  <a:extLst>
                    <a:ext uri="{9D8B030D-6E8A-4147-A177-3AD203B41FA5}">
                      <a16:colId xmlns:a16="http://schemas.microsoft.com/office/drawing/2014/main" xmlns="" val="3984714546"/>
                    </a:ext>
                  </a:extLst>
                </a:gridCol>
                <a:gridCol w="1158268">
                  <a:extLst>
                    <a:ext uri="{9D8B030D-6E8A-4147-A177-3AD203B41FA5}">
                      <a16:colId xmlns:a16="http://schemas.microsoft.com/office/drawing/2014/main" xmlns="" val="1260203605"/>
                    </a:ext>
                  </a:extLst>
                </a:gridCol>
                <a:gridCol w="1158268">
                  <a:extLst>
                    <a:ext uri="{9D8B030D-6E8A-4147-A177-3AD203B41FA5}">
                      <a16:colId xmlns:a16="http://schemas.microsoft.com/office/drawing/2014/main" xmlns="" val="4204328957"/>
                    </a:ext>
                  </a:extLst>
                </a:gridCol>
                <a:gridCol w="1158268">
                  <a:extLst>
                    <a:ext uri="{9D8B030D-6E8A-4147-A177-3AD203B41FA5}">
                      <a16:colId xmlns:a16="http://schemas.microsoft.com/office/drawing/2014/main" xmlns="" val="1140747296"/>
                    </a:ext>
                  </a:extLst>
                </a:gridCol>
                <a:gridCol w="1158268">
                  <a:extLst>
                    <a:ext uri="{9D8B030D-6E8A-4147-A177-3AD203B41FA5}">
                      <a16:colId xmlns:a16="http://schemas.microsoft.com/office/drawing/2014/main" xmlns="" val="3517441667"/>
                    </a:ext>
                  </a:extLst>
                </a:gridCol>
                <a:gridCol w="1158268">
                  <a:extLst>
                    <a:ext uri="{9D8B030D-6E8A-4147-A177-3AD203B41FA5}">
                      <a16:colId xmlns:a16="http://schemas.microsoft.com/office/drawing/2014/main" xmlns="" val="306453771"/>
                    </a:ext>
                  </a:extLst>
                </a:gridCol>
              </a:tblGrid>
              <a:tr h="11121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78131663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868628" y="-4307"/>
            <a:ext cx="1067176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solidFill>
                  <a:srgbClr val="0070C0"/>
                </a:solidFill>
              </a:rPr>
              <a:t>Этап 4. </a:t>
            </a:r>
            <a:endParaRPr lang="ru-RU" sz="48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4800" b="1" dirty="0" smtClean="0">
                <a:solidFill>
                  <a:srgbClr val="0070C0"/>
                </a:solidFill>
              </a:rPr>
              <a:t>Поход </a:t>
            </a:r>
            <a:r>
              <a:rPr lang="ru-RU" sz="4800" b="1" dirty="0">
                <a:solidFill>
                  <a:srgbClr val="0070C0"/>
                </a:solidFill>
              </a:rPr>
              <a:t>в магазин «</a:t>
            </a:r>
            <a:r>
              <a:rPr lang="ru-RU" sz="4800" b="1" dirty="0">
                <a:solidFill>
                  <a:srgbClr val="FF0000"/>
                </a:solidFill>
              </a:rPr>
              <a:t>Помогите Буратино</a:t>
            </a:r>
            <a:r>
              <a:rPr lang="ru-RU" sz="4800" b="1" dirty="0">
                <a:solidFill>
                  <a:srgbClr val="0070C0"/>
                </a:solidFill>
              </a:rPr>
              <a:t>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68628" y="2681761"/>
            <a:ext cx="646156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Карло: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 Выложить продукты из тележки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Р. Получить сдачу.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Н. Проверить сроки годности.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И. Выбрать продукты.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 Проверить чек.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Оплатить покупки.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 Занять очередь в кассу.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. Взять тележку</a:t>
            </a:r>
          </a:p>
        </p:txBody>
      </p:sp>
    </p:spTree>
    <p:extLst>
      <p:ext uri="{BB962C8B-B14F-4D97-AF65-F5344CB8AC3E}">
        <p14:creationId xmlns:p14="http://schemas.microsoft.com/office/powerpoint/2010/main" val="163937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0826375"/>
              </p:ext>
            </p:extLst>
          </p:nvPr>
        </p:nvGraphicFramePr>
        <p:xfrm>
          <a:off x="1614380" y="2140764"/>
          <a:ext cx="9266144" cy="1112101"/>
        </p:xfrm>
        <a:graphic>
          <a:graphicData uri="http://schemas.openxmlformats.org/drawingml/2006/table">
            <a:tbl>
              <a:tblPr firstRow="1" firstCol="1" bandRow="1"/>
              <a:tblGrid>
                <a:gridCol w="1158268">
                  <a:extLst>
                    <a:ext uri="{9D8B030D-6E8A-4147-A177-3AD203B41FA5}">
                      <a16:colId xmlns:a16="http://schemas.microsoft.com/office/drawing/2014/main" xmlns="" val="4179594832"/>
                    </a:ext>
                  </a:extLst>
                </a:gridCol>
                <a:gridCol w="1158268">
                  <a:extLst>
                    <a:ext uri="{9D8B030D-6E8A-4147-A177-3AD203B41FA5}">
                      <a16:colId xmlns:a16="http://schemas.microsoft.com/office/drawing/2014/main" xmlns="" val="3908692805"/>
                    </a:ext>
                  </a:extLst>
                </a:gridCol>
                <a:gridCol w="1158268">
                  <a:extLst>
                    <a:ext uri="{9D8B030D-6E8A-4147-A177-3AD203B41FA5}">
                      <a16:colId xmlns:a16="http://schemas.microsoft.com/office/drawing/2014/main" xmlns="" val="2118859307"/>
                    </a:ext>
                  </a:extLst>
                </a:gridCol>
                <a:gridCol w="1158268">
                  <a:extLst>
                    <a:ext uri="{9D8B030D-6E8A-4147-A177-3AD203B41FA5}">
                      <a16:colId xmlns:a16="http://schemas.microsoft.com/office/drawing/2014/main" xmlns="" val="3984714546"/>
                    </a:ext>
                  </a:extLst>
                </a:gridCol>
                <a:gridCol w="1158268">
                  <a:extLst>
                    <a:ext uri="{9D8B030D-6E8A-4147-A177-3AD203B41FA5}">
                      <a16:colId xmlns:a16="http://schemas.microsoft.com/office/drawing/2014/main" xmlns="" val="1260203605"/>
                    </a:ext>
                  </a:extLst>
                </a:gridCol>
                <a:gridCol w="1158268">
                  <a:extLst>
                    <a:ext uri="{9D8B030D-6E8A-4147-A177-3AD203B41FA5}">
                      <a16:colId xmlns:a16="http://schemas.microsoft.com/office/drawing/2014/main" xmlns="" val="4204328957"/>
                    </a:ext>
                  </a:extLst>
                </a:gridCol>
                <a:gridCol w="1158268">
                  <a:extLst>
                    <a:ext uri="{9D8B030D-6E8A-4147-A177-3AD203B41FA5}">
                      <a16:colId xmlns:a16="http://schemas.microsoft.com/office/drawing/2014/main" xmlns="" val="1140747296"/>
                    </a:ext>
                  </a:extLst>
                </a:gridCol>
                <a:gridCol w="1158268">
                  <a:extLst>
                    <a:ext uri="{9D8B030D-6E8A-4147-A177-3AD203B41FA5}">
                      <a16:colId xmlns:a16="http://schemas.microsoft.com/office/drawing/2014/main" xmlns="" val="3517441667"/>
                    </a:ext>
                  </a:extLst>
                </a:gridCol>
              </a:tblGrid>
              <a:tr h="11121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6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6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6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6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6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6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6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6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6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6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6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6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6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6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6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6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781316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9576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794" y="306261"/>
            <a:ext cx="33577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5. </a:t>
            </a:r>
            <a:endParaRPr lang="ru-RU" sz="4800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Умные мысли о финансах 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копилку Буратино.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157271" y="122477"/>
            <a:ext cx="7445115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Гроша ломаного не стоит.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*Долг платежом красен.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*Охал дядя, на чужие деньги глядя.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*Уговор дороже денег.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Монета карман не тянет.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*За свой грош везде хорош.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деньгами мил, без денег постыл.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Мужик богатый гребет деньги лопатой.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 буду — и денег добуду.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 деньги нажить, а с деньгами и дураку можно жить.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*Добр Мартын, коли есть алтын; худ Роман, коли пуст карман.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*За свой грош везде хорош.</a:t>
            </a:r>
          </a:p>
        </p:txBody>
      </p:sp>
    </p:spTree>
    <p:extLst>
      <p:ext uri="{BB962C8B-B14F-4D97-AF65-F5344CB8AC3E}">
        <p14:creationId xmlns:p14="http://schemas.microsoft.com/office/powerpoint/2010/main" val="3914523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7" t="17104" r="20193" b="51256"/>
          <a:stretch>
            <a:fillRect/>
          </a:stretch>
        </p:blipFill>
        <p:spPr bwMode="auto">
          <a:xfrm>
            <a:off x="709847" y="1263976"/>
            <a:ext cx="5196277" cy="2518348"/>
          </a:xfrm>
          <a:prstGeom prst="rect">
            <a:avLst/>
          </a:prstGeom>
          <a:noFill/>
          <a:ln w="3175" cmpd="sng">
            <a:solidFill>
              <a:srgbClr val="000000"/>
            </a:solidFill>
            <a:miter lim="800000"/>
            <a:headEnd/>
            <a:tailEnd/>
          </a:ln>
          <a:effectLst/>
        </p:spPr>
      </p:pic>
      <p:pic>
        <p:nvPicPr>
          <p:cNvPr id="4" name="Рисунок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702" y="1263976"/>
            <a:ext cx="5231566" cy="2343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946" y="4042934"/>
            <a:ext cx="4366356" cy="236368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934139" y="174401"/>
            <a:ext cx="107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6.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«Лёгкие карманные деньги» для Буратино</a:t>
            </a: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8724273" y="6221953"/>
            <a:ext cx="30579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(клад, выигрыш, наследство)</a:t>
            </a:r>
          </a:p>
        </p:txBody>
      </p:sp>
    </p:spTree>
    <p:extLst>
      <p:ext uri="{BB962C8B-B14F-4D97-AF65-F5344CB8AC3E}">
        <p14:creationId xmlns:p14="http://schemas.microsoft.com/office/powerpoint/2010/main" val="3232771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58847"/>
            <a:ext cx="12192001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Клады – это , конечно , здорово, но находят их крайне редко. Да и забрать себе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закону можно только ¼ часть клада, а остальное отдать государству. Так что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рассчитывать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клад не стоит, хотя и в книгах, и в фильмах нередко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рассказывается о счастливчиках, нашедших клад.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Ещё один простой и ненадёжный способ добычи лёгких денег – выигрыш в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лотерею. А что, купил билет, проверил и бац – и получил денежный приз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–пот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Он может быть огромным. Но такая удача случается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редко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даже реже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найти клад. Выигрыш в лотерею можно ждать 1000 лет, но так и не дождаться.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шансов получить наследство или дорогой подарок от богатого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родственника. И всё же жить на деньги от богатого наследства могут очень и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не многие.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Ответы:1)находят редко, забрать ¼ часть , 2)случается намного реже, можно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ждать 1000лет 3) немногие могут жить на нас</a:t>
            </a:r>
          </a:p>
        </p:txBody>
      </p:sp>
    </p:spTree>
    <p:extLst>
      <p:ext uri="{BB962C8B-B14F-4D97-AF65-F5344CB8AC3E}">
        <p14:creationId xmlns:p14="http://schemas.microsoft.com/office/powerpoint/2010/main" val="36066011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793" y="0"/>
            <a:ext cx="115274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7</a:t>
            </a:r>
            <a:r>
              <a:rPr lang="ru-RU" sz="40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Подарок Папе Карло». </a:t>
            </a:r>
            <a:endParaRPr lang="ru-RU" sz="4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Научись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экономным: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4793" y="2427688"/>
            <a:ext cx="1140751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Покупатель -</a:t>
            </a:r>
          </a:p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Покупка -</a:t>
            </a:r>
          </a:p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 - </a:t>
            </a:r>
          </a:p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Тратить - </a:t>
            </a:r>
          </a:p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высокие цены - </a:t>
            </a:r>
          </a:p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Дорого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57993" y="1938992"/>
            <a:ext cx="46021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«Назови наоборот»</a:t>
            </a:r>
          </a:p>
        </p:txBody>
      </p:sp>
    </p:spTree>
    <p:extLst>
      <p:ext uri="{BB962C8B-B14F-4D97-AF65-F5344CB8AC3E}">
        <p14:creationId xmlns:p14="http://schemas.microsoft.com/office/powerpoint/2010/main" val="3349533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7935" y="599606"/>
            <a:ext cx="658068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/>
              <a:t>Покупатель (продавец), </a:t>
            </a:r>
            <a:endParaRPr lang="ru-RU" sz="4800" dirty="0" smtClean="0"/>
          </a:p>
          <a:p>
            <a:r>
              <a:rPr lang="ru-RU" sz="4800" dirty="0" smtClean="0"/>
              <a:t>покупка(продажа</a:t>
            </a:r>
            <a:r>
              <a:rPr lang="ru-RU" sz="4800" dirty="0"/>
              <a:t>), </a:t>
            </a:r>
          </a:p>
          <a:p>
            <a:r>
              <a:rPr lang="ru-RU" sz="4800" dirty="0"/>
              <a:t>расход (доход</a:t>
            </a:r>
            <a:r>
              <a:rPr lang="ru-RU" sz="4800" dirty="0" smtClean="0"/>
              <a:t>),</a:t>
            </a:r>
          </a:p>
          <a:p>
            <a:r>
              <a:rPr lang="ru-RU" sz="4800" dirty="0" smtClean="0"/>
              <a:t> </a:t>
            </a:r>
            <a:r>
              <a:rPr lang="ru-RU" sz="4800" dirty="0"/>
              <a:t>тратить (копить), </a:t>
            </a:r>
            <a:endParaRPr lang="ru-RU" sz="4800" dirty="0" smtClean="0"/>
          </a:p>
          <a:p>
            <a:r>
              <a:rPr lang="ru-RU" sz="4800" dirty="0" smtClean="0"/>
              <a:t>высокие </a:t>
            </a:r>
            <a:r>
              <a:rPr lang="ru-RU" sz="4800" dirty="0"/>
              <a:t>цены </a:t>
            </a:r>
            <a:endParaRPr lang="ru-RU" sz="4800" dirty="0" smtClean="0"/>
          </a:p>
          <a:p>
            <a:r>
              <a:rPr lang="ru-RU" sz="4800" dirty="0" smtClean="0"/>
              <a:t>(</a:t>
            </a:r>
            <a:r>
              <a:rPr lang="ru-RU" sz="4800" dirty="0"/>
              <a:t>низкие цены), </a:t>
            </a:r>
            <a:endParaRPr lang="ru-RU" sz="4800" dirty="0" smtClean="0"/>
          </a:p>
          <a:p>
            <a:r>
              <a:rPr lang="ru-RU" sz="4800" dirty="0" smtClean="0"/>
              <a:t>дорого </a:t>
            </a:r>
            <a:r>
              <a:rPr lang="ru-RU" sz="4800" dirty="0"/>
              <a:t>(дёшево)</a:t>
            </a:r>
          </a:p>
        </p:txBody>
      </p:sp>
    </p:spTree>
    <p:extLst>
      <p:ext uri="{BB962C8B-B14F-4D97-AF65-F5344CB8AC3E}">
        <p14:creationId xmlns:p14="http://schemas.microsoft.com/office/powerpoint/2010/main" val="18874679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6157" y="-122633"/>
            <a:ext cx="82595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Сделай подарок Папу Карло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4931" y="286970"/>
            <a:ext cx="11857219" cy="6571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ещё уходят семейные деньги, кроме обязательных расходов (питание,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коммунальные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и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3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Предположим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Буратино решил подарить Папе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Карло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мотоцикл на 100.000 рублей. Работая в театре, кукол он может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зарабатывать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месяц 30.000 рублей, из которых 20 000 рублей уходит на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расходы. У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него остаётся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10.000рублей . Из них он тратит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000 рублей на всякие мелочи и случайные расходы. </a:t>
            </a:r>
            <a:endParaRPr lang="ru-RU" sz="3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денег у него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остаётся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чтобы каждый месяц откладывать на подарок отцу. Через сколько </a:t>
            </a: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месяцев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сможет мотоцикл за 100 000 рублей?</a:t>
            </a:r>
          </a:p>
        </p:txBody>
      </p:sp>
    </p:spTree>
    <p:extLst>
      <p:ext uri="{BB962C8B-B14F-4D97-AF65-F5344CB8AC3E}">
        <p14:creationId xmlns:p14="http://schemas.microsoft.com/office/powerpoint/2010/main" val="3189580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4773" y="749508"/>
            <a:ext cx="1166234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/>
              <a:t>( 10 000 – 5 000 = 5 000 (рублей ) - откладывает каждый месяц. </a:t>
            </a:r>
            <a:endParaRPr lang="ru-RU" sz="4400" dirty="0" smtClean="0"/>
          </a:p>
          <a:p>
            <a:r>
              <a:rPr lang="ru-RU" sz="4400" dirty="0" smtClean="0"/>
              <a:t>100 </a:t>
            </a:r>
            <a:r>
              <a:rPr lang="ru-RU" sz="4400" dirty="0"/>
              <a:t>000: 5.000 = </a:t>
            </a:r>
            <a:r>
              <a:rPr lang="ru-RU" sz="4400" dirty="0" smtClean="0"/>
              <a:t>20(м</a:t>
            </a:r>
            <a:r>
              <a:rPr lang="ru-RU" sz="4400" dirty="0"/>
              <a:t>) – сможет купить.)</a:t>
            </a:r>
          </a:p>
        </p:txBody>
      </p:sp>
    </p:spTree>
    <p:extLst>
      <p:ext uri="{BB962C8B-B14F-4D97-AF65-F5344CB8AC3E}">
        <p14:creationId xmlns:p14="http://schemas.microsoft.com/office/powerpoint/2010/main" val="638846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5581" y="147982"/>
            <a:ext cx="638694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Краткое описание: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игры участники должны выполнять различные задания интеллектуального характера по теме «Обмен и деньги» с героем сказки А.Н. Толстого «Золотой ключик, или Приключения Буратино»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60999" t="44143" r="23225" b="15191"/>
          <a:stretch/>
        </p:blipFill>
        <p:spPr>
          <a:xfrm>
            <a:off x="7169728" y="147982"/>
            <a:ext cx="4572001" cy="6629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2564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5446" y="0"/>
            <a:ext cx="986225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8</a:t>
            </a:r>
            <a:r>
              <a:rPr lang="ru-RU" sz="40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мультфильмах финансы поют романсы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5437" y="1225689"/>
            <a:ext cx="1178226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1)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урожай увеличивало заклинание «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Крекс-фекс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пекс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«на Поле Чудес в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стране Дураков?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(урожайность золотых монет) 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2)Какой доход в семью старика и старухи приносила Курочка Ряба (золотое яичко)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3)На чём разбогател сказочный коротышка Пончик на Луне? (Соль)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4)Героине какой сказки удалось за нетрудовые доходы сделать покупку к своим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именинам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(Муха - Цокотуха)</a:t>
            </a:r>
          </a:p>
        </p:txBody>
      </p:sp>
    </p:spTree>
    <p:extLst>
      <p:ext uri="{BB962C8B-B14F-4D97-AF65-F5344CB8AC3E}">
        <p14:creationId xmlns:p14="http://schemas.microsoft.com/office/powerpoint/2010/main" val="22272726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270" y="1919592"/>
            <a:ext cx="6631325" cy="4420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29954" y="456163"/>
            <a:ext cx="70479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/>
              <a:t>1)Деньги имеют свою историю.</a:t>
            </a:r>
          </a:p>
        </p:txBody>
      </p:sp>
    </p:spTree>
    <p:extLst>
      <p:ext uri="{BB962C8B-B14F-4D97-AF65-F5344CB8AC3E}">
        <p14:creationId xmlns:p14="http://schemas.microsoft.com/office/powerpoint/2010/main" val="874097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287" y="2141144"/>
            <a:ext cx="7373338" cy="4424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9783" y="0"/>
            <a:ext cx="1166234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первую очередь деньги из семейного бюджета тратятся на обязательные</a:t>
            </a:r>
          </a:p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семьи</a:t>
            </a:r>
          </a:p>
        </p:txBody>
      </p:sp>
    </p:spTree>
    <p:extLst>
      <p:ext uri="{BB962C8B-B14F-4D97-AF65-F5344CB8AC3E}">
        <p14:creationId xmlns:p14="http://schemas.microsoft.com/office/powerpoint/2010/main" val="18069714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9503" y="246301"/>
            <a:ext cx="963161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/>
              <a:t>3)Деньги надёжнее хранить в банке</a:t>
            </a: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350" y="1287717"/>
            <a:ext cx="8779916" cy="493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4288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4445" y="149184"/>
            <a:ext cx="1072796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/>
              <a:t>4)Перед походом в магазин, </a:t>
            </a:r>
            <a:r>
              <a:rPr lang="ru-RU" sz="4400" dirty="0" err="1"/>
              <a:t>соствить</a:t>
            </a:r>
            <a:r>
              <a:rPr lang="ru-RU" sz="4400" dirty="0"/>
              <a:t> список покупок, чтобы потом не пожалеть зря </a:t>
            </a:r>
            <a:r>
              <a:rPr lang="ru-RU" sz="4400" dirty="0" smtClean="0"/>
              <a:t>потраченные </a:t>
            </a:r>
            <a:r>
              <a:rPr lang="ru-RU" sz="4400" dirty="0"/>
              <a:t>деньги из бюджета семь</a:t>
            </a: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476"/>
          <a:stretch/>
        </p:blipFill>
        <p:spPr bwMode="auto">
          <a:xfrm>
            <a:off x="1549659" y="2272842"/>
            <a:ext cx="10462985" cy="419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6899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9899" t="30102" r="52052" b="43704"/>
          <a:stretch/>
        </p:blipFill>
        <p:spPr bwMode="auto">
          <a:xfrm>
            <a:off x="404733" y="119922"/>
            <a:ext cx="10463135" cy="62958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679103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4984" y="471153"/>
            <a:ext cx="95134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5)Деньги получают за свою работу, не ждите «лёгких денег</a:t>
            </a:r>
          </a:p>
        </p:txBody>
      </p:sp>
      <p:pic>
        <p:nvPicPr>
          <p:cNvPr id="5122" name="Picture 2" descr="https://avatars.mds.yandex.net/i?id=ad8395ee40fd92ff147b2b642c414258-5246120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690" y="994373"/>
            <a:ext cx="8074025" cy="547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25082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0116" t="26584" r="43262" b="34874"/>
          <a:stretch/>
        </p:blipFill>
        <p:spPr bwMode="auto">
          <a:xfrm>
            <a:off x="314793" y="0"/>
            <a:ext cx="10253273" cy="64607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925099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0116" t="64933" r="57031" b="6936"/>
          <a:stretch/>
        </p:blipFill>
        <p:spPr bwMode="auto">
          <a:xfrm>
            <a:off x="569627" y="209863"/>
            <a:ext cx="10523094" cy="62658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21179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2538" t="29321" r="56885" b="43703"/>
          <a:stretch/>
        </p:blipFill>
        <p:spPr bwMode="auto">
          <a:xfrm>
            <a:off x="479685" y="119921"/>
            <a:ext cx="10912840" cy="63558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33956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" t="9953" r="5175" b="30703"/>
          <a:stretch/>
        </p:blipFill>
        <p:spPr bwMode="auto">
          <a:xfrm>
            <a:off x="224853" y="1019331"/>
            <a:ext cx="11152685" cy="5576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311445"/>
            <a:ext cx="12192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значит быть финансово грамотным человеком ?</a:t>
            </a:r>
            <a:endParaRPr lang="ru-RU" sz="3800" b="1" dirty="0"/>
          </a:p>
        </p:txBody>
      </p:sp>
    </p:spTree>
    <p:extLst>
      <p:ext uri="{BB962C8B-B14F-4D97-AF65-F5344CB8AC3E}">
        <p14:creationId xmlns:p14="http://schemas.microsoft.com/office/powerpoint/2010/main" val="1823176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7738" y="650603"/>
            <a:ext cx="91879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1. </a:t>
            </a:r>
            <a:endParaRPr lang="ru-RU" sz="4800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Откуда 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денег «растут ноги»</a:t>
            </a:r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15031" t="32211" r="6521" b="45827"/>
          <a:stretch/>
        </p:blipFill>
        <p:spPr bwMode="auto">
          <a:xfrm>
            <a:off x="1784838" y="2220263"/>
            <a:ext cx="9530862" cy="34683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57477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6257" t="40127" r="47268" b="39763"/>
          <a:stretch/>
        </p:blipFill>
        <p:spPr>
          <a:xfrm>
            <a:off x="359764" y="200690"/>
            <a:ext cx="9084039" cy="623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272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96947" y="-39909"/>
            <a:ext cx="42422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2. 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Куда «убегают» деньги. </a:t>
            </a:r>
            <a:r>
              <a:rPr lang="ru-RU" b="1" dirty="0"/>
              <a:t>Р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4931" y="194872"/>
            <a:ext cx="803472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А)По горизонтали: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2)Назови одним словом: сапоги, кеды, туфли, кроссовки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3)На кухне у мамы – помощник отличный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синим цветком расцветает от спички.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5)Микстура и таблетки, горчичники, мази, капли и бальзамы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тебя, для папы с мамой. Это всё ... для здоровья человека.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6)Гардероб – шкаф для хранения ….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7)Её называют всемирная сеть,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Чего в этой сети только нет!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всё расскажет и даже покажет.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называется как?...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б).По вертикали: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1)Кукла, мячик и скакалка,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Самолетик, обезьянка.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машина, и зверушки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Называются…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4)Склеена, сшита,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дверей, а закрыта.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её открывает –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Многое знает.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Школа детишкам даёт знания, то есть вы получаете …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40085" t="29362" r="33138" b="10775"/>
          <a:stretch/>
        </p:blipFill>
        <p:spPr bwMode="auto">
          <a:xfrm>
            <a:off x="6708530" y="2198077"/>
            <a:ext cx="4369778" cy="44225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68459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9" t="19713" b="-1"/>
          <a:stretch/>
        </p:blipFill>
        <p:spPr bwMode="auto">
          <a:xfrm>
            <a:off x="233146" y="254833"/>
            <a:ext cx="9855233" cy="6475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638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2052" y="747319"/>
            <a:ext cx="7024872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3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Буратино</a:t>
            </a: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«Поле чудес в стране Дураков». </a:t>
            </a:r>
          </a:p>
        </p:txBody>
      </p:sp>
    </p:spTree>
    <p:extLst>
      <p:ext uri="{BB962C8B-B14F-4D97-AF65-F5344CB8AC3E}">
        <p14:creationId xmlns:p14="http://schemas.microsoft.com/office/powerpoint/2010/main" val="3582172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764" y="164892"/>
            <a:ext cx="111676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положить деньги в _______________. Это намного безопаснее и выгоднее, </a:t>
            </a: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хранить их в ____________ или прятать в ________________ _________. </a:t>
            </a: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Деньги из ____________________ могут пропасть (если, например , их украдут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воры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или потеряться. К тому же их количество не изменится со временем,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не добавлять туда новую сумму. В ________ же, если он надёжный,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деньги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будут в безопасности да ещё и «подрастут» (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аклипок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кнаб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йынчотевцкошрог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2128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1028</Words>
  <Application>Microsoft Office PowerPoint</Application>
  <PresentationFormat>Широкоэкранный</PresentationFormat>
  <Paragraphs>127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17</cp:revision>
  <dcterms:created xsi:type="dcterms:W3CDTF">2024-11-06T02:18:53Z</dcterms:created>
  <dcterms:modified xsi:type="dcterms:W3CDTF">2024-11-27T20:59:46Z</dcterms:modified>
</cp:coreProperties>
</file>