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2" r:id="rId5"/>
    <p:sldId id="266" r:id="rId6"/>
    <p:sldId id="259" r:id="rId7"/>
    <p:sldId id="260" r:id="rId8"/>
    <p:sldId id="261" r:id="rId9"/>
    <p:sldId id="267" r:id="rId10"/>
    <p:sldId id="270" r:id="rId11"/>
    <p:sldId id="271" r:id="rId12"/>
    <p:sldId id="272" r:id="rId13"/>
    <p:sldId id="273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83B-5977-4FDE-8454-3C41883637E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E7EF5-F891-493B-8E62-147198FA52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83B-5977-4FDE-8454-3C41883637E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E7EF5-F891-493B-8E62-147198FA52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83B-5977-4FDE-8454-3C41883637E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E7EF5-F891-493B-8E62-147198FA52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83B-5977-4FDE-8454-3C41883637E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E7EF5-F891-493B-8E62-147198FA52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83B-5977-4FDE-8454-3C41883637E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E7EF5-F891-493B-8E62-147198FA52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83B-5977-4FDE-8454-3C41883637E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E7EF5-F891-493B-8E62-147198FA52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83B-5977-4FDE-8454-3C41883637E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E7EF5-F891-493B-8E62-147198FA52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83B-5977-4FDE-8454-3C41883637E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E7EF5-F891-493B-8E62-147198FA52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83B-5977-4FDE-8454-3C41883637E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E7EF5-F891-493B-8E62-147198FA52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83B-5977-4FDE-8454-3C41883637E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E7EF5-F891-493B-8E62-147198FA52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83B-5977-4FDE-8454-3C41883637E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E7EF5-F891-493B-8E62-147198FA52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E283B-5977-4FDE-8454-3C41883637E3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E7EF5-F891-493B-8E62-147198FA52E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02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000100" y="785794"/>
            <a:ext cx="75724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РАЗВИТИЕ</a:t>
            </a:r>
          </a:p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 МАТЕМАТИЧЕСКОЙ ГРАМОТНОСТИ</a:t>
            </a:r>
          </a:p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 НА УРОКАХ МАТЕМАТИКИ </a:t>
            </a:r>
          </a:p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В НАЧАЛЬНОЙ ШКОЛЕ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02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0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214291"/>
            <a:ext cx="67866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Приемы формирования математической грамотности</a:t>
            </a:r>
          </a:p>
          <a:p>
            <a:endParaRPr lang="ru-RU" sz="3600" dirty="0" smtClean="0"/>
          </a:p>
          <a:p>
            <a:pPr>
              <a:buFont typeface="Arial" pitchFamily="34" charset="0"/>
              <a:buChar char="•"/>
            </a:pPr>
            <a:endParaRPr lang="ru-RU" sz="3600" b="1" dirty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3600" dirty="0"/>
          </a:p>
        </p:txBody>
      </p:sp>
      <p:pic>
        <p:nvPicPr>
          <p:cNvPr id="30722" name="Picture 2" descr="C:\Users\1\AppData\Local\Temp\ksohtml8768\wps1.png"/>
          <p:cNvPicPr>
            <a:picLocks noChangeAspect="1" noChangeArrowheads="1"/>
          </p:cNvPicPr>
          <p:nvPr/>
        </p:nvPicPr>
        <p:blipFill>
          <a:blip r:embed="rId3"/>
          <a:srcRect l="1562" r="4687"/>
          <a:stretch>
            <a:fillRect/>
          </a:stretch>
        </p:blipFill>
        <p:spPr bwMode="auto">
          <a:xfrm>
            <a:off x="1643043" y="1428735"/>
            <a:ext cx="6518760" cy="52149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02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0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214291"/>
            <a:ext cx="77153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Приемы формирования математической грамотности</a:t>
            </a:r>
          </a:p>
          <a:p>
            <a:pPr algn="ctr">
              <a:buFont typeface="Arial" pitchFamily="34" charset="0"/>
              <a:buChar char="•"/>
            </a:pPr>
            <a:r>
              <a:rPr lang="ru-RU" sz="3600" dirty="0"/>
              <a:t>«</a:t>
            </a:r>
            <a:r>
              <a:rPr lang="ru-RU" sz="3600" b="1" dirty="0"/>
              <a:t>Истинные и ложные утверждения</a:t>
            </a:r>
            <a:r>
              <a:rPr lang="ru-RU" sz="3600" dirty="0"/>
              <a:t>» </a:t>
            </a:r>
          </a:p>
          <a:p>
            <a:pPr algn="ctr">
              <a:buFont typeface="Arial" pitchFamily="34" charset="0"/>
              <a:buChar char="•"/>
            </a:pPr>
            <a:endParaRPr lang="ru-RU" sz="3600" b="1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3600" dirty="0" smtClean="0"/>
          </a:p>
          <a:p>
            <a:pPr>
              <a:buFont typeface="Arial" pitchFamily="34" charset="0"/>
              <a:buChar char="•"/>
            </a:pPr>
            <a:endParaRPr lang="ru-RU" sz="3600" b="1" dirty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36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 l="9722" b="20370"/>
          <a:stretch>
            <a:fillRect/>
          </a:stretch>
        </p:blipFill>
        <p:spPr bwMode="auto">
          <a:xfrm>
            <a:off x="2857488" y="1928801"/>
            <a:ext cx="6007437" cy="397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/>
          <a:srcRect l="7812" t="65018" r="15509" b="3320"/>
          <a:stretch>
            <a:fillRect/>
          </a:stretch>
        </p:blipFill>
        <p:spPr bwMode="auto">
          <a:xfrm>
            <a:off x="785786" y="4550334"/>
            <a:ext cx="4000528" cy="220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02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0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214291"/>
            <a:ext cx="77153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Приемы формирования математической грамотности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Величины вокруг нас </a:t>
            </a:r>
            <a:endParaRPr lang="ru-RU" sz="3600" b="1" dirty="0">
              <a:solidFill>
                <a:srgbClr val="002060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ru-RU" sz="3600" b="1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3600" dirty="0" smtClean="0"/>
          </a:p>
          <a:p>
            <a:pPr>
              <a:buFont typeface="Arial" pitchFamily="34" charset="0"/>
              <a:buChar char="•"/>
            </a:pPr>
            <a:endParaRPr lang="ru-RU" sz="3600" b="1" dirty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3600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1430" y="2071678"/>
            <a:ext cx="3232570" cy="431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 l="5084" t="30509"/>
          <a:stretch>
            <a:fillRect/>
          </a:stretch>
        </p:blipFill>
        <p:spPr bwMode="auto">
          <a:xfrm>
            <a:off x="428596" y="2714620"/>
            <a:ext cx="5334016" cy="292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02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0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214291"/>
            <a:ext cx="7715304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Приемы формирования математической грамотности</a:t>
            </a:r>
          </a:p>
          <a:p>
            <a:pPr lvl="0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Задачи </a:t>
            </a:r>
            <a:r>
              <a:rPr lang="ru-RU" sz="3600" b="1" dirty="0">
                <a:solidFill>
                  <a:srgbClr val="002060"/>
                </a:solidFill>
              </a:rPr>
              <a:t>на ориентацию в жизненной ситуации</a:t>
            </a:r>
            <a:r>
              <a:rPr lang="ru-RU" sz="3600" b="1" dirty="0" smtClean="0">
                <a:solidFill>
                  <a:srgbClr val="002060"/>
                </a:solidFill>
              </a:rPr>
              <a:t>.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i="1" dirty="0"/>
              <a:t>Коля </a:t>
            </a:r>
            <a:r>
              <a:rPr lang="ru-RU" sz="3200" i="1" dirty="0" smtClean="0"/>
              <a:t>- </a:t>
            </a:r>
            <a:r>
              <a:rPr lang="ru-RU" sz="3200" i="1" dirty="0"/>
              <a:t>45 кг</a:t>
            </a:r>
            <a:r>
              <a:rPr lang="ru-RU" sz="3200" i="1" dirty="0" smtClean="0"/>
              <a:t>,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i="1" dirty="0" smtClean="0"/>
              <a:t> </a:t>
            </a:r>
            <a:r>
              <a:rPr lang="ru-RU" sz="3200" i="1" dirty="0"/>
              <a:t>Дима – на 7 кг </a:t>
            </a:r>
            <a:r>
              <a:rPr lang="ru-RU" sz="3200" i="1" dirty="0" smtClean="0"/>
              <a:t>меньше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i="1" dirty="0" smtClean="0"/>
              <a:t>Вася </a:t>
            </a:r>
            <a:r>
              <a:rPr lang="ru-RU" sz="3200" i="1" dirty="0"/>
              <a:t>– на 5 кг больше Димы. </a:t>
            </a:r>
            <a:endParaRPr lang="ru-RU" sz="3200" i="1" dirty="0" smtClean="0"/>
          </a:p>
          <a:p>
            <a:pPr algn="ctr"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rgbClr val="C00000"/>
                </a:solidFill>
              </a:rPr>
              <a:t>Смогут </a:t>
            </a:r>
            <a:r>
              <a:rPr lang="ru-RU" sz="3200" b="1" i="1" dirty="0">
                <a:solidFill>
                  <a:srgbClr val="C00000"/>
                </a:solidFill>
              </a:rPr>
              <a:t>ли </a:t>
            </a:r>
            <a:r>
              <a:rPr lang="ru-RU" sz="3200" b="1" i="1" dirty="0" smtClean="0">
                <a:solidFill>
                  <a:srgbClr val="C00000"/>
                </a:solidFill>
              </a:rPr>
              <a:t>они вместе подняться на </a:t>
            </a:r>
            <a:r>
              <a:rPr lang="ru-RU" sz="3200" b="1" i="1" dirty="0">
                <a:solidFill>
                  <a:srgbClr val="C00000"/>
                </a:solidFill>
              </a:rPr>
              <a:t>лифте, </a:t>
            </a:r>
            <a:r>
              <a:rPr lang="ru-RU" sz="3200" b="1" i="1" dirty="0" smtClean="0">
                <a:solidFill>
                  <a:srgbClr val="C00000"/>
                </a:solidFill>
              </a:rPr>
              <a:t>который за 1 </a:t>
            </a:r>
            <a:r>
              <a:rPr lang="ru-RU" sz="3200" b="1" i="1" dirty="0">
                <a:solidFill>
                  <a:srgbClr val="C00000"/>
                </a:solidFill>
              </a:rPr>
              <a:t>раз поднимает </a:t>
            </a:r>
            <a:endParaRPr lang="ru-RU" sz="3200" b="1" i="1" dirty="0" smtClean="0">
              <a:solidFill>
                <a:srgbClr val="C0000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3200" b="1" i="1" dirty="0">
                <a:solidFill>
                  <a:srgbClr val="C00000"/>
                </a:solidFill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</a:rPr>
              <a:t>                     не </a:t>
            </a:r>
            <a:r>
              <a:rPr lang="ru-RU" sz="3200" b="1" i="1" dirty="0">
                <a:solidFill>
                  <a:srgbClr val="C00000"/>
                </a:solidFill>
              </a:rPr>
              <a:t>больше 120 кг?</a:t>
            </a:r>
            <a:endParaRPr lang="ru-RU" sz="3200" b="1" dirty="0">
              <a:solidFill>
                <a:srgbClr val="C00000"/>
              </a:solidFill>
            </a:endParaRPr>
          </a:p>
          <a:p>
            <a:pPr lvl="0">
              <a:buFont typeface="Arial" pitchFamily="34" charset="0"/>
              <a:buChar char="•"/>
            </a:pPr>
            <a:endParaRPr lang="ru-RU" sz="3600" b="1" dirty="0">
              <a:solidFill>
                <a:srgbClr val="002060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ru-RU" sz="3600" b="1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3600" dirty="0" smtClean="0"/>
          </a:p>
          <a:p>
            <a:pPr>
              <a:buFont typeface="Arial" pitchFamily="34" charset="0"/>
              <a:buChar char="•"/>
            </a:pPr>
            <a:endParaRPr lang="ru-RU" sz="3600" b="1" dirty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3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02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3"/>
          <a:srcRect l="12003" t="30450" r="43998" b="8598"/>
          <a:stretch>
            <a:fillRect/>
          </a:stretch>
        </p:blipFill>
        <p:spPr>
          <a:xfrm>
            <a:off x="500034" y="1357298"/>
            <a:ext cx="3000396" cy="311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643306" y="785794"/>
            <a:ext cx="48577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Математике должно учить в школе еще с той целью, чтобы познания, здесь приобретаемые, были достаточными для обыкновенных потребностей в жизни. </a:t>
            </a:r>
            <a:r>
              <a:rPr lang="ru-RU" sz="3600" b="1" dirty="0" smtClean="0"/>
              <a:t>Н. И. </a:t>
            </a:r>
            <a:r>
              <a:rPr lang="ru-RU" sz="3600" b="1" dirty="0"/>
              <a:t>Лобачевский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13" b="5555"/>
          <a:stretch>
            <a:fillRect/>
          </a:stretch>
        </p:blipFill>
        <p:spPr bwMode="auto">
          <a:xfrm>
            <a:off x="-380970" y="0"/>
            <a:ext cx="9524970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14810" y="428604"/>
            <a:ext cx="4929190" cy="40318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Функциональная грамотность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– это способность человека вступать в отношения с внешней средой и максимально быстро адаптироваться и функционировать в ней.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326777"/>
            <a:ext cx="8286808" cy="590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9458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 l="37150" t="7633" r="6855" b="18893"/>
          <a:stretch>
            <a:fillRect/>
          </a:stretch>
        </p:blipFill>
        <p:spPr bwMode="auto">
          <a:xfrm>
            <a:off x="3857620" y="2944046"/>
            <a:ext cx="5286380" cy="391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00034" y="785794"/>
            <a:ext cx="78581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Математическая грамотность </a:t>
            </a:r>
            <a:r>
              <a:rPr lang="ru-RU" sz="3600" b="1" dirty="0">
                <a:ea typeface="Calibri" pitchFamily="34" charset="0"/>
                <a:cs typeface="Times New Roman" pitchFamily="18" charset="0"/>
              </a:rPr>
              <a:t>– </a:t>
            </a:r>
            <a:endParaRPr lang="ru-RU" sz="3600" b="1" dirty="0" smtClean="0"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это </a:t>
            </a:r>
            <a:r>
              <a:rPr lang="ru-RU" sz="3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способность ребенка проводить математические рассуждения и применять    математику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для решения </a:t>
            </a:r>
            <a:endParaRPr lang="ru-RU" sz="3600" b="1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проблем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3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различных </a:t>
            </a:r>
            <a:endParaRPr lang="ru-RU" sz="3600" b="1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жизненных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ситуациях</a:t>
            </a:r>
            <a:r>
              <a:rPr lang="ru-RU" sz="3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36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8596" y="428604"/>
            <a:ext cx="8715404" cy="40318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Важно</a:t>
            </a:r>
            <a:r>
              <a:rPr lang="ru-RU" sz="3200" b="1" dirty="0">
                <a:solidFill>
                  <a:srgbClr val="0070C0"/>
                </a:solidFill>
              </a:rPr>
              <a:t>, чтобы задачи соответствовали </a:t>
            </a:r>
            <a:r>
              <a:rPr lang="ru-RU" sz="3200" b="1" dirty="0" smtClean="0">
                <a:solidFill>
                  <a:srgbClr val="0070C0"/>
                </a:solidFill>
              </a:rPr>
              <a:t>практическому опыту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и возрасту детей. 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                                       Близкая </a:t>
            </a:r>
            <a:r>
              <a:rPr lang="ru-RU" sz="3200" b="1" dirty="0">
                <a:solidFill>
                  <a:srgbClr val="0070C0"/>
                </a:solidFill>
              </a:rPr>
              <a:t>тема 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                                       вдохновляет </a:t>
            </a:r>
            <a:r>
              <a:rPr lang="ru-RU" sz="3200" b="1" dirty="0">
                <a:solidFill>
                  <a:srgbClr val="0070C0"/>
                </a:solidFill>
              </a:rPr>
              <a:t>ребенка 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                                       узнавать</a:t>
            </a:r>
            <a:r>
              <a:rPr lang="ru-RU" sz="3200" b="1" dirty="0">
                <a:solidFill>
                  <a:srgbClr val="0070C0"/>
                </a:solidFill>
              </a:rPr>
              <a:t>, </a:t>
            </a:r>
            <a:r>
              <a:rPr lang="ru-RU" sz="3200" b="1" dirty="0" smtClean="0">
                <a:solidFill>
                  <a:srgbClr val="0070C0"/>
                </a:solidFill>
              </a:rPr>
              <a:t>запоминать, 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                                       потому </a:t>
            </a:r>
            <a:r>
              <a:rPr lang="ru-RU" sz="3200" b="1" dirty="0">
                <a:solidFill>
                  <a:srgbClr val="0070C0"/>
                </a:solidFill>
              </a:rPr>
              <a:t>что знания могут 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                                       быть </a:t>
            </a:r>
            <a:r>
              <a:rPr lang="ru-RU" sz="3200" b="1" dirty="0">
                <a:solidFill>
                  <a:srgbClr val="0070C0"/>
                </a:solidFill>
              </a:rPr>
              <a:t>сразу применены в 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                                       реальной </a:t>
            </a:r>
            <a:r>
              <a:rPr lang="ru-RU" sz="3200" b="1" dirty="0">
                <a:solidFill>
                  <a:srgbClr val="0070C0"/>
                </a:solidFill>
              </a:rPr>
              <a:t>жизни.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13" b="15051"/>
          <a:stretch>
            <a:fillRect/>
          </a:stretch>
        </p:blipFill>
        <p:spPr bwMode="auto">
          <a:xfrm>
            <a:off x="0" y="1571612"/>
            <a:ext cx="7429520" cy="511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02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 t="38382" b="10408"/>
          <a:stretch>
            <a:fillRect/>
          </a:stretch>
        </p:blipFill>
        <p:spPr bwMode="auto">
          <a:xfrm>
            <a:off x="714348" y="1077316"/>
            <a:ext cx="8184304" cy="556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000232" y="357166"/>
            <a:ext cx="5643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1 класс. Игра «Магазин»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02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071546"/>
            <a:ext cx="3114201" cy="548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" name="AutoShape 3" descr="https://sun9-31.userapi.com/s/v1/ig2/ciJZtvnsvcPB77Olium3nKxOcqh3WkWor3u9Gq4fWUSoFuL4u7dikqX-ocFPP9u40G95PxHzPI9086J6KdjONQ_J.jpg?quality=95&amp;as=32x43,48x64,72x96,108x144,160x213,240x320,360x480,480x640,540x720,640x853,720x960,960x1280&amp;from=bu&amp;u=80ANtJmiWsYvySMvd28oJ1S6JnPRo3WxUZ0yolub9G8&amp;cs=960x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14844" t="9544" r="14843" b="9010"/>
          <a:stretch>
            <a:fillRect/>
          </a:stretch>
        </p:blipFill>
        <p:spPr bwMode="auto">
          <a:xfrm>
            <a:off x="1285852" y="1084248"/>
            <a:ext cx="3571899" cy="551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928662" y="214290"/>
            <a:ext cx="7715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Учим ребенка применять в жизни знания, полученные на уроке математики.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02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57224" y="1142984"/>
            <a:ext cx="807246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SimSun" pitchFamily="2" charset="-122"/>
                <a:cs typeface="Times New Roman" pitchFamily="18" charset="0"/>
              </a:rPr>
              <a:t>Главный признак сформированной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SimSun" pitchFamily="2" charset="-122"/>
                <a:cs typeface="Times New Roman" pitchFamily="18" charset="0"/>
              </a:rPr>
              <a:t>математической грамотности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SimSun" pitchFamily="2" charset="-122"/>
                <a:cs typeface="Times New Roman" pitchFamily="18" charset="0"/>
              </a:rPr>
              <a:t>– это готовность человека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SimSun" pitchFamily="2" charset="-122"/>
                <a:cs typeface="Times New Roman" pitchFamily="18" charset="0"/>
              </a:rPr>
              <a:t>применять математику в различных ситуациях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SimSun" pitchFamily="2" charset="-122"/>
                <a:cs typeface="Times New Roman" pitchFamily="18" charset="0"/>
              </a:rPr>
              <a:t>,  связанных с жизнью, стремление действовать рационально и творчески.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02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0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6116" y="3000372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857224" y="214291"/>
            <a:ext cx="67866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Приемы формирования математической грамотности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/>
              <a:t>Приём «ДА-НЕТ».</a:t>
            </a:r>
            <a:r>
              <a:rPr lang="ru-RU" sz="3600" dirty="0"/>
              <a:t> </a:t>
            </a:r>
            <a:r>
              <a:rPr lang="ru-RU" sz="3600" dirty="0" smtClean="0"/>
              <a:t>      </a:t>
            </a:r>
            <a:r>
              <a:rPr lang="ru-RU" sz="3600" b="1" dirty="0" smtClean="0">
                <a:solidFill>
                  <a:srgbClr val="0070C0"/>
                </a:solidFill>
              </a:rPr>
              <a:t>++---+-++-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/>
              <a:t>«ФАНТАЗЁР</a:t>
            </a:r>
            <a:r>
              <a:rPr lang="ru-RU" sz="3600" b="1" dirty="0" smtClean="0"/>
              <a:t>»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 smtClean="0"/>
              <a:t>Решение </a:t>
            </a:r>
            <a:r>
              <a:rPr lang="ru-RU" sz="3600" b="1" dirty="0"/>
              <a:t>нестандартных задач</a:t>
            </a:r>
            <a:endParaRPr lang="ru-RU" sz="3600" dirty="0"/>
          </a:p>
          <a:p>
            <a:pPr>
              <a:buFont typeface="Arial" pitchFamily="34" charset="0"/>
              <a:buChar char="•"/>
            </a:pPr>
            <a:endParaRPr lang="ru-RU" sz="3600" dirty="0" smtClean="0"/>
          </a:p>
          <a:p>
            <a:pPr>
              <a:buFont typeface="Arial" pitchFamily="34" charset="0"/>
              <a:buChar char="•"/>
            </a:pPr>
            <a:endParaRPr lang="ru-RU" sz="3600" b="1" dirty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3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248</Words>
  <Application>Microsoft Office PowerPoint</Application>
  <PresentationFormat>Экран (4:3)</PresentationFormat>
  <Paragraphs>48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МАТЕМАТИЧЕСКОЙ ГРАМОТНОСТИ НА УРОКАХ МАТЕМАТИКИ В НАЧАЛЬНОЙ ШКОЛЕ</dc:title>
  <dc:creator>1</dc:creator>
  <cp:lastModifiedBy>1</cp:lastModifiedBy>
  <cp:revision>12</cp:revision>
  <dcterms:created xsi:type="dcterms:W3CDTF">2025-11-30T20:40:24Z</dcterms:created>
  <dcterms:modified xsi:type="dcterms:W3CDTF">2025-11-30T22:33:25Z</dcterms:modified>
</cp:coreProperties>
</file>