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8" r:id="rId3"/>
    <p:sldId id="263" r:id="rId4"/>
    <p:sldId id="264" r:id="rId5"/>
    <p:sldId id="266" r:id="rId6"/>
    <p:sldId id="267" r:id="rId7"/>
    <p:sldId id="260" r:id="rId8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84583" autoAdjust="0"/>
  </p:normalViewPr>
  <p:slideViewPr>
    <p:cSldViewPr>
      <p:cViewPr varScale="1">
        <p:scale>
          <a:sx n="61" d="100"/>
          <a:sy n="61" d="100"/>
        </p:scale>
        <p:origin x="99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t>пт 22.03.24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t>пт 22.03.24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/>
              <a:t>Оригинальные шаблоны для презентаций: </a:t>
            </a:r>
            <a:r>
              <a:rPr lang="ru-RU" sz="1200" dirty="0">
                <a:hlinkClick r:id="rId3"/>
              </a:rPr>
              <a:t>https://presentation-creation.ru/powerpoint-templates.html</a:t>
            </a:r>
            <a:r>
              <a:rPr lang="en-US" sz="1200" dirty="0"/>
              <a:t> </a:t>
            </a:r>
            <a:endParaRPr lang="ru-RU" sz="1200" dirty="0"/>
          </a:p>
          <a:p>
            <a:r>
              <a:rPr lang="ru-RU" sz="1200" dirty="0"/>
              <a:t>Бесплатно и без регистрации.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2381537"/>
            <a:ext cx="6480720" cy="1080120"/>
          </a:xfrm>
        </p:spPr>
        <p:txBody>
          <a:bodyPr/>
          <a:lstStyle>
            <a:lvl1pPr>
              <a:defRPr b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/>
              <a:t>Образец</a:t>
            </a:r>
            <a:r>
              <a:rPr lang="en-US" dirty="0"/>
              <a:t> </a:t>
            </a:r>
            <a:r>
              <a:rPr lang="ru-RU" dirty="0"/>
              <a:t>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51520" y="191549"/>
            <a:ext cx="7344816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0" name="Текст 2"/>
          <p:cNvSpPr>
            <a:spLocks noGrp="1"/>
          </p:cNvSpPr>
          <p:nvPr>
            <p:ph idx="1"/>
          </p:nvPr>
        </p:nvSpPr>
        <p:spPr>
          <a:xfrm>
            <a:off x="971600" y="1556792"/>
            <a:ext cx="7344816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91549"/>
            <a:ext cx="7344816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1556792"/>
            <a:ext cx="7344816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2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rofigrad.bvbinfo.r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bvbinfo.ru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564904"/>
            <a:ext cx="7274272" cy="1080120"/>
          </a:xfrm>
        </p:spPr>
        <p:txBody>
          <a:bodyPr>
            <a:noAutofit/>
          </a:bodyPr>
          <a:lstStyle/>
          <a:p>
            <a:r>
              <a:rPr lang="ru-RU" dirty="0">
                <a:effectLst/>
              </a:rPr>
              <a:t>Родительское собрание «Россия — мои горизонты» 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309366"/>
            <a:ext cx="2736304" cy="182349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292080" y="5445224"/>
            <a:ext cx="387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МБОУ «Советская СШ №1»</a:t>
            </a:r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7344816" cy="43204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/>
              <a:t> </a:t>
            </a:r>
          </a:p>
          <a:p>
            <a:pPr marL="0" indent="0" algn="ctr">
              <a:buNone/>
            </a:pPr>
            <a:r>
              <a:rPr lang="ru-RU" sz="2400" b="1" dirty="0"/>
              <a:t>Уважаемые родители!</a:t>
            </a:r>
          </a:p>
          <a:p>
            <a:pPr marL="0" indent="0" algn="ctr">
              <a:buNone/>
            </a:pPr>
            <a:endParaRPr lang="ru-RU" sz="2400" dirty="0"/>
          </a:p>
          <a:p>
            <a:pPr marL="0" indent="35560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В рамках реализации единой модели профориентации учащихся 6-11 классов, разработанной </a:t>
            </a:r>
            <a:r>
              <a:rPr lang="ru-RU" sz="2400" dirty="0" err="1">
                <a:solidFill>
                  <a:schemeClr val="tx1"/>
                </a:solidFill>
              </a:rPr>
              <a:t>Минпросвещения</a:t>
            </a:r>
            <a:r>
              <a:rPr lang="ru-RU" sz="2400" dirty="0">
                <a:solidFill>
                  <a:schemeClr val="tx1"/>
                </a:solidFill>
              </a:rPr>
              <a:t> РФ, предусмотрена работа с родителями.</a:t>
            </a:r>
          </a:p>
          <a:p>
            <a:pPr marL="0" indent="35560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Данная презентация составлена с целью оказания информационной помощи родителям при </a:t>
            </a:r>
            <a:r>
              <a:rPr lang="ru-RU" sz="2400" dirty="0" err="1">
                <a:solidFill>
                  <a:schemeClr val="tx1"/>
                </a:solidFill>
              </a:rPr>
              <a:t>профориентационных</a:t>
            </a:r>
            <a:r>
              <a:rPr lang="ru-RU" sz="2400" dirty="0">
                <a:solidFill>
                  <a:schemeClr val="tx1"/>
                </a:solidFill>
              </a:rPr>
              <a:t> беседах с детьми.</a:t>
            </a:r>
          </a:p>
          <a:p>
            <a:pPr marL="0" indent="0">
              <a:buNone/>
            </a:pPr>
            <a:endParaRPr lang="ru-RU" sz="2400" dirty="0"/>
          </a:p>
        </p:txBody>
      </p:sp>
      <p:pic>
        <p:nvPicPr>
          <p:cNvPr id="1026" name="Picture 2" descr="https://pic.rutubelist.ru/video/06/98/0698b5ed70af3845f75aed007480fdd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293096"/>
            <a:ext cx="4265614" cy="2399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326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340768"/>
            <a:ext cx="727280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2400" dirty="0"/>
              <a:t>Выбор своего профессионального пути — один из самых важных выборов человека, ведь он влияет на многие стороны жизни. Но если подросток не научился выбирать и принимать решения, не знает свои сильные и слабые стороны, не представляет, какие возможности открывает перед ним рынок труда и что реально ему предстоит делать, выбрав ту или иную специальность, то в этом важном выборе легко ошибиться.</a:t>
            </a:r>
          </a:p>
          <a:p>
            <a:pPr indent="355600" algn="just"/>
            <a:r>
              <a:rPr lang="ru-RU" sz="2400" dirty="0"/>
              <a:t>Помочь ребёнку с вектором своего развития способна профессиональная ориентация. </a:t>
            </a:r>
          </a:p>
        </p:txBody>
      </p:sp>
    </p:spTree>
    <p:extLst>
      <p:ext uri="{BB962C8B-B14F-4D97-AF65-F5344CB8AC3E}">
        <p14:creationId xmlns:p14="http://schemas.microsoft.com/office/powerpoint/2010/main" val="134302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7344816" cy="4680520"/>
          </a:xfrm>
        </p:spPr>
        <p:txBody>
          <a:bodyPr>
            <a:normAutofit fontScale="92500"/>
          </a:bodyPr>
          <a:lstStyle/>
          <a:p>
            <a:pPr marL="0" indent="355600" algn="just">
              <a:buNone/>
            </a:pPr>
            <a:r>
              <a:rPr lang="ru-RU" sz="2000" dirty="0">
                <a:solidFill>
                  <a:schemeClr val="tx1"/>
                </a:solidFill>
              </a:rPr>
              <a:t>Еженедельно в школах всей страны проходят занятия в рамках курса «Россия — мои горизонты». Этот курс введён для всех, кто учится в 6-11 классе.</a:t>
            </a:r>
          </a:p>
          <a:p>
            <a:pPr marL="0" indent="355600" algn="just">
              <a:buNone/>
            </a:pPr>
            <a:r>
              <a:rPr lang="ru-RU" sz="2000" dirty="0">
                <a:solidFill>
                  <a:schemeClr val="tx1"/>
                </a:solidFill>
              </a:rPr>
              <a:t> Курс «Россия — мои горизонты» включает 34 занятия в год, то есть они проходят раз в неделю. Занятия охватывают важнейшие отрасли страны: промышленность, цифровые технологии, медицину, инженерное дело, аграрный сектор, образование и другие. </a:t>
            </a:r>
          </a:p>
          <a:p>
            <a:pPr marL="0" indent="355600" algn="just">
              <a:buNone/>
            </a:pPr>
            <a:r>
              <a:rPr lang="ru-RU" sz="2000" dirty="0">
                <a:solidFill>
                  <a:schemeClr val="tx1"/>
                </a:solidFill>
              </a:rPr>
              <a:t>Углубиться в отрасли и профессии также помогают занятия курса, в рамках которого разработаны онлайн-симуляторы по различным специальностям. Их можно найти в виртуальном городе профессий </a:t>
            </a:r>
            <a:r>
              <a:rPr lang="ru-RU" sz="2000" dirty="0" err="1">
                <a:solidFill>
                  <a:schemeClr val="tx1"/>
                </a:solidFill>
              </a:rPr>
              <a:t>Профиграде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  <a:hlinkClick r:id="rId2"/>
              </a:rPr>
              <a:t>https://profigrad.bvbinfo.ru/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</a:p>
          <a:p>
            <a:pPr marL="0" indent="355600" algn="just">
              <a:buNone/>
            </a:pPr>
            <a:r>
              <a:rPr lang="ru-RU" sz="2000" dirty="0">
                <a:solidFill>
                  <a:schemeClr val="tx1"/>
                </a:solidFill>
              </a:rPr>
              <a:t>Каждый симулятор похож на компьютерную игру, и чтобы выполнить задания, ребёнку предстоит думать и действовать, как настоящий специалист данной сферы. Но, конечно, с подсказками, комментариями и неограниченным количеством ошибок.</a:t>
            </a:r>
          </a:p>
          <a:p>
            <a:pPr marL="0" indent="355600" algn="just">
              <a:buNone/>
            </a:pP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493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20688"/>
            <a:ext cx="7488832" cy="2592288"/>
          </a:xfrm>
        </p:spPr>
        <p:txBody>
          <a:bodyPr>
            <a:noAutofit/>
          </a:bodyPr>
          <a:lstStyle/>
          <a:p>
            <a:pPr marL="0" indent="35560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Каждый из нас хочет предостеречь своих детей, направить, защитить от всех ошибок, а ребёнок воспринимает заботу как скучные наставления или строгие запреты. Самое важное здесь — доверие и диалог. </a:t>
            </a:r>
          </a:p>
          <a:p>
            <a:pPr marL="0" indent="35560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Важно слушать и слышать своего ребёнка, даже если то, что он говорит, кажется вам наивным или поверхностным, ведь интерес и поддержка родителя — то, что нужно детям в любом возрасте.</a:t>
            </a:r>
          </a:p>
          <a:p>
            <a:pPr marL="0" indent="35560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Мы предлагаем Вам несколько советов по построению </a:t>
            </a:r>
            <a:r>
              <a:rPr lang="ru-RU" sz="2400" dirty="0" err="1">
                <a:solidFill>
                  <a:schemeClr val="tx1"/>
                </a:solidFill>
              </a:rPr>
              <a:t>профориентационных</a:t>
            </a:r>
            <a:r>
              <a:rPr lang="ru-RU" sz="2400" dirty="0">
                <a:solidFill>
                  <a:schemeClr val="tx1"/>
                </a:solidFill>
              </a:rPr>
              <a:t> бесед с Вашим ребенком. </a:t>
            </a:r>
          </a:p>
        </p:txBody>
      </p:sp>
    </p:spTree>
    <p:extLst>
      <p:ext uri="{BB962C8B-B14F-4D97-AF65-F5344CB8AC3E}">
        <p14:creationId xmlns:p14="http://schemas.microsoft.com/office/powerpoint/2010/main" val="2089730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Пять советов родителям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84784"/>
            <a:ext cx="7344816" cy="4680520"/>
          </a:xfrm>
        </p:spPr>
        <p:txBody>
          <a:bodyPr>
            <a:normAutofit/>
          </a:bodyPr>
          <a:lstStyle/>
          <a:p>
            <a:pPr marL="0" indent="355600" algn="just"/>
            <a:r>
              <a:rPr lang="ru-RU" sz="2400" dirty="0">
                <a:solidFill>
                  <a:schemeClr val="tx1"/>
                </a:solidFill>
              </a:rPr>
              <a:t>Интересуйтесь мнением ребёнка, </a:t>
            </a:r>
            <a:r>
              <a:rPr lang="ru-RU" sz="2400" dirty="0" err="1">
                <a:solidFill>
                  <a:schemeClr val="tx1"/>
                </a:solidFill>
              </a:rPr>
              <a:t>безоценочно</a:t>
            </a:r>
            <a:r>
              <a:rPr lang="ru-RU" sz="2400" dirty="0">
                <a:solidFill>
                  <a:schemeClr val="tx1"/>
                </a:solidFill>
              </a:rPr>
              <a:t> и искренне.</a:t>
            </a:r>
          </a:p>
          <a:p>
            <a:pPr marL="0" indent="355600" algn="just"/>
            <a:r>
              <a:rPr lang="ru-RU" sz="2400" dirty="0">
                <a:solidFill>
                  <a:schemeClr val="tx1"/>
                </a:solidFill>
              </a:rPr>
              <a:t>Расскажите ребёнку о своём профессиональном пути. Пользуйтесь ресурсами проекта «Билет в будущее» </a:t>
            </a:r>
            <a:r>
              <a:rPr lang="en-US" sz="2400" dirty="0">
                <a:solidFill>
                  <a:schemeClr val="tx1"/>
                </a:solidFill>
                <a:hlinkClick r:id="rId2"/>
              </a:rPr>
              <a:t>https://bvbinfo.ru/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</a:p>
          <a:p>
            <a:pPr marL="0" indent="355600" algn="just"/>
            <a:r>
              <a:rPr lang="ru-RU" sz="2400" dirty="0">
                <a:solidFill>
                  <a:schemeClr val="tx1"/>
                </a:solidFill>
              </a:rPr>
              <a:t>Выбирайте образование </a:t>
            </a:r>
            <a:r>
              <a:rPr lang="ru-RU" sz="2400" u="sng" dirty="0">
                <a:solidFill>
                  <a:schemeClr val="tx1"/>
                </a:solidFill>
              </a:rPr>
              <a:t>вместе</a:t>
            </a:r>
            <a:r>
              <a:rPr lang="ru-RU" sz="2400" dirty="0">
                <a:solidFill>
                  <a:schemeClr val="tx1"/>
                </a:solidFill>
              </a:rPr>
              <a:t> с ребёнком, а </a:t>
            </a:r>
            <a:r>
              <a:rPr lang="ru-RU" sz="2400" u="sng" dirty="0">
                <a:solidFill>
                  <a:schemeClr val="tx1"/>
                </a:solidFill>
              </a:rPr>
              <a:t>не вместо</a:t>
            </a:r>
            <a:r>
              <a:rPr lang="ru-RU" sz="2400" dirty="0">
                <a:solidFill>
                  <a:schemeClr val="tx1"/>
                </a:solidFill>
              </a:rPr>
              <a:t> ребёнка.</a:t>
            </a:r>
          </a:p>
          <a:p>
            <a:pPr marL="0" indent="355600" algn="just"/>
            <a:r>
              <a:rPr lang="ru-RU" sz="2400" dirty="0">
                <a:solidFill>
                  <a:schemeClr val="tx1"/>
                </a:solidFill>
              </a:rPr>
              <a:t>Помните, что профессиональный выбор — это самая увлекательная задача в жизни.</a:t>
            </a:r>
          </a:p>
          <a:p>
            <a:pPr marL="0" indent="355600" algn="just">
              <a:buNone/>
            </a:pP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005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4294967295"/>
          </p:nvPr>
        </p:nvSpPr>
        <p:spPr>
          <a:xfrm>
            <a:off x="683568" y="1196752"/>
            <a:ext cx="7345363" cy="46799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sz="4000" b="1" dirty="0"/>
              <a:t>Спасибо за внимание!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4008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6bb0846be36d4333fca81a01d79b5d290a4641a"/>
</p:tagLst>
</file>

<file path=ppt/theme/theme1.xml><?xml version="1.0" encoding="utf-8"?>
<a:theme xmlns:a="http://schemas.openxmlformats.org/drawingml/2006/main" name="Тема Office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2587</TotalTime>
  <Words>440</Words>
  <Application>Microsoft Office PowerPoint</Application>
  <PresentationFormat>Экран (4:3)</PresentationFormat>
  <Paragraphs>29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Тема Office</vt:lpstr>
      <vt:lpstr>Родительское собрание «Россия — мои горизонты» </vt:lpstr>
      <vt:lpstr>Презентация PowerPoint</vt:lpstr>
      <vt:lpstr>Презентация PowerPoint</vt:lpstr>
      <vt:lpstr>Презентация PowerPoint</vt:lpstr>
      <vt:lpstr>Презентация PowerPoint</vt:lpstr>
      <vt:lpstr>Пять советов родителям</vt:lpstr>
      <vt:lpstr>Презентация PowerPoint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Разноцветные треугольники по углам</dc:title>
  <dc:creator>obstinate</dc:creator>
  <dc:description>Шаблон презентации с сайта https://presentation-creation.ru/</dc:description>
  <cp:lastModifiedBy>Лена</cp:lastModifiedBy>
  <cp:revision>1270</cp:revision>
  <dcterms:created xsi:type="dcterms:W3CDTF">2018-02-25T09:09:03Z</dcterms:created>
  <dcterms:modified xsi:type="dcterms:W3CDTF">2024-03-22T10:17:34Z</dcterms:modified>
</cp:coreProperties>
</file>