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7" r:id="rId4"/>
    <p:sldId id="278" r:id="rId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CC66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C55A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C66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C55A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C66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C66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1510" y="-96824"/>
            <a:ext cx="11288979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CC66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336" y="1275714"/>
            <a:ext cx="11225530" cy="3505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C55A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610336" y="1275714"/>
            <a:ext cx="11225530" cy="2493195"/>
          </a:xfrm>
          <a:prstGeom prst="rect">
            <a:avLst/>
          </a:prstGeom>
        </p:spPr>
        <p:txBody>
          <a:bodyPr vert="horz" wrap="square" lIns="0" tIns="274523" rIns="0" bIns="0" rtlCol="0">
            <a:spAutoFit/>
          </a:bodyPr>
          <a:lstStyle/>
          <a:p>
            <a:pPr marL="4887595" marR="508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Внутришкольная</a:t>
            </a:r>
            <a:r>
              <a:rPr sz="2400" spc="-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модель формирования</a:t>
            </a:r>
          </a:p>
          <a:p>
            <a:pPr marL="4887595" marR="1913255">
              <a:lnSpc>
                <a:spcPct val="100000"/>
              </a:lnSpc>
              <a:spcBef>
                <a:spcPts val="5"/>
              </a:spcBef>
            </a:pPr>
            <a:r>
              <a:rPr sz="2400" spc="-10" dirty="0" err="1"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 err="1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 err="1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887595" marR="1913255">
              <a:lnSpc>
                <a:spcPct val="100000"/>
              </a:lnSpc>
              <a:spcBef>
                <a:spcPts val="5"/>
              </a:spcBef>
            </a:pP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МБОУ  « Советская СШ №1» Советского района Республики Крым</a:t>
            </a:r>
            <a:endParaRPr sz="2400" spc="-1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chool316.spb.ru/img/waif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77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5366" rIns="0" bIns="0" rtlCol="0">
            <a:spAutoFit/>
          </a:bodyPr>
          <a:lstStyle/>
          <a:p>
            <a:pPr marL="732155" algn="ctr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sz="3600" spc="-140" dirty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0" dirty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76254" y="642863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103" y="1511808"/>
            <a:ext cx="4288536" cy="50352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74647" y="2389632"/>
            <a:ext cx="4063365" cy="56361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04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1600" spc="-1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Курсы</a:t>
            </a:r>
            <a:r>
              <a:rPr sz="1600" spc="-6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повышения</a:t>
            </a:r>
            <a:r>
              <a:rPr sz="1600" spc="-9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квалификации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647" y="3361944"/>
            <a:ext cx="4063365" cy="57323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00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30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90170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Академии</a:t>
            </a:r>
            <a:r>
              <a:rPr sz="16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4792" y="1264919"/>
            <a:ext cx="3182620" cy="984885"/>
          </a:xfrm>
          <a:custGeom>
            <a:avLst/>
            <a:gdLst/>
            <a:ahLst/>
            <a:cxnLst/>
            <a:rect l="l" t="t" r="r" b="b"/>
            <a:pathLst>
              <a:path w="3182620" h="984885">
                <a:moveTo>
                  <a:pt x="2689860" y="0"/>
                </a:moveTo>
                <a:lnTo>
                  <a:pt x="492251" y="0"/>
                </a:lnTo>
                <a:lnTo>
                  <a:pt x="444838" y="2252"/>
                </a:lnTo>
                <a:lnTo>
                  <a:pt x="398700" y="8874"/>
                </a:lnTo>
                <a:lnTo>
                  <a:pt x="354046" y="19658"/>
                </a:lnTo>
                <a:lnTo>
                  <a:pt x="311080" y="34398"/>
                </a:lnTo>
                <a:lnTo>
                  <a:pt x="270009" y="52888"/>
                </a:lnTo>
                <a:lnTo>
                  <a:pt x="231039" y="74922"/>
                </a:lnTo>
                <a:lnTo>
                  <a:pt x="194377" y="100295"/>
                </a:lnTo>
                <a:lnTo>
                  <a:pt x="160228" y="128798"/>
                </a:lnTo>
                <a:lnTo>
                  <a:pt x="128798" y="160228"/>
                </a:lnTo>
                <a:lnTo>
                  <a:pt x="100295" y="194377"/>
                </a:lnTo>
                <a:lnTo>
                  <a:pt x="74922" y="231039"/>
                </a:lnTo>
                <a:lnTo>
                  <a:pt x="52888" y="270009"/>
                </a:lnTo>
                <a:lnTo>
                  <a:pt x="34398" y="311080"/>
                </a:lnTo>
                <a:lnTo>
                  <a:pt x="19658" y="354046"/>
                </a:lnTo>
                <a:lnTo>
                  <a:pt x="8874" y="398700"/>
                </a:lnTo>
                <a:lnTo>
                  <a:pt x="2252" y="444838"/>
                </a:lnTo>
                <a:lnTo>
                  <a:pt x="0" y="492251"/>
                </a:lnTo>
                <a:lnTo>
                  <a:pt x="2252" y="539665"/>
                </a:lnTo>
                <a:lnTo>
                  <a:pt x="8874" y="585803"/>
                </a:lnTo>
                <a:lnTo>
                  <a:pt x="19658" y="630457"/>
                </a:lnTo>
                <a:lnTo>
                  <a:pt x="34398" y="673423"/>
                </a:lnTo>
                <a:lnTo>
                  <a:pt x="52888" y="714494"/>
                </a:lnTo>
                <a:lnTo>
                  <a:pt x="74922" y="753464"/>
                </a:lnTo>
                <a:lnTo>
                  <a:pt x="100295" y="790126"/>
                </a:lnTo>
                <a:lnTo>
                  <a:pt x="128798" y="824275"/>
                </a:lnTo>
                <a:lnTo>
                  <a:pt x="160228" y="855705"/>
                </a:lnTo>
                <a:lnTo>
                  <a:pt x="194377" y="884208"/>
                </a:lnTo>
                <a:lnTo>
                  <a:pt x="231039" y="909581"/>
                </a:lnTo>
                <a:lnTo>
                  <a:pt x="270009" y="931615"/>
                </a:lnTo>
                <a:lnTo>
                  <a:pt x="311080" y="950105"/>
                </a:lnTo>
                <a:lnTo>
                  <a:pt x="354046" y="964845"/>
                </a:lnTo>
                <a:lnTo>
                  <a:pt x="398700" y="975629"/>
                </a:lnTo>
                <a:lnTo>
                  <a:pt x="444838" y="982251"/>
                </a:lnTo>
                <a:lnTo>
                  <a:pt x="492251" y="984503"/>
                </a:lnTo>
                <a:lnTo>
                  <a:pt x="2689860" y="984503"/>
                </a:lnTo>
                <a:lnTo>
                  <a:pt x="2737273" y="982251"/>
                </a:lnTo>
                <a:lnTo>
                  <a:pt x="2783411" y="975629"/>
                </a:lnTo>
                <a:lnTo>
                  <a:pt x="2828065" y="964845"/>
                </a:lnTo>
                <a:lnTo>
                  <a:pt x="2871031" y="950105"/>
                </a:lnTo>
                <a:lnTo>
                  <a:pt x="2912102" y="931615"/>
                </a:lnTo>
                <a:lnTo>
                  <a:pt x="2951072" y="909581"/>
                </a:lnTo>
                <a:lnTo>
                  <a:pt x="2987734" y="884208"/>
                </a:lnTo>
                <a:lnTo>
                  <a:pt x="3021883" y="855705"/>
                </a:lnTo>
                <a:lnTo>
                  <a:pt x="3053313" y="824275"/>
                </a:lnTo>
                <a:lnTo>
                  <a:pt x="3081816" y="790126"/>
                </a:lnTo>
                <a:lnTo>
                  <a:pt x="3107189" y="753464"/>
                </a:lnTo>
                <a:lnTo>
                  <a:pt x="3129223" y="714494"/>
                </a:lnTo>
                <a:lnTo>
                  <a:pt x="3147713" y="673423"/>
                </a:lnTo>
                <a:lnTo>
                  <a:pt x="3162453" y="630457"/>
                </a:lnTo>
                <a:lnTo>
                  <a:pt x="3173237" y="585803"/>
                </a:lnTo>
                <a:lnTo>
                  <a:pt x="3179859" y="539665"/>
                </a:lnTo>
                <a:lnTo>
                  <a:pt x="3182111" y="492251"/>
                </a:lnTo>
                <a:lnTo>
                  <a:pt x="3179859" y="444838"/>
                </a:lnTo>
                <a:lnTo>
                  <a:pt x="3173237" y="398700"/>
                </a:lnTo>
                <a:lnTo>
                  <a:pt x="3162453" y="354046"/>
                </a:lnTo>
                <a:lnTo>
                  <a:pt x="3147713" y="311080"/>
                </a:lnTo>
                <a:lnTo>
                  <a:pt x="3129223" y="270009"/>
                </a:lnTo>
                <a:lnTo>
                  <a:pt x="3107189" y="231039"/>
                </a:lnTo>
                <a:lnTo>
                  <a:pt x="3081816" y="194377"/>
                </a:lnTo>
                <a:lnTo>
                  <a:pt x="3053313" y="160228"/>
                </a:lnTo>
                <a:lnTo>
                  <a:pt x="3021883" y="128798"/>
                </a:lnTo>
                <a:lnTo>
                  <a:pt x="2987734" y="100295"/>
                </a:lnTo>
                <a:lnTo>
                  <a:pt x="2951072" y="74922"/>
                </a:lnTo>
                <a:lnTo>
                  <a:pt x="2912102" y="52888"/>
                </a:lnTo>
                <a:lnTo>
                  <a:pt x="2871031" y="34398"/>
                </a:lnTo>
                <a:lnTo>
                  <a:pt x="2828065" y="19658"/>
                </a:lnTo>
                <a:lnTo>
                  <a:pt x="2783411" y="8874"/>
                </a:lnTo>
                <a:lnTo>
                  <a:pt x="2737273" y="2252"/>
                </a:lnTo>
                <a:lnTo>
                  <a:pt x="2689860" y="0"/>
                </a:lnTo>
                <a:close/>
              </a:path>
            </a:pathLst>
          </a:custGeom>
          <a:solidFill>
            <a:srgbClr val="FF9900">
              <a:alpha val="3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69591" y="1361059"/>
            <a:ext cx="15735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22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sz="2400" b="1" spc="-45" dirty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0" dirty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400" b="1" spc="-25" dirty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педагогами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4808" y="1554480"/>
            <a:ext cx="4291584" cy="4989576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7019543" y="1280160"/>
            <a:ext cx="3182620" cy="975360"/>
          </a:xfrm>
          <a:custGeom>
            <a:avLst/>
            <a:gdLst/>
            <a:ahLst/>
            <a:cxnLst/>
            <a:rect l="l" t="t" r="r" b="b"/>
            <a:pathLst>
              <a:path w="3182620" h="975360">
                <a:moveTo>
                  <a:pt x="2694431" y="0"/>
                </a:moveTo>
                <a:lnTo>
                  <a:pt x="487679" y="0"/>
                </a:lnTo>
                <a:lnTo>
                  <a:pt x="440708" y="2232"/>
                </a:lnTo>
                <a:lnTo>
                  <a:pt x="395001" y="8792"/>
                </a:lnTo>
                <a:lnTo>
                  <a:pt x="350762" y="19476"/>
                </a:lnTo>
                <a:lnTo>
                  <a:pt x="308196" y="34080"/>
                </a:lnTo>
                <a:lnTo>
                  <a:pt x="267508" y="52400"/>
                </a:lnTo>
                <a:lnTo>
                  <a:pt x="228900" y="74230"/>
                </a:lnTo>
                <a:lnTo>
                  <a:pt x="192578" y="99367"/>
                </a:lnTo>
                <a:lnTo>
                  <a:pt x="158746" y="127607"/>
                </a:lnTo>
                <a:lnTo>
                  <a:pt x="127607" y="158746"/>
                </a:lnTo>
                <a:lnTo>
                  <a:pt x="99367" y="192578"/>
                </a:lnTo>
                <a:lnTo>
                  <a:pt x="74230" y="228900"/>
                </a:lnTo>
                <a:lnTo>
                  <a:pt x="52400" y="267508"/>
                </a:lnTo>
                <a:lnTo>
                  <a:pt x="34080" y="308196"/>
                </a:lnTo>
                <a:lnTo>
                  <a:pt x="19476" y="350762"/>
                </a:lnTo>
                <a:lnTo>
                  <a:pt x="8792" y="395001"/>
                </a:lnTo>
                <a:lnTo>
                  <a:pt x="2232" y="440708"/>
                </a:lnTo>
                <a:lnTo>
                  <a:pt x="0" y="487679"/>
                </a:lnTo>
                <a:lnTo>
                  <a:pt x="2232" y="534651"/>
                </a:lnTo>
                <a:lnTo>
                  <a:pt x="8792" y="580358"/>
                </a:lnTo>
                <a:lnTo>
                  <a:pt x="19476" y="624597"/>
                </a:lnTo>
                <a:lnTo>
                  <a:pt x="34080" y="667163"/>
                </a:lnTo>
                <a:lnTo>
                  <a:pt x="52400" y="707851"/>
                </a:lnTo>
                <a:lnTo>
                  <a:pt x="74230" y="746459"/>
                </a:lnTo>
                <a:lnTo>
                  <a:pt x="99367" y="782781"/>
                </a:lnTo>
                <a:lnTo>
                  <a:pt x="127607" y="816613"/>
                </a:lnTo>
                <a:lnTo>
                  <a:pt x="158746" y="847752"/>
                </a:lnTo>
                <a:lnTo>
                  <a:pt x="192578" y="875992"/>
                </a:lnTo>
                <a:lnTo>
                  <a:pt x="228900" y="901129"/>
                </a:lnTo>
                <a:lnTo>
                  <a:pt x="267508" y="922959"/>
                </a:lnTo>
                <a:lnTo>
                  <a:pt x="308196" y="941279"/>
                </a:lnTo>
                <a:lnTo>
                  <a:pt x="350762" y="955883"/>
                </a:lnTo>
                <a:lnTo>
                  <a:pt x="395001" y="966567"/>
                </a:lnTo>
                <a:lnTo>
                  <a:pt x="440708" y="973127"/>
                </a:lnTo>
                <a:lnTo>
                  <a:pt x="487679" y="975360"/>
                </a:lnTo>
                <a:lnTo>
                  <a:pt x="2694431" y="975360"/>
                </a:lnTo>
                <a:lnTo>
                  <a:pt x="2741403" y="973127"/>
                </a:lnTo>
                <a:lnTo>
                  <a:pt x="2787110" y="966567"/>
                </a:lnTo>
                <a:lnTo>
                  <a:pt x="2831349" y="955883"/>
                </a:lnTo>
                <a:lnTo>
                  <a:pt x="2873915" y="941279"/>
                </a:lnTo>
                <a:lnTo>
                  <a:pt x="2914603" y="922959"/>
                </a:lnTo>
                <a:lnTo>
                  <a:pt x="2953211" y="901129"/>
                </a:lnTo>
                <a:lnTo>
                  <a:pt x="2989533" y="875992"/>
                </a:lnTo>
                <a:lnTo>
                  <a:pt x="3023365" y="847752"/>
                </a:lnTo>
                <a:lnTo>
                  <a:pt x="3054504" y="816613"/>
                </a:lnTo>
                <a:lnTo>
                  <a:pt x="3082744" y="782781"/>
                </a:lnTo>
                <a:lnTo>
                  <a:pt x="3107881" y="746459"/>
                </a:lnTo>
                <a:lnTo>
                  <a:pt x="3129711" y="707851"/>
                </a:lnTo>
                <a:lnTo>
                  <a:pt x="3148031" y="667163"/>
                </a:lnTo>
                <a:lnTo>
                  <a:pt x="3162635" y="624597"/>
                </a:lnTo>
                <a:lnTo>
                  <a:pt x="3173319" y="580358"/>
                </a:lnTo>
                <a:lnTo>
                  <a:pt x="3179879" y="534651"/>
                </a:lnTo>
                <a:lnTo>
                  <a:pt x="3182111" y="487679"/>
                </a:lnTo>
                <a:lnTo>
                  <a:pt x="3179879" y="440708"/>
                </a:lnTo>
                <a:lnTo>
                  <a:pt x="3173319" y="395001"/>
                </a:lnTo>
                <a:lnTo>
                  <a:pt x="3162635" y="350762"/>
                </a:lnTo>
                <a:lnTo>
                  <a:pt x="3148031" y="308196"/>
                </a:lnTo>
                <a:lnTo>
                  <a:pt x="3129711" y="267508"/>
                </a:lnTo>
                <a:lnTo>
                  <a:pt x="3107881" y="228900"/>
                </a:lnTo>
                <a:lnTo>
                  <a:pt x="3082744" y="192578"/>
                </a:lnTo>
                <a:lnTo>
                  <a:pt x="3054504" y="158746"/>
                </a:lnTo>
                <a:lnTo>
                  <a:pt x="3023365" y="127607"/>
                </a:lnTo>
                <a:lnTo>
                  <a:pt x="2989533" y="99367"/>
                </a:lnTo>
                <a:lnTo>
                  <a:pt x="2953211" y="74230"/>
                </a:lnTo>
                <a:lnTo>
                  <a:pt x="2914603" y="52400"/>
                </a:lnTo>
                <a:lnTo>
                  <a:pt x="2873915" y="34080"/>
                </a:lnTo>
                <a:lnTo>
                  <a:pt x="2831349" y="19476"/>
                </a:lnTo>
                <a:lnTo>
                  <a:pt x="2787110" y="8792"/>
                </a:lnTo>
                <a:lnTo>
                  <a:pt x="2741403" y="2232"/>
                </a:lnTo>
                <a:lnTo>
                  <a:pt x="2694431" y="0"/>
                </a:lnTo>
                <a:close/>
              </a:path>
            </a:pathLst>
          </a:custGeom>
          <a:solidFill>
            <a:srgbClr val="FF9900">
              <a:alpha val="3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53096" y="1371600"/>
            <a:ext cx="27152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sz="2400" b="1" spc="-25" dirty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-35" dirty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35" dirty="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 об</a:t>
            </a:r>
            <a:r>
              <a:rPr sz="2400" b="1" spc="-10" dirty="0" err="1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уча</a:t>
            </a:r>
            <a:r>
              <a:rPr lang="ru-RU" sz="2400" b="1" spc="-10" dirty="0" err="1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sz="2400" b="1" spc="-10" dirty="0" err="1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щимися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4647" y="5340096"/>
            <a:ext cx="4063365" cy="54630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3340" rIns="0" bIns="0" rtlCol="0">
            <a:spAutoFit/>
          </a:bodyPr>
          <a:lstStyle/>
          <a:p>
            <a:pPr marL="90170" marR="138430">
              <a:lnSpc>
                <a:spcPct val="100000"/>
              </a:lnSpc>
              <a:spcBef>
                <a:spcPts val="5"/>
              </a:spcBef>
            </a:pP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sz="16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мероприятий</a:t>
            </a:r>
            <a:r>
              <a:rPr sz="16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6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формированию функциональной</a:t>
            </a:r>
            <a:r>
              <a:rPr sz="16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грамотности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74535" y="2590800"/>
            <a:ext cx="4087495" cy="8592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93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940"/>
              </a:spcBef>
            </a:pP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сентября</a:t>
            </a:r>
            <a:r>
              <a:rPr sz="1600" spc="-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1600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16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введен 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710" marR="440690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1600" spc="-1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16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учимся для жизни </a:t>
            </a:r>
            <a:r>
              <a:rPr sz="16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1-9 классах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4647" y="4352544"/>
            <a:ext cx="4063365" cy="8181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87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2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Заседания школьных методических объединений, семинар</a:t>
            </a:r>
            <a:r>
              <a:rPr lang="ru-RU" sz="1600" dirty="0" smtClean="0">
                <a:latin typeface="Segoe UI Semibold"/>
                <a:cs typeface="Segoe UI Semibold"/>
              </a:rPr>
              <a:t>ы</a:t>
            </a:r>
            <a:endParaRPr sz="1600" dirty="0">
              <a:latin typeface="Segoe UI Semibold"/>
              <a:cs typeface="Segoe UI Semibold"/>
            </a:endParaRPr>
          </a:p>
        </p:txBody>
      </p:sp>
      <p:sp>
        <p:nvSpPr>
          <p:cNvPr id="20482" name="AutoShape 2" descr="ФУНКЦИОНАЛЬНАЯ ГРАМОТНОСТЬ: УЧИМСЯ ДЛЯ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УНКЦИОНАЛЬНАЯ ГРАМОТНОСТЬ: УЧИМСЯ ДЛЯ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Функциональная грамотность | Официальный сайт Санкт-Петербургского лицея  №3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657600"/>
            <a:ext cx="3484116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10" y="304800"/>
            <a:ext cx="11288979" cy="135421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Введение  курса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Функциональная грамотность»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" y="2362200"/>
          <a:ext cx="121919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216"/>
                <a:gridCol w="1252213"/>
                <a:gridCol w="1741714"/>
                <a:gridCol w="1741714"/>
                <a:gridCol w="1741714"/>
                <a:gridCol w="1741714"/>
                <a:gridCol w="1741714"/>
              </a:tblGrid>
              <a:tr h="5225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62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Курс                                  «Функциональная грамотность»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" y="4571999"/>
          <a:ext cx="1219199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902"/>
                <a:gridCol w="785659"/>
                <a:gridCol w="785659"/>
                <a:gridCol w="785659"/>
                <a:gridCol w="785659"/>
                <a:gridCol w="1092780"/>
                <a:gridCol w="1092780"/>
                <a:gridCol w="1092780"/>
                <a:gridCol w="1092780"/>
                <a:gridCol w="1092780"/>
                <a:gridCol w="1092780"/>
                <a:gridCol w="1092780"/>
              </a:tblGrid>
              <a:tr h="3048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5-А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5-Б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5-К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6-А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6-Б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7-А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7-Б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8-А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8-К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9-А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9-Б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91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Курс                                  «Функциональная грамотность»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10" y="-96824"/>
            <a:ext cx="11288979" cy="615553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Методические группы по формированию функциональной грамотность</a:t>
            </a:r>
            <a:r>
              <a:rPr lang="ru-RU" sz="2000" b="1" dirty="0" smtClean="0"/>
              <a:t>ю</a:t>
            </a:r>
            <a:endParaRPr lang="ru-RU" sz="20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609600" y="838200"/>
          <a:ext cx="11125200" cy="355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00"/>
                <a:gridCol w="3708400"/>
                <a:gridCol w="3708400"/>
              </a:tblGrid>
              <a:tr h="20909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Читательская грамотность и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креативное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мышление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Математическая грамотность и финансовая грамотность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Естественно- научная грамотность и глобальные компетенции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22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Макаренко В.А.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Якименко Л.В.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Куркчи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Л.С.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Домрачева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СалидиноваД.И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Мельник С.А.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Саучук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О.О.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Исаева Н.В.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Диденко Т.В.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Кормочи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Л.С.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Нагаевская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Н.А.</a:t>
                      </a:r>
                    </a:p>
                    <a:p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Дудниченко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Е.В.</a:t>
                      </a:r>
                    </a:p>
                    <a:p>
                      <a:r>
                        <a:rPr lang="ru-RU" baseline="0" smtClean="0">
                          <a:latin typeface="Times New Roman" pitchFamily="18" charset="0"/>
                          <a:cs typeface="Times New Roman" pitchFamily="18" charset="0"/>
                        </a:rPr>
                        <a:t>Ревнюк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Е.Н.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Короткова М.В.</a:t>
                      </a:r>
                    </a:p>
                    <a:p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Харьковец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174</Words>
  <Application>Microsoft Office PowerPoint</Application>
  <PresentationFormat>Произвольный</PresentationFormat>
  <Paragraphs>74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Направления деятельности</vt:lpstr>
      <vt:lpstr>Введение  курса  « Функциональная грамотность»</vt:lpstr>
      <vt:lpstr> Методические группы по формированию функциональной грамотностью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Ann</cp:lastModifiedBy>
  <cp:revision>6</cp:revision>
  <dcterms:created xsi:type="dcterms:W3CDTF">2024-12-03T16:36:43Z</dcterms:created>
  <dcterms:modified xsi:type="dcterms:W3CDTF">2024-12-03T18:34:28Z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2024-12-03T00:00:00Z</vt:filetime>
  </property>
  <property fmtid="{D5CDD505-2E9C-101B-9397-08002B2CF9AE}" pid="5" name="Producer">
    <vt:lpwstr>www.ilovepdf.com</vt:lpwstr>
  </property>
</Properties>
</file>