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/>
          <p:nvPr/>
        </p:nvGrpSpPr>
        <p:grpSpPr bwMode="auto"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5" name="Group 44"/>
            <p:cNvGrpSpPr/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" name="Group 4"/>
              <p:cNvGrpSpPr/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7" name="Rectangle 114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" name="Rectangle 2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" name="Rectangle 3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" name="Rectangle 84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" name="Rectangle 85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113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4" name="Group 9"/>
              <p:cNvGrpSpPr/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" name="Rectangle 77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" name="Rectangle 78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" name="Rectangle 80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8" name="Rectangle 74"/>
              <p:cNvSpPr/>
              <p:nvPr/>
            </p:nvSpPr>
            <p:spPr bwMode="auto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 75"/>
              <p:cNvSpPr/>
              <p:nvPr/>
            </p:nvSpPr>
            <p:spPr bwMode="auto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Rectangle 76"/>
              <p:cNvSpPr/>
              <p:nvPr/>
            </p:nvSpPr>
            <p:spPr bwMode="auto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Freeform 44"/>
            <p:cNvSpPr/>
            <p:nvPr/>
          </p:nvSpPr>
          <p:spPr bwMode="auto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Freeform 47"/>
            <p:cNvSpPr/>
            <p:nvPr/>
          </p:nvSpPr>
          <p:spPr bwMode="auto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Freeform 48"/>
            <p:cNvSpPr/>
            <p:nvPr/>
          </p:nvSpPr>
          <p:spPr bwMode="auto">
            <a:xfrm>
              <a:off x="-23750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50"/>
            <p:cNvSpPr/>
            <p:nvPr/>
          </p:nvSpPr>
          <p:spPr bwMode="auto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Freeform 51"/>
            <p:cNvSpPr/>
            <p:nvPr/>
          </p:nvSpPr>
          <p:spPr bwMode="auto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52"/>
            <p:cNvSpPr/>
            <p:nvPr/>
          </p:nvSpPr>
          <p:spPr bwMode="auto">
            <a:xfrm rot="1799999">
              <a:off x="2996165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Hexagon 53"/>
            <p:cNvSpPr/>
            <p:nvPr/>
          </p:nvSpPr>
          <p:spPr bwMode="auto">
            <a:xfrm rot="1799999">
              <a:off x="3720065" y="41260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Hexagon 54"/>
            <p:cNvSpPr/>
            <p:nvPr/>
          </p:nvSpPr>
          <p:spPr bwMode="auto">
            <a:xfrm rot="1799999">
              <a:off x="3729591" y="159242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Hexagon 55"/>
            <p:cNvSpPr/>
            <p:nvPr/>
          </p:nvSpPr>
          <p:spPr bwMode="auto">
            <a:xfrm rot="1799999">
              <a:off x="2977115" y="32560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Hexagon 56"/>
            <p:cNvSpPr/>
            <p:nvPr/>
          </p:nvSpPr>
          <p:spPr bwMode="auto">
            <a:xfrm rot="1799999">
              <a:off x="4463014" y="53833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57"/>
            <p:cNvSpPr/>
            <p:nvPr/>
          </p:nvSpPr>
          <p:spPr bwMode="auto">
            <a:xfrm rot="1799999">
              <a:off x="-382404" y="4201528"/>
              <a:ext cx="1261499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Hexagon 58"/>
            <p:cNvSpPr/>
            <p:nvPr/>
          </p:nvSpPr>
          <p:spPr bwMode="auto">
            <a:xfrm rot="1799999">
              <a:off x="24365" y="540242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Hexagon 59"/>
            <p:cNvSpPr/>
            <p:nvPr/>
          </p:nvSpPr>
          <p:spPr bwMode="auto">
            <a:xfrm rot="1799999">
              <a:off x="52941" y="28497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Hexagon 60"/>
            <p:cNvSpPr/>
            <p:nvPr/>
          </p:nvSpPr>
          <p:spPr bwMode="auto">
            <a:xfrm rot="1799999">
              <a:off x="776840" y="412607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Hexagon 61"/>
            <p:cNvSpPr/>
            <p:nvPr/>
          </p:nvSpPr>
          <p:spPr bwMode="auto">
            <a:xfrm rot="1799999">
              <a:off x="1510264" y="54119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Hexagon 62"/>
            <p:cNvSpPr/>
            <p:nvPr/>
          </p:nvSpPr>
          <p:spPr bwMode="auto">
            <a:xfrm rot="1799999">
              <a:off x="1529316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Hexagon 63"/>
            <p:cNvSpPr/>
            <p:nvPr/>
          </p:nvSpPr>
          <p:spPr bwMode="auto">
            <a:xfrm rot="1799999">
              <a:off x="795890" y="15638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Hexagon 64"/>
            <p:cNvSpPr/>
            <p:nvPr/>
          </p:nvSpPr>
          <p:spPr bwMode="auto">
            <a:xfrm rot="1799999">
              <a:off x="6806166" y="41451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Hexagon 65"/>
            <p:cNvSpPr/>
            <p:nvPr/>
          </p:nvSpPr>
          <p:spPr bwMode="auto">
            <a:xfrm rot="1799999">
              <a:off x="7549116" y="542147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" name="Hexagon 66"/>
            <p:cNvSpPr/>
            <p:nvPr/>
          </p:nvSpPr>
          <p:spPr bwMode="auto">
            <a:xfrm rot="1799999">
              <a:off x="7549117" y="28687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Freeform 67"/>
            <p:cNvSpPr/>
            <p:nvPr/>
          </p:nvSpPr>
          <p:spPr bwMode="auto">
            <a:xfrm rot="1799999">
              <a:off x="8306521" y="4055629"/>
              <a:ext cx="1243407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68"/>
            <p:cNvSpPr/>
            <p:nvPr/>
          </p:nvSpPr>
          <p:spPr bwMode="auto">
            <a:xfrm rot="1799999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 bwMode="auto"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 bwMode="auto">
          <a:xfrm>
            <a:off x="4649096" y="-21511"/>
            <a:ext cx="3505199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Title 1"/>
          <p:cNvSpPr>
            <a:spLocks noGrp="1"/>
          </p:cNvSpPr>
          <p:nvPr>
            <p:ph type="ctrTitle"/>
          </p:nvPr>
        </p:nvSpPr>
        <p:spPr bwMode="auto"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6" name="Subtitle 2"/>
          <p:cNvSpPr>
            <a:spLocks noGrp="1"/>
          </p:cNvSpPr>
          <p:nvPr>
            <p:ph type="subTitle" idx="1"/>
          </p:nvPr>
        </p:nvSpPr>
        <p:spPr bwMode="auto"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48" name="Rectangle 49"/>
          <p:cNvSpPr/>
          <p:nvPr/>
        </p:nvSpPr>
        <p:spPr bwMode="auto">
          <a:xfrm>
            <a:off x="4650889" y="6088284"/>
            <a:ext cx="3505199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  <p:sp>
        <p:nvSpPr>
          <p:cNvPr id="51" name="Rectangle 88"/>
          <p:cNvSpPr/>
          <p:nvPr/>
        </p:nvSpPr>
        <p:spPr bwMode="auto">
          <a:xfrm>
            <a:off x="4650889" y="6088284"/>
            <a:ext cx="3505199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1030147"/>
            <a:ext cx="1484453" cy="4780344"/>
          </a:xfrm>
        </p:spPr>
        <p:txBody>
          <a:bodyPr vert="eaVert" anchor="ctr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053296" y="1030147"/>
            <a:ext cx="5423704" cy="47803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042416" y="2313432"/>
            <a:ext cx="3419856" cy="349300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4645152" y="2313431"/>
            <a:ext cx="3419856" cy="349300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Group 43"/>
          <p:cNvGrpSpPr/>
          <p:nvPr/>
        </p:nvGrpSpPr>
        <p:grpSpPr bwMode="auto"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5" name="Group 44"/>
            <p:cNvGrpSpPr/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" name="Group 4"/>
              <p:cNvGrpSpPr/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7" name="Rectangle 83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" name="Rectangle 2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" name="Rectangle 3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" name="Rectangle 80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" name="Rectangle 81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82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4" name="Group 9"/>
              <p:cNvGrpSpPr/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" name="Rectangle 77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" name="Rectangle 78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" name="Rectangle 79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8" name="Rectangle 74"/>
              <p:cNvSpPr/>
              <p:nvPr/>
            </p:nvSpPr>
            <p:spPr bwMode="auto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 75"/>
              <p:cNvSpPr/>
              <p:nvPr/>
            </p:nvSpPr>
            <p:spPr bwMode="auto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Rectangle 76"/>
              <p:cNvSpPr/>
              <p:nvPr/>
            </p:nvSpPr>
            <p:spPr bwMode="auto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Freeform 46"/>
            <p:cNvSpPr/>
            <p:nvPr/>
          </p:nvSpPr>
          <p:spPr bwMode="auto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Freeform 47"/>
            <p:cNvSpPr/>
            <p:nvPr/>
          </p:nvSpPr>
          <p:spPr bwMode="auto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Freeform 48"/>
            <p:cNvSpPr/>
            <p:nvPr/>
          </p:nvSpPr>
          <p:spPr bwMode="auto">
            <a:xfrm>
              <a:off x="-23750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49"/>
            <p:cNvSpPr/>
            <p:nvPr/>
          </p:nvSpPr>
          <p:spPr bwMode="auto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Freeform 50"/>
            <p:cNvSpPr/>
            <p:nvPr/>
          </p:nvSpPr>
          <p:spPr bwMode="auto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51"/>
            <p:cNvSpPr/>
            <p:nvPr/>
          </p:nvSpPr>
          <p:spPr bwMode="auto">
            <a:xfrm rot="1799999">
              <a:off x="2996165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Hexagon 52"/>
            <p:cNvSpPr/>
            <p:nvPr/>
          </p:nvSpPr>
          <p:spPr bwMode="auto">
            <a:xfrm rot="1799999">
              <a:off x="3720065" y="41260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Hexagon 53"/>
            <p:cNvSpPr/>
            <p:nvPr/>
          </p:nvSpPr>
          <p:spPr bwMode="auto">
            <a:xfrm rot="1799999">
              <a:off x="3729591" y="159242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Hexagon 54"/>
            <p:cNvSpPr/>
            <p:nvPr/>
          </p:nvSpPr>
          <p:spPr bwMode="auto">
            <a:xfrm rot="1799999">
              <a:off x="2977115" y="32560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Hexagon 55"/>
            <p:cNvSpPr/>
            <p:nvPr/>
          </p:nvSpPr>
          <p:spPr bwMode="auto">
            <a:xfrm rot="1799999">
              <a:off x="4463014" y="53833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58"/>
            <p:cNvSpPr/>
            <p:nvPr/>
          </p:nvSpPr>
          <p:spPr bwMode="auto">
            <a:xfrm rot="1799999">
              <a:off x="-382404" y="4201528"/>
              <a:ext cx="1261499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Hexagon 59"/>
            <p:cNvSpPr/>
            <p:nvPr/>
          </p:nvSpPr>
          <p:spPr bwMode="auto">
            <a:xfrm rot="1799999">
              <a:off x="24365" y="540242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Hexagon 61"/>
            <p:cNvSpPr/>
            <p:nvPr/>
          </p:nvSpPr>
          <p:spPr bwMode="auto">
            <a:xfrm rot="1799999">
              <a:off x="52941" y="28497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Hexagon 62"/>
            <p:cNvSpPr/>
            <p:nvPr/>
          </p:nvSpPr>
          <p:spPr bwMode="auto">
            <a:xfrm rot="1799999">
              <a:off x="776840" y="412607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Hexagon 63"/>
            <p:cNvSpPr/>
            <p:nvPr/>
          </p:nvSpPr>
          <p:spPr bwMode="auto">
            <a:xfrm rot="1799999">
              <a:off x="1510264" y="54119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Hexagon 64"/>
            <p:cNvSpPr/>
            <p:nvPr/>
          </p:nvSpPr>
          <p:spPr bwMode="auto">
            <a:xfrm rot="1799999">
              <a:off x="1529316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Hexagon 65"/>
            <p:cNvSpPr/>
            <p:nvPr/>
          </p:nvSpPr>
          <p:spPr bwMode="auto">
            <a:xfrm rot="1799999">
              <a:off x="795890" y="15638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Hexagon 66"/>
            <p:cNvSpPr/>
            <p:nvPr/>
          </p:nvSpPr>
          <p:spPr bwMode="auto">
            <a:xfrm rot="1799999">
              <a:off x="6806166" y="41451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Hexagon 67"/>
            <p:cNvSpPr/>
            <p:nvPr/>
          </p:nvSpPr>
          <p:spPr bwMode="auto">
            <a:xfrm rot="1799999">
              <a:off x="7549116" y="542147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" name="Hexagon 68"/>
            <p:cNvSpPr/>
            <p:nvPr/>
          </p:nvSpPr>
          <p:spPr bwMode="auto">
            <a:xfrm rot="1799999">
              <a:off x="7549117" y="28687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Freeform 69"/>
            <p:cNvSpPr/>
            <p:nvPr/>
          </p:nvSpPr>
          <p:spPr bwMode="auto">
            <a:xfrm rot="1799999">
              <a:off x="8306521" y="4055629"/>
              <a:ext cx="1243407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70"/>
            <p:cNvSpPr/>
            <p:nvPr/>
          </p:nvSpPr>
          <p:spPr bwMode="auto">
            <a:xfrm rot="1799999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 bwMode="auto"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56"/>
          <p:cNvSpPr/>
          <p:nvPr/>
        </p:nvSpPr>
        <p:spPr bwMode="auto">
          <a:xfrm>
            <a:off x="4649096" y="-21510"/>
            <a:ext cx="3505199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46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  <p:sp>
        <p:nvSpPr>
          <p:cNvPr id="47" name="Rectangle 57"/>
          <p:cNvSpPr/>
          <p:nvPr/>
        </p:nvSpPr>
        <p:spPr bwMode="auto"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 bwMode="auto"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9" name="Rectangle 60"/>
          <p:cNvSpPr/>
          <p:nvPr/>
        </p:nvSpPr>
        <p:spPr bwMode="auto">
          <a:xfrm>
            <a:off x="4650889" y="6088284"/>
            <a:ext cx="3505199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641447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 bwMode="auto"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Group 43"/>
          <p:cNvGrpSpPr/>
          <p:nvPr/>
        </p:nvGrpSpPr>
        <p:grpSpPr bwMode="auto"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5" name="Group 44"/>
            <p:cNvGrpSpPr/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" name="Group 4"/>
              <p:cNvGrpSpPr/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7" name="Rectangle 86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" name="Rectangle 2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" name="Rectangle 3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" name="Rectangle 83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" name="Rectangle 84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85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4" name="Group 9"/>
              <p:cNvGrpSpPr/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" name="Rectangle 80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" name="Rectangle 81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" name="Rectangle 82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8" name="Rectangle 77"/>
              <p:cNvSpPr/>
              <p:nvPr/>
            </p:nvSpPr>
            <p:spPr bwMode="auto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 78"/>
              <p:cNvSpPr/>
              <p:nvPr/>
            </p:nvSpPr>
            <p:spPr bwMode="auto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Rectangle 79"/>
              <p:cNvSpPr/>
              <p:nvPr/>
            </p:nvSpPr>
            <p:spPr bwMode="auto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Freeform 45"/>
            <p:cNvSpPr/>
            <p:nvPr/>
          </p:nvSpPr>
          <p:spPr bwMode="auto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Freeform 46"/>
            <p:cNvSpPr/>
            <p:nvPr/>
          </p:nvSpPr>
          <p:spPr bwMode="auto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Freeform 47"/>
            <p:cNvSpPr/>
            <p:nvPr/>
          </p:nvSpPr>
          <p:spPr bwMode="auto">
            <a:xfrm>
              <a:off x="-23750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48"/>
            <p:cNvSpPr/>
            <p:nvPr/>
          </p:nvSpPr>
          <p:spPr bwMode="auto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Freeform 49"/>
            <p:cNvSpPr/>
            <p:nvPr/>
          </p:nvSpPr>
          <p:spPr bwMode="auto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50"/>
            <p:cNvSpPr/>
            <p:nvPr/>
          </p:nvSpPr>
          <p:spPr bwMode="auto">
            <a:xfrm rot="1799999">
              <a:off x="2996165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Hexagon 51"/>
            <p:cNvSpPr/>
            <p:nvPr/>
          </p:nvSpPr>
          <p:spPr bwMode="auto">
            <a:xfrm rot="1799999">
              <a:off x="3720065" y="41260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Hexagon 59"/>
            <p:cNvSpPr/>
            <p:nvPr/>
          </p:nvSpPr>
          <p:spPr bwMode="auto">
            <a:xfrm rot="1799999">
              <a:off x="3729591" y="159242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Hexagon 60"/>
            <p:cNvSpPr/>
            <p:nvPr/>
          </p:nvSpPr>
          <p:spPr bwMode="auto">
            <a:xfrm rot="1799999">
              <a:off x="2977115" y="32560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Hexagon 61"/>
            <p:cNvSpPr/>
            <p:nvPr/>
          </p:nvSpPr>
          <p:spPr bwMode="auto">
            <a:xfrm rot="1799999">
              <a:off x="4463014" y="53833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62"/>
            <p:cNvSpPr/>
            <p:nvPr/>
          </p:nvSpPr>
          <p:spPr bwMode="auto">
            <a:xfrm rot="1799999">
              <a:off x="-382404" y="4201528"/>
              <a:ext cx="1261499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Hexagon 63"/>
            <p:cNvSpPr/>
            <p:nvPr/>
          </p:nvSpPr>
          <p:spPr bwMode="auto">
            <a:xfrm rot="1799999">
              <a:off x="24365" y="540242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Hexagon 64"/>
            <p:cNvSpPr/>
            <p:nvPr/>
          </p:nvSpPr>
          <p:spPr bwMode="auto">
            <a:xfrm rot="1799999">
              <a:off x="52941" y="28497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Hexagon 65"/>
            <p:cNvSpPr/>
            <p:nvPr/>
          </p:nvSpPr>
          <p:spPr bwMode="auto">
            <a:xfrm rot="1799999">
              <a:off x="776840" y="412607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Hexagon 66"/>
            <p:cNvSpPr/>
            <p:nvPr/>
          </p:nvSpPr>
          <p:spPr bwMode="auto">
            <a:xfrm rot="1799999">
              <a:off x="1510264" y="54119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Hexagon 67"/>
            <p:cNvSpPr/>
            <p:nvPr/>
          </p:nvSpPr>
          <p:spPr bwMode="auto">
            <a:xfrm rot="1799999">
              <a:off x="1529316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Hexagon 68"/>
            <p:cNvSpPr/>
            <p:nvPr/>
          </p:nvSpPr>
          <p:spPr bwMode="auto">
            <a:xfrm rot="1799999">
              <a:off x="795890" y="15638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Hexagon 69"/>
            <p:cNvSpPr/>
            <p:nvPr/>
          </p:nvSpPr>
          <p:spPr bwMode="auto">
            <a:xfrm rot="1799999">
              <a:off x="6806166" y="41451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Hexagon 70"/>
            <p:cNvSpPr/>
            <p:nvPr/>
          </p:nvSpPr>
          <p:spPr bwMode="auto">
            <a:xfrm rot="1799999">
              <a:off x="7549116" y="542147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" name="Hexagon 71"/>
            <p:cNvSpPr/>
            <p:nvPr/>
          </p:nvSpPr>
          <p:spPr bwMode="auto">
            <a:xfrm rot="1799999">
              <a:off x="7549117" y="28687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Freeform 72"/>
            <p:cNvSpPr/>
            <p:nvPr/>
          </p:nvSpPr>
          <p:spPr bwMode="auto">
            <a:xfrm rot="1799999">
              <a:off x="8306521" y="4055629"/>
              <a:ext cx="1243407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73"/>
            <p:cNvSpPr/>
            <p:nvPr/>
          </p:nvSpPr>
          <p:spPr bwMode="auto">
            <a:xfrm rot="1799999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93"/>
          <p:cNvSpPr/>
          <p:nvPr/>
        </p:nvSpPr>
        <p:spPr bwMode="auto"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100"/>
          <p:cNvSpPr/>
          <p:nvPr/>
        </p:nvSpPr>
        <p:spPr bwMode="auto">
          <a:xfrm>
            <a:off x="4649096" y="-21510"/>
            <a:ext cx="3505199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101"/>
          <p:cNvSpPr/>
          <p:nvPr/>
        </p:nvSpPr>
        <p:spPr bwMode="auto"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104"/>
          <p:cNvSpPr/>
          <p:nvPr/>
        </p:nvSpPr>
        <p:spPr bwMode="auto">
          <a:xfrm>
            <a:off x="4650889" y="6088284"/>
            <a:ext cx="3505199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 bwMode="auto"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8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34630" y="4133088"/>
            <a:ext cx="3300572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51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641447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5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/>
          <p:nvPr/>
        </p:nvGrpSpPr>
        <p:grpSpPr bwMode="auto"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5" name="Group 44"/>
            <p:cNvGrpSpPr/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" name="Group 4"/>
              <p:cNvGrpSpPr/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7" name="Rectangle 112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" name="Rectangle 2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" name="Rectangle 3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" name="Rectangle 109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" name="Rectangle 110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111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4" name="Group 9"/>
              <p:cNvGrpSpPr/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" name="Rectangle 106"/>
                <p:cNvSpPr/>
                <p:nvPr/>
              </p:nvSpPr>
              <p:spPr bwMode="auto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" name="Rectangle 107"/>
                <p:cNvSpPr/>
                <p:nvPr/>
              </p:nvSpPr>
              <p:spPr bwMode="auto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" name="Rectangle 108"/>
                <p:cNvSpPr/>
                <p:nvPr/>
              </p:nvSpPr>
              <p:spPr bwMode="auto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8" name="Rectangle 103"/>
              <p:cNvSpPr/>
              <p:nvPr/>
            </p:nvSpPr>
            <p:spPr bwMode="auto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 104"/>
              <p:cNvSpPr/>
              <p:nvPr/>
            </p:nvSpPr>
            <p:spPr bwMode="auto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Rectangle 105"/>
              <p:cNvSpPr/>
              <p:nvPr/>
            </p:nvSpPr>
            <p:spPr bwMode="auto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Freeform 43"/>
            <p:cNvSpPr/>
            <p:nvPr/>
          </p:nvSpPr>
          <p:spPr bwMode="auto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Freeform 44"/>
            <p:cNvSpPr/>
            <p:nvPr/>
          </p:nvSpPr>
          <p:spPr bwMode="auto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Freeform 45"/>
            <p:cNvSpPr/>
            <p:nvPr/>
          </p:nvSpPr>
          <p:spPr bwMode="auto">
            <a:xfrm>
              <a:off x="-23750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46"/>
            <p:cNvSpPr/>
            <p:nvPr/>
          </p:nvSpPr>
          <p:spPr bwMode="auto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Freeform 48"/>
            <p:cNvSpPr/>
            <p:nvPr/>
          </p:nvSpPr>
          <p:spPr bwMode="auto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49"/>
            <p:cNvSpPr/>
            <p:nvPr/>
          </p:nvSpPr>
          <p:spPr bwMode="auto">
            <a:xfrm rot="1799999">
              <a:off x="2996165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Hexagon 50"/>
            <p:cNvSpPr/>
            <p:nvPr/>
          </p:nvSpPr>
          <p:spPr bwMode="auto">
            <a:xfrm rot="1799999">
              <a:off x="3720065" y="41260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Hexagon 51"/>
            <p:cNvSpPr/>
            <p:nvPr/>
          </p:nvSpPr>
          <p:spPr bwMode="auto">
            <a:xfrm rot="1799999">
              <a:off x="3729591" y="159242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Hexagon 52"/>
            <p:cNvSpPr/>
            <p:nvPr/>
          </p:nvSpPr>
          <p:spPr bwMode="auto">
            <a:xfrm rot="1799999">
              <a:off x="2977115" y="32560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Hexagon 53"/>
            <p:cNvSpPr/>
            <p:nvPr/>
          </p:nvSpPr>
          <p:spPr bwMode="auto">
            <a:xfrm rot="1799999">
              <a:off x="4463014" y="53833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54"/>
            <p:cNvSpPr/>
            <p:nvPr/>
          </p:nvSpPr>
          <p:spPr bwMode="auto">
            <a:xfrm rot="1799999">
              <a:off x="-382404" y="4201528"/>
              <a:ext cx="1261499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Hexagon 55"/>
            <p:cNvSpPr/>
            <p:nvPr/>
          </p:nvSpPr>
          <p:spPr bwMode="auto">
            <a:xfrm rot="1799999">
              <a:off x="24365" y="540242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Hexagon 56"/>
            <p:cNvSpPr/>
            <p:nvPr/>
          </p:nvSpPr>
          <p:spPr bwMode="auto">
            <a:xfrm rot="1799999">
              <a:off x="52941" y="28497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Hexagon 57"/>
            <p:cNvSpPr/>
            <p:nvPr/>
          </p:nvSpPr>
          <p:spPr bwMode="auto">
            <a:xfrm rot="1799999">
              <a:off x="776840" y="4126077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Hexagon 58"/>
            <p:cNvSpPr/>
            <p:nvPr/>
          </p:nvSpPr>
          <p:spPr bwMode="auto">
            <a:xfrm rot="1799999">
              <a:off x="1510264" y="54119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Hexagon 59"/>
            <p:cNvSpPr/>
            <p:nvPr/>
          </p:nvSpPr>
          <p:spPr bwMode="auto">
            <a:xfrm rot="1799999">
              <a:off x="1529316" y="2859252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Hexagon 94"/>
            <p:cNvSpPr/>
            <p:nvPr/>
          </p:nvSpPr>
          <p:spPr bwMode="auto">
            <a:xfrm rot="1799999">
              <a:off x="795890" y="1563853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Hexagon 95"/>
            <p:cNvSpPr/>
            <p:nvPr/>
          </p:nvSpPr>
          <p:spPr bwMode="auto">
            <a:xfrm rot="1799999">
              <a:off x="6806166" y="414512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Hexagon 96"/>
            <p:cNvSpPr/>
            <p:nvPr/>
          </p:nvSpPr>
          <p:spPr bwMode="auto">
            <a:xfrm rot="1799999">
              <a:off x="7549116" y="5421479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" name="Hexagon 97"/>
            <p:cNvSpPr/>
            <p:nvPr/>
          </p:nvSpPr>
          <p:spPr bwMode="auto">
            <a:xfrm rot="1799999">
              <a:off x="7549117" y="2868778"/>
              <a:ext cx="1601400" cy="138823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7999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Freeform 98"/>
            <p:cNvSpPr/>
            <p:nvPr/>
          </p:nvSpPr>
          <p:spPr bwMode="auto">
            <a:xfrm rot="1799999">
              <a:off x="8306521" y="4055629"/>
              <a:ext cx="1243407" cy="138823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3999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99"/>
            <p:cNvSpPr/>
            <p:nvPr/>
          </p:nvSpPr>
          <p:spPr bwMode="auto">
            <a:xfrm rot="1799999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65"/>
          <p:cNvSpPr/>
          <p:nvPr/>
        </p:nvSpPr>
        <p:spPr bwMode="auto"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69"/>
          <p:cNvSpPr/>
          <p:nvPr/>
        </p:nvSpPr>
        <p:spPr bwMode="auto"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70"/>
          <p:cNvSpPr/>
          <p:nvPr/>
        </p:nvSpPr>
        <p:spPr bwMode="auto">
          <a:xfrm>
            <a:off x="4649096" y="-21510"/>
            <a:ext cx="3505199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Title Placeholder 1"/>
          <p:cNvSpPr>
            <a:spLocks noGrp="1"/>
          </p:cNvSpPr>
          <p:nvPr>
            <p:ph type="title"/>
          </p:nvPr>
        </p:nvSpPr>
        <p:spPr bwMode="auto"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3492" y="2323651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CBA11A51-BF49-4401-AAE2-DF5962D0A081}" type="datetimeFigureOut">
              <a:rPr lang="ru-RU"/>
              <a:t>26.10.2021</a:t>
            </a:fld>
            <a:endParaRPr lang="ru-RU"/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641447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D61CC110-20FF-42DC-9D8C-877A0DC3B93A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spcBef>
          <a:spcPts val="0"/>
        </a:spcBef>
        <a:buNone/>
        <a:defRPr sz="40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27432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2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8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6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4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4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4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>
        <a:spcBef>
          <a:spcPts val="0"/>
        </a:spcBef>
        <a:buClr>
          <a:schemeClr val="accent1"/>
        </a:buClr>
        <a:buSzPct val="76000"/>
        <a:buFont typeface="Wingdings 2"/>
        <a:buChar char=""/>
        <a:defRPr sz="14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briop.ru/images/ACCYL/Metodika/%D0%97%D0%B0%D0%B4%D0%B0%D1%87%D0%B8_%D0%BD%D0%B0_%D0%B3%D1%80%D0%B0%D0%BC%D0%BE%D1%82%D0%BD%D0%BE%D1%81%D1%82%D1%8C_%D1%87%D1%82%D0%B5%D0%BD%D0%B8%D1%8F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572000" y="2276872"/>
            <a:ext cx="3672408" cy="367240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ru-RU" sz="2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</a:rPr>
              <a:t>ПРАКТИКА ОЦЕНИВАНИЯ ЧИТАТЕЛЬСКОЙ ГРАМОТНОСТИ </a:t>
            </a:r>
            <a:br>
              <a:rPr lang="ru-RU" sz="2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</a:rPr>
            </a:br>
            <a:r>
              <a:rPr lang="ru-RU" sz="2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</a:rPr>
              <a:t>КАК КОМПОНЕНТА ФУНКЦИОНАЛЬНОЙ ГРАМОТНОСТИ </a:t>
            </a:r>
            <a:r>
              <a:rPr lang="ru-RU" sz="2700" b="1" cap="all">
                <a:ln w="0"/>
                <a:gradFill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lang="ru-RU" sz="2700" b="1" cap="all">
                <a:ln w="0"/>
                <a:gradFill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</a:gradFill>
              </a:rPr>
            </a:br>
            <a:r>
              <a:rPr lang="ru-RU" sz="2700" b="1" cap="all">
                <a:ln w="0"/>
                <a:gradFill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lang="ru-RU" sz="2700" b="1" cap="all">
                <a:ln w="0"/>
                <a:gradFill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</a:gradFill>
              </a:rPr>
            </a:br>
            <a:r>
              <a:rPr lang="ru-RU" sz="1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Баловнева Л.В., </a:t>
            </a:r>
            <a:br>
              <a:rPr lang="ru-RU" sz="1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sz="1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учитель русского языка и литературы </a:t>
            </a:r>
            <a:br>
              <a:rPr lang="ru-RU" sz="1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sz="1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ГБОУ СОШ с. Марьевка</a:t>
            </a:r>
          </a:p>
        </p:txBody>
      </p:sp>
      <p:pic>
        <p:nvPicPr>
          <p:cNvPr id="5" name="Picture 4" descr="Детям о детях: 7 книг для увлекательного чтения на выходных ...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65562" y="2276872"/>
            <a:ext cx="4238013" cy="398298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764704"/>
            <a:ext cx="7920880" cy="5616624"/>
          </a:xfrm>
        </p:spPr>
        <p:txBody>
          <a:bodyPr>
            <a:normAutofit fontScale="25000" lnSpcReduction="20000"/>
          </a:bodyPr>
          <a:lstStyle/>
          <a:p>
            <a:pPr marL="68580" indent="0" algn="ctr">
              <a:buNone/>
              <a:defRPr/>
            </a:pPr>
            <a:r>
              <a:rPr lang="ru-RU" sz="9600" b="1" dirty="0">
                <a:solidFill>
                  <a:schemeClr val="tx1"/>
                </a:solidFill>
              </a:rPr>
              <a:t>Практика: работа с текстом</a:t>
            </a:r>
            <a:endParaRPr dirty="0"/>
          </a:p>
          <a:p>
            <a:pPr marL="68580" indent="0" algn="ctr">
              <a:buNone/>
              <a:defRPr/>
            </a:pPr>
            <a:endParaRPr lang="ru-RU" sz="4400" b="1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6400" b="1" dirty="0">
                <a:solidFill>
                  <a:schemeClr val="tx1"/>
                </a:solidFill>
              </a:rPr>
              <a:t>Задача «“Упрямый старик” Владимира Крупина»</a:t>
            </a:r>
            <a:endParaRPr lang="ru-RU" sz="64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6400" b="1" dirty="0" smtClean="0">
                <a:solidFill>
                  <a:schemeClr val="tx1"/>
                </a:solidFill>
              </a:rPr>
              <a:t>Составитель </a:t>
            </a:r>
            <a:endParaRPr lang="ru-RU" sz="64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6400" dirty="0" err="1" smtClean="0">
                <a:solidFill>
                  <a:schemeClr val="tx1"/>
                </a:solidFill>
              </a:rPr>
              <a:t>Дорогойченко</a:t>
            </a:r>
            <a:r>
              <a:rPr lang="ru-RU" sz="6400" dirty="0" smtClean="0">
                <a:solidFill>
                  <a:schemeClr val="tx1"/>
                </a:solidFill>
              </a:rPr>
              <a:t> Андрей Васильевич, учитель русского языка и литературы</a:t>
            </a:r>
            <a:r>
              <a:rPr lang="ru-RU" sz="6400" dirty="0">
                <a:solidFill>
                  <a:schemeClr val="tx1"/>
                </a:solidFill>
              </a:rPr>
              <a:t> </a:t>
            </a:r>
            <a:endParaRPr dirty="0"/>
          </a:p>
          <a:p>
            <a:pPr algn="just">
              <a:defRPr/>
            </a:pPr>
            <a:r>
              <a:rPr lang="ru-RU" sz="6400" b="1" dirty="0">
                <a:solidFill>
                  <a:schemeClr val="tx1"/>
                </a:solidFill>
              </a:rPr>
              <a:t>Класс: 9</a:t>
            </a:r>
            <a:endParaRPr lang="ru-RU" sz="64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Задача сконструирована на основе текстов, авторами которых являются известный православный писатель, публицист и педагог  В.Н. </a:t>
            </a:r>
            <a:r>
              <a:rPr lang="ru-RU" sz="6400" dirty="0" err="1">
                <a:solidFill>
                  <a:schemeClr val="tx1"/>
                </a:solidFill>
              </a:rPr>
              <a:t>Крупин</a:t>
            </a:r>
            <a:r>
              <a:rPr lang="ru-RU" sz="6400" dirty="0">
                <a:solidFill>
                  <a:schemeClr val="tx1"/>
                </a:solidFill>
              </a:rPr>
              <a:t> и В.Г. Распутин, русский советский писатель и публицист, общественный деятель, один из наиболее значительных представителей «деревенской прозы».  Позиция авторов, несмотря на то что  подается как безошибочная, может оспариваться обучающимися.</a:t>
            </a:r>
            <a:endParaRPr dirty="0"/>
          </a:p>
          <a:p>
            <a:pPr algn="just">
              <a:defRPr/>
            </a:pPr>
            <a:r>
              <a:rPr lang="ru-RU" sz="6400" b="1" dirty="0">
                <a:solidFill>
                  <a:schemeClr val="tx1"/>
                </a:solidFill>
              </a:rPr>
              <a:t>Задача направлена</a:t>
            </a:r>
            <a:r>
              <a:rPr lang="ru-RU" sz="6400" dirty="0">
                <a:solidFill>
                  <a:schemeClr val="tx1"/>
                </a:solidFill>
              </a:rPr>
              <a:t> на преодоление таких </a:t>
            </a:r>
            <a:r>
              <a:rPr lang="ru-RU" sz="6400" i="1" dirty="0">
                <a:solidFill>
                  <a:schemeClr val="tx1"/>
                </a:solidFill>
              </a:rPr>
              <a:t>дефицитов</a:t>
            </a:r>
            <a:r>
              <a:rPr lang="ru-RU" sz="6400" dirty="0">
                <a:solidFill>
                  <a:schemeClr val="tx1"/>
                </a:solidFill>
              </a:rPr>
              <a:t>, как: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- поиск информации;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- выявление авторской позиции;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- сравнение разных авторских позиций;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- реконструкция авторского замысла;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6400" dirty="0">
                <a:solidFill>
                  <a:schemeClr val="tx1"/>
                </a:solidFill>
              </a:rPr>
              <a:t>- умение дать развернутый ответ на вопрос с обоснованием собственной позиции  и привлечением для этого личного опыта.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 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836712"/>
            <a:ext cx="7704856" cy="4995917"/>
          </a:xfrm>
        </p:spPr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Источники:</a:t>
            </a:r>
            <a:r>
              <a:rPr lang="ru-RU" dirty="0">
                <a:solidFill>
                  <a:schemeClr val="tx1"/>
                </a:solidFill>
              </a:rPr>
              <a:t> рассказ В.Н. Крупина «Упрямый старик» и отрывок из повести В.Г. Распутина «Прощание с Матёрой» (18 глава)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Рекомендации для учителя</a:t>
            </a:r>
            <a:endParaRPr lang="ru-RU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Данная задача может быть использована на уроках русского языка при знакомстве с публицистическим стилем, на уроках литературы при изучении творчества В.Г. Распутина, на факультативных занятиях по словесности: практика написания сочинений и журналистика.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Время работы</a:t>
            </a:r>
            <a:r>
              <a:rPr lang="ru-RU" dirty="0">
                <a:solidFill>
                  <a:schemeClr val="tx1"/>
                </a:solidFill>
              </a:rPr>
              <a:t> с задачей – 60 минут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 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Текст задачи</a:t>
            </a:r>
            <a:endParaRPr lang="ru-RU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Перед вами рассказ В.Н. Крупина и отрывок из повести В.Г. Распутина.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Прочитайте их и ответьте на вопросы.</a:t>
            </a:r>
            <a:endParaRPr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692696"/>
            <a:ext cx="5544616" cy="5616624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  <a:defRPr/>
            </a:pPr>
            <a:r>
              <a:rPr lang="ru-RU" dirty="0"/>
              <a:t>      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 На севере вятской земли был случай, о котором, может быть, и поздно, но хочется рассказать.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Когда началась так называемая кампания по сносу деревень, в деревне жил хозяин. Он жил бобылём. Похоронив жену, больше не женился, тайком от всех ходил на кладбище, сидел подолгу у могилки жены, клал на холмик полевые и лесные цветы. Дети у них были хорошие, работящие, жили своими домами, жили крепко (сейчас, конечно, все разорены), старика навещали. Однажды объявили ему, что его деревня попала в число неперспективных, что ему дают квартиру на центральной усадьбе, а деревню эту снесут, расширят пахотные земли. Что такой процесс идёт по всей России. «Подумай, — говорили сыновья, — нельзя же к каждой деревне вести дорогу, тянуть свет, подумай </a:t>
            </a:r>
            <a:r>
              <a:rPr lang="ru-RU" dirty="0" err="1">
                <a:solidFill>
                  <a:schemeClr val="tx1"/>
                </a:solidFill>
              </a:rPr>
              <a:t>по-государственному</a:t>
            </a:r>
            <a:r>
              <a:rPr lang="ru-RU" dirty="0">
                <a:solidFill>
                  <a:schemeClr val="tx1"/>
                </a:solidFill>
              </a:rPr>
              <a:t>».</a:t>
            </a:r>
            <a:endParaRPr dirty="0"/>
          </a:p>
          <a:p>
            <a:pPr algn="just">
              <a:defRPr/>
            </a:pPr>
            <a:endParaRPr lang="ru-RU" dirty="0"/>
          </a:p>
        </p:txBody>
      </p:sp>
      <p:pic>
        <p:nvPicPr>
          <p:cNvPr id="5" name="Picture 2" descr="Одинокий старик (Валентин Малышев) / Стихи.ру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6228184" y="2420888"/>
            <a:ext cx="2216274" cy="328219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836712"/>
            <a:ext cx="7272924" cy="4995917"/>
          </a:xfrm>
        </p:spPr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 Сыновья были молоды, их легко было обмануть. Старик же сердцем понимал: идёт нашествие на Россию. Теперь мы знаем, что так было. Это было сознательное убийство русской нации, опустошение, а вслед за этим одичание земель. Какое там расширение пахотной площади! Болтовня! Гнать трактора с центральной усадьбы за десять-пятнадцать километров — это разумно? А выпасы? Ведь около центральной усадьбы всё будет вытоптано за одно лето. И главное — личные хозяйства. Ведь они уже будут — и стали — не при домах, а поодаль. Придёшь с работы измученный, и надо ещё тащиться на участок, полоть и поливать. А покосы? А живность?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11560" y="764704"/>
            <a:ext cx="7920880" cy="5616624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Ничего не сказал старик. Оставшись один, вышел во двор. Почти всё, что было во дворе, хлевах, сарае, — всё должно было погибнуть. Старик глядел на инструменты и чувствовал, что предаёт их. Он затопил баню, старая треснутая печь дымила, ело глаза, и старик думал, что плачет от дыма. Заплаканным и перемазанным сажей, он пошёл на кладбище.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Назавтра он объявил сыновьям, что никуда не поедет. Они говорили: «Ты хоть съезди, посмотри квартиру. Ведь отопление, ведь электричество, ведь водопровод!» Старик отказался наотрез.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Так он и зимовал. Соседи все перебрались. Старые дома разобрали на дрова, новые раскатали и увезли. Проблемы с дровами у старика не было, керосина ему сыновья достали, а что касается электричества и телевизора, то старик легко обходился без них. Изо всей скотины у него остались три курочки и петух, да ещё кот, да ещё пёсик, который жил в сенях. Даже в морозы старик был непреклонен и не пускал его в избу.</a:t>
            </a:r>
            <a:endParaRPr dirty="0"/>
          </a:p>
          <a:p>
            <a:pPr marL="68580" indent="0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755576" y="836711"/>
            <a:ext cx="7488832" cy="5530504"/>
          </a:xfrm>
        </p:spPr>
        <p:txBody>
          <a:bodyPr>
            <a:normAutofit fontScale="92500"/>
          </a:bodyPr>
          <a:lstStyle/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 Так он и зимовал. Соседи все перебрались. Старые дома разобрали на дрова, новые раскатали и увезли. Проблемы с дровами у старика не было, керосина ему сыновья достали, а что касается электричества и телевизора, то старик легко обходился без них. Изо всей скотины у него остались три курочки и петух, да ещё кот, да ещё пёсик, который жил в сенях. Даже в морозы старик был непреклонен и не пускал его в избу.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Весной вышел окончательный приказ.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Сверху давили: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облегчить жизнь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жителям неперспективных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деревень, расширить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пахотные угодья.</a:t>
            </a:r>
          </a:p>
        </p:txBody>
      </p:sp>
      <p:pic>
        <p:nvPicPr>
          <p:cNvPr id="5" name="Picture 2" descr="Федосеев Сергей. Заброшенная деревня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364088" y="4305050"/>
            <a:ext cx="2771506" cy="204537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11560" y="692696"/>
            <a:ext cx="7920880" cy="5688632"/>
          </a:xfrm>
        </p:spPr>
        <p:txBody>
          <a:bodyPr>
            <a:normAutofit fontScale="70000" lnSpcReduction="20000"/>
          </a:bodyPr>
          <a:lstStyle/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Коснулось и старика. Уже не только сыновья, но и начальство приезжало его уговаривать. Кое-какие остатки сараев, бань, изгородь сожгли. Старик жил как на пепелище, как среди выжженной фронтовой земли. И ещё раз приехал начальник: «Ты сознательный человек, подумай. Ты тормозишь прогресс. Твоей деревни уже нет ни на каких картах. Политика такая, чтоб Нечерноземье поднять. Скажу тебе больше: даже приказано распахивать кладбища, если со дня последнего захоронения прошло пятнадцать лет».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Вот это — о кладбищах — поразило старика больше всего. Он представил, как по его Анастасии идёт трактор, как хрустит и вжимается в землю крест, — нет, это было невыносимо.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     Но сыновьям, видно, крепко приказали что-то решать с отцом. Они приехали на тракторе с прицепом, стали молча выносить и грузить вещи старика: постель, посуду, настенное зеркало. Старик молчал. Они подошли к нему и объявили, что, если он не поедет, его увезут насильно. Он не поверил, стал вырываться. Про себя он решил, что будет жить в лесу, выкопает землянку. Сыновья связали отца: «Прости, отец», — посадили в тракторную тележку и повезли. Старик мотал головой и скрипел зубами. Пёсик бежал за трактором, а кот на полдороге вырвался из рук одного из сыновей и убежал обратно в деревню.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    Больше старик не сказал никому ни слова. </a:t>
            </a:r>
            <a:endParaRPr dirty="0"/>
          </a:p>
          <a:p>
            <a:pPr>
              <a:defRPr/>
            </a:pPr>
            <a:endParaRPr lang="ru-RU" i="1" dirty="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                                                                 (В.Н. </a:t>
            </a:r>
            <a:r>
              <a:rPr lang="ru-RU" b="1" dirty="0" err="1">
                <a:solidFill>
                  <a:schemeClr val="tx1"/>
                </a:solidFill>
              </a:rPr>
              <a:t>Крупин</a:t>
            </a:r>
            <a:r>
              <a:rPr lang="ru-RU" b="1" dirty="0">
                <a:solidFill>
                  <a:schemeClr val="tx1"/>
                </a:solidFill>
              </a:rPr>
              <a:t>. «Упрямый старик»)</a:t>
            </a:r>
            <a:endParaRPr dirty="0"/>
          </a:p>
          <a:p>
            <a:pPr>
              <a:defRPr/>
            </a:pP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764704"/>
            <a:ext cx="7920880" cy="5544616"/>
          </a:xfrm>
        </p:spPr>
        <p:txBody>
          <a:bodyPr>
            <a:normAutofit fontScale="47500" lnSpcReduction="20000"/>
          </a:bodyPr>
          <a:lstStyle/>
          <a:p>
            <a:pPr marL="68580" indent="0" algn="ctr">
              <a:buNone/>
              <a:defRPr/>
            </a:pPr>
            <a:r>
              <a:rPr lang="ru-RU" sz="5100" b="1">
                <a:solidFill>
                  <a:schemeClr val="tx1"/>
                </a:solidFill>
              </a:rPr>
              <a:t>Вопросы и задания:</a:t>
            </a:r>
            <a:endParaRPr/>
          </a:p>
          <a:p>
            <a:pPr marL="68580" indent="0" algn="ctr">
              <a:buNone/>
              <a:defRPr/>
            </a:pPr>
            <a:endParaRPr lang="ru-RU" sz="3800" b="1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1.Где происходит действие рассказа?</a:t>
            </a:r>
            <a:endParaRPr lang="ru-RU" sz="34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А) в центральной усадьбе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Б) в землянке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В) на пепелище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Г) в неперспективной деревне</a:t>
            </a:r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 </a:t>
            </a:r>
            <a:endParaRPr/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2. Что отражает заголовок?</a:t>
            </a:r>
            <a:endParaRPr lang="ru-RU" sz="34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А) тему текста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Б) основную мысль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 </a:t>
            </a:r>
            <a:endParaRPr/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3. Придумайте свой заголовок, чтобы в нём отражалась идея рассказа</a:t>
            </a:r>
            <a:r>
              <a:rPr lang="ru-RU" sz="3400">
                <a:solidFill>
                  <a:schemeClr val="tx1"/>
                </a:solidFill>
              </a:rPr>
              <a:t>.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</a:t>
            </a:r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4. В каких произведениях русских и зарубежных авторов поднимается проблема «отцов и детей»?</a:t>
            </a:r>
            <a:r>
              <a:rPr lang="ru-RU" sz="3400">
                <a:solidFill>
                  <a:schemeClr val="tx1"/>
                </a:solidFill>
              </a:rPr>
              <a:t>  </a:t>
            </a:r>
            <a:r>
              <a:rPr lang="ru-RU" sz="3400" i="1">
                <a:solidFill>
                  <a:schemeClr val="tx1"/>
                </a:solidFill>
              </a:rPr>
              <a:t>(не более 5 произведений)</a:t>
            </a:r>
            <a:endParaRPr/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68580" indent="0">
              <a:buNone/>
              <a:defRPr/>
            </a:pPr>
            <a:endParaRPr lang="ru-RU" sz="340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940152" y="1282049"/>
            <a:ext cx="2243138" cy="24384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827584" y="836712"/>
            <a:ext cx="7560840" cy="54726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 b="1" i="1">
                <a:solidFill>
                  <a:schemeClr val="tx1"/>
                </a:solidFill>
              </a:rPr>
              <a:t>5. В чём заключается  смысл последнего предложения рассказа?</a:t>
            </a:r>
            <a:endParaRPr lang="ru-RU" sz="16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16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defRPr/>
            </a:pPr>
            <a:r>
              <a:rPr lang="ru-RU" sz="1600" b="1" i="1">
                <a:solidFill>
                  <a:schemeClr val="tx1"/>
                </a:solidFill>
              </a:rPr>
              <a:t>6. Представьте себя членом жюри. В какой бы номинации победил рассказ Крупина? Ответ обоснуйте.</a:t>
            </a:r>
            <a:endParaRPr lang="ru-RU" sz="16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16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defRPr/>
            </a:pPr>
            <a:r>
              <a:rPr lang="ru-RU" sz="1600" b="1" i="1">
                <a:solidFill>
                  <a:schemeClr val="tx1"/>
                </a:solidFill>
              </a:rPr>
              <a:t>7.Разделяете ли вы авторскую точку зрения: «идёт нашествие на Россию»? Обоснуйте свой ответ.</a:t>
            </a:r>
            <a:endParaRPr lang="ru-RU" sz="16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16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defRPr/>
            </a:pPr>
            <a:endParaRPr lang="ru-RU" sz="1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908720"/>
            <a:ext cx="7848872" cy="5472608"/>
          </a:xfrm>
        </p:spPr>
        <p:txBody>
          <a:bodyPr>
            <a:normAutofit fontScale="25000" lnSpcReduction="20000"/>
          </a:bodyPr>
          <a:lstStyle/>
          <a:p>
            <a:pPr algn="just">
              <a:defRPr/>
            </a:pPr>
            <a:r>
              <a:rPr lang="ru-RU" sz="7200" b="1" i="1" dirty="0">
                <a:solidFill>
                  <a:schemeClr val="tx1"/>
                </a:solidFill>
              </a:rPr>
              <a:t>Прочитайте отрывок из повести В.Г. Распутина «Прощание с Матёрой»  и ответьте на вопросы.</a:t>
            </a:r>
            <a:endParaRPr dirty="0"/>
          </a:p>
          <a:p>
            <a:pPr marL="68580" indent="0" algn="just">
              <a:buNone/>
              <a:defRPr/>
            </a:pPr>
            <a:endParaRPr lang="ru-RU" sz="72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7200" dirty="0">
                <a:solidFill>
                  <a:schemeClr val="tx1"/>
                </a:solidFill>
              </a:rPr>
              <a:t>        … Когда Павел уехал, она пошла, еще не остыв, не успокоившись после этого разговора, на кладбище. День опускался, солнце скатилось больше чем наполовину и грело сухим остывающим зноем…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7200" dirty="0">
                <a:solidFill>
                  <a:schemeClr val="tx1"/>
                </a:solidFill>
              </a:rPr>
              <a:t>        Воротца на кладбище были распахнуты, а сразу за воротцами, на первой же полянке, чернела большим пятном выжженная земля. Дарья вскинула голову и не увидела на могилках ни крестов, ни тумбочек, ни оградок - то, чему помешали старухи в начале лета, выступив войной против незнакомых мужиков, потихоньку под один огонь и дым сделано было теперь. Но теперь Дарья не почувствовала ни возмущения, ни обиды - один конец. Много чего было видано и вынесено с той поры - сердце закаменело…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>      Она повернула влево и отыскала в глубине леска холмик, под которым лежали отец и мать, те, кто дал ей жизнь. Холмик был запачкан землей от вывернутого креста…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7200" dirty="0">
                <a:solidFill>
                  <a:schemeClr val="tx1"/>
                </a:solidFill>
              </a:rPr>
              <a:t>        И жутко, грешно, и угодно было думать, что, быть может, и в их жизни, как и в ее, есть какой-то долей участие тех двоих, лежащих в глуби, откуда питаются корни. Все, все кругом родное...</a:t>
            </a:r>
            <a:r>
              <a:rPr lang="ru-RU" sz="4500" dirty="0">
                <a:solidFill>
                  <a:schemeClr val="tx1"/>
                </a:solidFill>
              </a:rPr>
              <a:t/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>     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908720"/>
            <a:ext cx="7200916" cy="4923909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Оценка читательской грамотности </a:t>
            </a:r>
            <a:r>
              <a:rPr lang="ru-RU" dirty="0">
                <a:solidFill>
                  <a:schemeClr val="tx1"/>
                </a:solidFill>
              </a:rPr>
              <a:t>—  </a:t>
            </a:r>
            <a:r>
              <a:rPr lang="ru-RU" i="1" dirty="0">
                <a:solidFill>
                  <a:schemeClr val="tx1"/>
                </a:solidFill>
              </a:rPr>
              <a:t>одна из </a:t>
            </a:r>
            <a:r>
              <a:rPr lang="ru-RU" b="1" i="1" dirty="0">
                <a:solidFill>
                  <a:schemeClr val="tx1"/>
                </a:solidFill>
              </a:rPr>
              <a:t>важнейших составляющих</a:t>
            </a:r>
            <a:r>
              <a:rPr lang="ru-RU" i="1" dirty="0">
                <a:solidFill>
                  <a:schemeClr val="tx1"/>
                </a:solidFill>
              </a:rPr>
              <a:t> оценки функциональной грамотности школьника.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Предметом измерения является чтение </a:t>
            </a:r>
            <a:r>
              <a:rPr lang="ru-RU" dirty="0">
                <a:solidFill>
                  <a:schemeClr val="tx1"/>
                </a:solidFill>
              </a:rPr>
              <a:t>как </a:t>
            </a:r>
            <a:r>
              <a:rPr lang="ru-RU" b="1" i="1" dirty="0">
                <a:solidFill>
                  <a:schemeClr val="tx1"/>
                </a:solidFill>
              </a:rPr>
              <a:t>сложноорганизованная деятельность </a:t>
            </a:r>
            <a:r>
              <a:rPr lang="ru-RU" dirty="0">
                <a:solidFill>
                  <a:schemeClr val="tx1"/>
                </a:solidFill>
              </a:rPr>
              <a:t>по </a:t>
            </a:r>
            <a:r>
              <a:rPr lang="ru-RU" b="1" i="1" dirty="0">
                <a:solidFill>
                  <a:schemeClr val="tx1"/>
                </a:solidFill>
              </a:rPr>
              <a:t>восприятию, пониманию и использованию </a:t>
            </a:r>
            <a:r>
              <a:rPr lang="ru-RU" dirty="0">
                <a:solidFill>
                  <a:schemeClr val="tx1"/>
                </a:solidFill>
              </a:rPr>
              <a:t>текстов. </a:t>
            </a:r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В мире уже накоплен значительный опыт оценивания читательской грамотности, прежде всего в исследованиях PIRLS и PISA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908721"/>
            <a:ext cx="7416939" cy="1944215"/>
          </a:xfrm>
        </p:spPr>
        <p:txBody>
          <a:bodyPr>
            <a:normAutofit fontScale="85000" lnSpcReduction="10000"/>
          </a:bodyPr>
          <a:lstStyle/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        Дарья поклонилась могильному холму и опустилась рядом на землю. Ветерок сюда не пробивался, было тихо, лишь сухо и колко шуршали трынки. Дым еще не убил того особого, дразнящего и сладковатого запаха, какой стоит только на кладбище и чудится духом человеческого </a:t>
            </a:r>
            <a:r>
              <a:rPr lang="ru-RU" dirty="0" err="1">
                <a:solidFill>
                  <a:schemeClr val="tx1"/>
                </a:solidFill>
              </a:rPr>
              <a:t>избывания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dirty="0"/>
          </a:p>
          <a:p>
            <a:pPr>
              <a:defRPr/>
            </a:pPr>
            <a:endParaRPr lang="ru-RU" dirty="0"/>
          </a:p>
        </p:txBody>
      </p:sp>
      <p:pic>
        <p:nvPicPr>
          <p:cNvPr id="5" name="Picture 2" descr="Прощание с Матерой - YouTube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2123728" y="2852936"/>
            <a:ext cx="4750758" cy="356307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11560" y="836712"/>
            <a:ext cx="7929445" cy="5472608"/>
          </a:xfrm>
        </p:spPr>
        <p:txBody>
          <a:bodyPr>
            <a:normAutofit fontScale="70000" lnSpcReduction="20000"/>
          </a:bodyPr>
          <a:lstStyle/>
          <a:p>
            <a:pPr marL="68580" indent="0" algn="just">
              <a:buNone/>
              <a:defRPr/>
            </a:pPr>
            <a:r>
              <a:rPr lang="ru-RU" dirty="0"/>
              <a:t>      </a:t>
            </a:r>
            <a:r>
              <a:rPr lang="ru-RU" dirty="0">
                <a:solidFill>
                  <a:schemeClr val="tx1"/>
                </a:solidFill>
              </a:rPr>
              <a:t>  Она прикрыла глаза, чтоб не видеть ни дыма, ни разоренных могил, и, покачиваясь усыпляющими движениями вперед-назад, как бы отлетая от одного состояния и правя к другому, набираясь облегчающей </a:t>
            </a:r>
            <a:r>
              <a:rPr lang="ru-RU" dirty="0" err="1">
                <a:solidFill>
                  <a:schemeClr val="tx1"/>
                </a:solidFill>
              </a:rPr>
              <a:t>небыти</a:t>
            </a:r>
            <a:r>
              <a:rPr lang="ru-RU" dirty="0">
                <a:solidFill>
                  <a:schemeClr val="tx1"/>
                </a:solidFill>
              </a:rPr>
              <a:t>, тихонько объявилась: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      - Это я, тятька. Я это, мамка.- Голос был неверный, </a:t>
            </a:r>
            <a:r>
              <a:rPr lang="ru-RU" dirty="0" err="1">
                <a:solidFill>
                  <a:schemeClr val="tx1"/>
                </a:solidFill>
              </a:rPr>
              <a:t>вяклый</a:t>
            </a:r>
            <a:r>
              <a:rPr lang="ru-RU" dirty="0">
                <a:solidFill>
                  <a:schemeClr val="tx1"/>
                </a:solidFill>
              </a:rPr>
              <a:t>, и, помолчав, подождав, когда придет нужный, она повторила то же самое уже другим, годным для дальнего проникновения тоном.- Вот пришла. Совсем </a:t>
            </a:r>
            <a:r>
              <a:rPr lang="ru-RU" dirty="0" err="1">
                <a:solidFill>
                  <a:schemeClr val="tx1"/>
                </a:solidFill>
              </a:rPr>
              <a:t>ослобонилась</a:t>
            </a:r>
            <a:r>
              <a:rPr lang="ru-RU" dirty="0">
                <a:solidFill>
                  <a:schemeClr val="tx1"/>
                </a:solidFill>
              </a:rPr>
              <a:t>, корову и ту </a:t>
            </a:r>
            <a:r>
              <a:rPr lang="ru-RU" dirty="0" err="1">
                <a:solidFill>
                  <a:schemeClr val="tx1"/>
                </a:solidFill>
              </a:rPr>
              <a:t>седни</a:t>
            </a:r>
            <a:r>
              <a:rPr lang="ru-RU" dirty="0">
                <a:solidFill>
                  <a:schemeClr val="tx1"/>
                </a:solidFill>
              </a:rPr>
              <a:t> увезли. Можно помирать. А помирать, тятька, придется мне мимо Матеры. Не лягу я к вам, </a:t>
            </a:r>
            <a:r>
              <a:rPr lang="ru-RU" dirty="0" err="1">
                <a:solidFill>
                  <a:schemeClr val="tx1"/>
                </a:solidFill>
              </a:rPr>
              <a:t>ниче</a:t>
            </a:r>
            <a:r>
              <a:rPr lang="ru-RU" dirty="0">
                <a:solidFill>
                  <a:schemeClr val="tx1"/>
                </a:solidFill>
              </a:rPr>
              <a:t> не выйдет. И вас хотела с собой взять, чтоб там вместе </a:t>
            </a:r>
            <a:r>
              <a:rPr lang="ru-RU" dirty="0" err="1">
                <a:solidFill>
                  <a:schemeClr val="tx1"/>
                </a:solidFill>
              </a:rPr>
              <a:t>лягчи</a:t>
            </a:r>
            <a:r>
              <a:rPr lang="ru-RU" dirty="0">
                <a:solidFill>
                  <a:schemeClr val="tx1"/>
                </a:solidFill>
              </a:rPr>
              <a:t>, и это не выйдет. Не сердитесь на меня, я не виноватая. Я-то виноватая, виноватая, я уж потому виноватая, что это я, на меня пало. А я бестолковая, не знала, че делать. Ты мне, тятька, </a:t>
            </a:r>
            <a:r>
              <a:rPr lang="ru-RU" dirty="0" err="1">
                <a:solidFill>
                  <a:schemeClr val="tx1"/>
                </a:solidFill>
              </a:rPr>
              <a:t>говорел</a:t>
            </a:r>
            <a:r>
              <a:rPr lang="ru-RU" dirty="0">
                <a:solidFill>
                  <a:schemeClr val="tx1"/>
                </a:solidFill>
              </a:rPr>
              <a:t>, чтоб я долго жила... я послушалась, жила. А </a:t>
            </a:r>
            <a:r>
              <a:rPr lang="ru-RU" dirty="0" err="1">
                <a:solidFill>
                  <a:schemeClr val="tx1"/>
                </a:solidFill>
              </a:rPr>
              <a:t>нашто</a:t>
            </a:r>
            <a:r>
              <a:rPr lang="ru-RU" dirty="0">
                <a:solidFill>
                  <a:schemeClr val="tx1"/>
                </a:solidFill>
              </a:rPr>
              <a:t> было столь жить, надо бы к вам, мы бы вместе и были. А теперь че? Не помереть мне в </a:t>
            </a:r>
            <a:r>
              <a:rPr lang="ru-RU" dirty="0" err="1">
                <a:solidFill>
                  <a:schemeClr val="tx1"/>
                </a:solidFill>
              </a:rPr>
              <a:t>спокое</a:t>
            </a:r>
            <a:r>
              <a:rPr lang="ru-RU" dirty="0">
                <a:solidFill>
                  <a:schemeClr val="tx1"/>
                </a:solidFill>
              </a:rPr>
              <a:t>, что я от вас отказалась, что это на моем, не на чьем веку отрубит наш род и унесет. Ой, унесет, унесет... А я, клятая, отделяюсь, другое поселенье зачну. Кто мне такое простит?! Тятька! Мамка! Я-то в чем виноватая? - Она уткнулась лицом в траву на могильном холме, плечи ее вздрагивали. И туда, в траву, в землю, горько пожаловалась: - </a:t>
            </a:r>
            <a:r>
              <a:rPr lang="ru-RU" dirty="0" err="1">
                <a:solidFill>
                  <a:schemeClr val="tx1"/>
                </a:solidFill>
              </a:rPr>
              <a:t>Ды</a:t>
            </a:r>
            <a:r>
              <a:rPr lang="ru-RU" dirty="0">
                <a:solidFill>
                  <a:schemeClr val="tx1"/>
                </a:solidFill>
              </a:rPr>
              <a:t>-ы-</a:t>
            </a:r>
            <a:r>
              <a:rPr lang="ru-RU" dirty="0" err="1">
                <a:solidFill>
                  <a:schemeClr val="tx1"/>
                </a:solidFill>
              </a:rPr>
              <a:t>ымно</a:t>
            </a:r>
            <a:r>
              <a:rPr lang="ru-RU" dirty="0">
                <a:solidFill>
                  <a:schemeClr val="tx1"/>
                </a:solidFill>
              </a:rPr>
              <a:t>, дымно у нас. Продыху нету от дыму. Сами видите. А меня-то вы видите? Видите, какая я стала? Я ваша, ваша, мне к вам надо... рази можно меня к живым? Я ж туда непригодная, я вашего веку…</a:t>
            </a:r>
            <a:endParaRPr dirty="0"/>
          </a:p>
          <a:p>
            <a:pPr algn="just"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899592" y="764704"/>
            <a:ext cx="7632848" cy="5544616"/>
          </a:xfrm>
        </p:spPr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8. Как вы думаете, что объединяет рассказ Крупина и фрагмент произведения Распутина?</a:t>
            </a:r>
            <a:endParaRPr lang="ru-RU" sz="34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</a:t>
            </a:r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9. В чём сходство и различие главных героев?</a:t>
            </a:r>
            <a:endParaRPr/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8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9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19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29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2900" b="1" i="1">
              <a:solidFill>
                <a:schemeClr val="tx1"/>
              </a:solidFill>
            </a:endParaRPr>
          </a:p>
          <a:p>
            <a:pPr>
              <a:defRPr/>
            </a:pPr>
            <a:endParaRPr lang="ru-RU" sz="3400" b="1" i="1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3400" b="1" i="1">
                <a:solidFill>
                  <a:schemeClr val="tx1"/>
                </a:solidFill>
              </a:rPr>
              <a:t>10. Как вы думаете, смогут ли герои приспособиться к новым условиям жизни? Допишите свой финал рассказа В. Крупина (1-3 предложения).</a:t>
            </a:r>
            <a:endParaRPr lang="ru-RU" sz="3400">
              <a:solidFill>
                <a:schemeClr val="tx1"/>
              </a:solidFill>
            </a:endParaRPr>
          </a:p>
          <a:p>
            <a:pPr marL="68580" indent="0">
              <a:buNone/>
              <a:defRPr/>
            </a:pPr>
            <a:r>
              <a:rPr lang="ru-RU" sz="340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68580" indent="0">
              <a:buNone/>
              <a:defRPr/>
            </a:pPr>
            <a:r>
              <a:rPr lang="ru-RU" sz="3400"/>
              <a:t> </a:t>
            </a:r>
            <a:endParaRPr/>
          </a:p>
          <a:p>
            <a:pPr>
              <a:defRPr/>
            </a:pPr>
            <a:endParaRPr lang="ru-RU" sz="1800"/>
          </a:p>
          <a:p>
            <a:pPr>
              <a:defRPr/>
            </a:pPr>
            <a:endParaRPr lang="ru-RU" sz="180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/>
          <a:srcRect l="3367" r="3897" b="15712"/>
          <a:stretch/>
        </p:blipFill>
        <p:spPr bwMode="auto">
          <a:xfrm>
            <a:off x="2051720" y="2420888"/>
            <a:ext cx="5223164" cy="1377993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764704"/>
            <a:ext cx="7344932" cy="5472608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  <a:defRPr/>
            </a:pPr>
            <a:r>
              <a:rPr lang="ru-RU" sz="3100" b="1" dirty="0">
                <a:solidFill>
                  <a:schemeClr val="tx1"/>
                </a:solidFill>
              </a:rPr>
              <a:t>Рекомендации к оцениванию</a:t>
            </a:r>
            <a:endParaRPr dirty="0"/>
          </a:p>
          <a:p>
            <a:pPr marL="68580" indent="0" algn="just">
              <a:buNone/>
              <a:defRPr/>
            </a:pPr>
            <a:endParaRPr lang="ru-RU" sz="31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b="1" u="sng" dirty="0">
                <a:solidFill>
                  <a:schemeClr val="tx1"/>
                </a:solidFill>
              </a:rPr>
              <a:t>Задание 1 </a:t>
            </a:r>
            <a:endParaRPr lang="ru-RU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Деятельность: Поиск информации, сопоставление фрагментов текста, реконструкция вопроса.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1 балл – указан правильный ответ.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Задание 2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Деятельность: Поиск информации, интерпретация, понимание.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1 балл – указан правильный ответ.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Задание 3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Деятельность:  Понимание на уровне содержания и подтекста, интерпретация, применение.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1 балл – указан правильный ответ.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Задание 4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Деятельность: Интерпретация текста, задания на аналогию и сравнение, поиск соответствия.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5 баллов (</a:t>
            </a:r>
            <a:r>
              <a:rPr lang="en-US" dirty="0">
                <a:solidFill>
                  <a:schemeClr val="tx1"/>
                </a:solidFill>
              </a:rPr>
              <a:t>max</a:t>
            </a:r>
            <a:r>
              <a:rPr lang="ru-RU" dirty="0">
                <a:solidFill>
                  <a:schemeClr val="tx1"/>
                </a:solidFill>
              </a:rPr>
              <a:t>.) - за каждое произведение, соответствующее заданию.</a:t>
            </a:r>
            <a:endParaRPr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83568" y="836712"/>
            <a:ext cx="7704856" cy="5544616"/>
          </a:xfrm>
        </p:spPr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ru-RU" sz="4600" b="1" dirty="0">
                <a:solidFill>
                  <a:schemeClr val="tx1"/>
                </a:solidFill>
              </a:rPr>
              <a:t>Задание 5</a:t>
            </a:r>
            <a:r>
              <a:rPr lang="ru-RU" sz="4600" dirty="0">
                <a:solidFill>
                  <a:schemeClr val="tx1"/>
                </a:solidFill>
              </a:rPr>
              <a:t> 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Деятельность:  Анализ финала, синтез и оценка поведения.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2 балла – дан полный ответ на поставленный вопрос.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1 балл – ученик понимает в общих чертах силу протеста старика, но не видит его духовной стойкости.</a:t>
            </a:r>
            <a:endParaRPr dirty="0"/>
          </a:p>
          <a:p>
            <a:pPr algn="just">
              <a:defRPr/>
            </a:pPr>
            <a:r>
              <a:rPr lang="ru-RU" sz="4600" b="1" dirty="0">
                <a:solidFill>
                  <a:schemeClr val="tx1"/>
                </a:solidFill>
              </a:rPr>
              <a:t>Задание 6 </a:t>
            </a:r>
            <a:endParaRPr lang="ru-RU" sz="46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Деятельность: Рефлексия на содержание и на форму текста, аргументация.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2 балла – дан полный глубокий ответ, касающийся спасения России, её самобытности, памяти людей и сохранения своих корней и т.п. Выполнены оба задания.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1 балл – выполнено 1 задание</a:t>
            </a:r>
            <a:r>
              <a:rPr lang="ru-RU" sz="4000" dirty="0">
                <a:solidFill>
                  <a:schemeClr val="tx1"/>
                </a:solidFill>
              </a:rPr>
              <a:t>.</a:t>
            </a:r>
            <a:endParaRPr dirty="0"/>
          </a:p>
          <a:p>
            <a:pPr algn="just">
              <a:defRPr/>
            </a:pPr>
            <a:r>
              <a:rPr lang="ru-RU" sz="4600" b="1" dirty="0">
                <a:solidFill>
                  <a:schemeClr val="tx1"/>
                </a:solidFill>
              </a:rPr>
              <a:t>Задание 7 </a:t>
            </a:r>
            <a:endParaRPr lang="ru-RU" sz="46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Деятельность: Рефлексия на содержание и на форму текста, анализ, синтез, оценка.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2 балла – дан исчерпывающий ответ на поставленный вопрос, выражено согласие с авторской позицией.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600" dirty="0">
                <a:solidFill>
                  <a:schemeClr val="tx1"/>
                </a:solidFill>
              </a:rPr>
              <a:t>1 балл – либо дан исчерпывающий ответ на поставленный вопрос, либо выражено согласие с авторской позицией</a:t>
            </a:r>
            <a:r>
              <a:rPr lang="ru-RU" sz="4000" dirty="0">
                <a:solidFill>
                  <a:schemeClr val="tx1"/>
                </a:solidFill>
              </a:rPr>
              <a:t>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4000" dirty="0">
                <a:solidFill>
                  <a:schemeClr val="tx1"/>
                </a:solidFill>
              </a:rPr>
              <a:t> </a:t>
            </a:r>
            <a:endParaRPr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755576" y="764704"/>
            <a:ext cx="7776864" cy="5571981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ru-RU" sz="2600" b="1" dirty="0">
                <a:solidFill>
                  <a:schemeClr val="tx1"/>
                </a:solidFill>
              </a:rPr>
              <a:t>Задание 8 </a:t>
            </a:r>
            <a:endParaRPr lang="ru-RU" sz="26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Деятельность: Рефлексия на содержание и на форму текста, аргументация.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1 балл – дан полный глубокий ответ, касающийся памяти людей, их отношение к родным могилам и сохранения своих корней.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 </a:t>
            </a:r>
            <a:endParaRPr dirty="0"/>
          </a:p>
          <a:p>
            <a:pPr algn="just">
              <a:defRPr/>
            </a:pPr>
            <a:r>
              <a:rPr lang="ru-RU" sz="2600" b="1" dirty="0">
                <a:solidFill>
                  <a:schemeClr val="tx1"/>
                </a:solidFill>
              </a:rPr>
              <a:t>Задание 9 </a:t>
            </a:r>
            <a:endParaRPr lang="ru-RU" sz="26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Деятельность: Рефлексия на содержание и на форму текста, анализ эпизодов.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3 балла – при заполнении 3 строк (отличия и сходство героев).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2 балла – при заполнении 2 горизонтальных строк.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1 балл – при заполнении 1 горизонтальной строки.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 </a:t>
            </a:r>
            <a:endParaRPr dirty="0"/>
          </a:p>
          <a:p>
            <a:pPr algn="just">
              <a:defRPr/>
            </a:pPr>
            <a:r>
              <a:rPr lang="ru-RU" sz="2600" b="1" dirty="0">
                <a:solidFill>
                  <a:schemeClr val="tx1"/>
                </a:solidFill>
              </a:rPr>
              <a:t>Задание 10 </a:t>
            </a:r>
            <a:endParaRPr lang="ru-RU" sz="26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Деятельность: Рефлексия на содержание и на форму текста, анализ, синтез, оценка.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2 балла – дан ответ к обоим заданиям.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1 балл – дан ответ к одному из заданий.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2600" dirty="0">
                <a:solidFill>
                  <a:schemeClr val="tx1"/>
                </a:solidFill>
              </a:rPr>
              <a:t> </a:t>
            </a:r>
            <a:endParaRPr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908720"/>
            <a:ext cx="7200916" cy="4923909"/>
          </a:xfrm>
        </p:spPr>
        <p:txBody>
          <a:bodyPr>
            <a:normAutofit fontScale="92500" lnSpcReduction="10000"/>
          </a:bodyPr>
          <a:lstStyle/>
          <a:p>
            <a:pPr marL="68580" indent="0" algn="ctr">
              <a:buNone/>
              <a:defRPr/>
            </a:pPr>
            <a:r>
              <a:rPr lang="ru-RU" sz="2800" b="1" dirty="0">
                <a:solidFill>
                  <a:schemeClr val="tx1"/>
                </a:solidFill>
              </a:rPr>
              <a:t>Оценка заданий</a:t>
            </a:r>
            <a:endParaRPr dirty="0"/>
          </a:p>
          <a:p>
            <a:pPr marL="68580" indent="0" algn="ctr">
              <a:buNone/>
              <a:defRPr/>
            </a:pPr>
            <a:endParaRPr lang="ru-RU" sz="26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Верно выполненные задания: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№ 1-3, 8 – 1 балл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№ 4 – 5 баллов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№ 9 – 3 балла</a:t>
            </a:r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№ 5, 6, 7, 10 – 2 балла</a:t>
            </a:r>
            <a:endParaRPr dirty="0"/>
          </a:p>
          <a:p>
            <a:pPr marL="68580" indent="0" algn="just">
              <a:buNone/>
              <a:defRPr/>
            </a:pPr>
            <a:r>
              <a:rPr lang="ru-RU" b="1" i="1" dirty="0">
                <a:solidFill>
                  <a:schemeClr val="tx1"/>
                </a:solidFill>
              </a:rPr>
              <a:t>Итого:  </a:t>
            </a:r>
            <a:r>
              <a:rPr lang="ru-RU" b="1" dirty="0">
                <a:solidFill>
                  <a:schemeClr val="tx1"/>
                </a:solidFill>
              </a:rPr>
              <a:t>20 баллов.</a:t>
            </a:r>
            <a:endParaRPr lang="ru-RU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 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Менее 10 баллов – низкий уровень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11-12 баллов – низкий средний уровень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13-14 баллов – средний уровень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15-17 баллов – высокий средний уровень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18-20 баллов – высокий уровень</a:t>
            </a:r>
            <a:endParaRPr dirty="0"/>
          </a:p>
          <a:p>
            <a:pPr marL="68580" indent="0" algn="just">
              <a:buNone/>
              <a:defRPr/>
            </a:pPr>
            <a:r>
              <a:rPr lang="ru-RU" dirty="0"/>
              <a:t> </a:t>
            </a:r>
            <a:endParaRPr dirty="0"/>
          </a:p>
          <a:p>
            <a:pPr>
              <a:defRPr/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6156176" y="908720"/>
            <a:ext cx="2304256" cy="2647181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1124744"/>
            <a:ext cx="7344932" cy="4707885"/>
          </a:xfrm>
        </p:spPr>
        <p:txBody>
          <a:bodyPr/>
          <a:lstStyle/>
          <a:p>
            <a:pPr marL="68580" indent="0" algn="ctr"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Ресурсы</a:t>
            </a:r>
            <a:endParaRPr dirty="0"/>
          </a:p>
          <a:p>
            <a:pPr marL="68580" indent="0" algn="ctr">
              <a:buNone/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1600" dirty="0">
                <a:solidFill>
                  <a:schemeClr val="tx1"/>
                </a:solidFill>
              </a:rPr>
              <a:t>1. </a:t>
            </a:r>
            <a:r>
              <a:rPr lang="ru-RU" sz="1600" dirty="0" err="1">
                <a:solidFill>
                  <a:schemeClr val="tx1"/>
                </a:solidFill>
              </a:rPr>
              <a:t>Гостева</a:t>
            </a:r>
            <a:r>
              <a:rPr lang="ru-RU" sz="1600" dirty="0">
                <a:solidFill>
                  <a:schemeClr val="tx1"/>
                </a:solidFill>
              </a:rPr>
              <a:t> Ю. Н., Кузнецова М. И., Рябинина Л. А., Сидорова Г. А., Чабан Т. Ю. </a:t>
            </a:r>
            <a:r>
              <a:rPr lang="ru-RU" sz="1600" b="1" dirty="0">
                <a:solidFill>
                  <a:schemeClr val="tx1"/>
                </a:solidFill>
              </a:rPr>
              <a:t>Теория и практика оценивания читательской грамотно-</a:t>
            </a:r>
            <a:r>
              <a:rPr lang="ru-RU" sz="1600" b="1" dirty="0" err="1">
                <a:solidFill>
                  <a:schemeClr val="tx1"/>
                </a:solidFill>
              </a:rPr>
              <a:t>сти</a:t>
            </a:r>
            <a:r>
              <a:rPr lang="ru-RU" sz="1600" b="1" dirty="0">
                <a:solidFill>
                  <a:schemeClr val="tx1"/>
                </a:solidFill>
              </a:rPr>
              <a:t> как компонента функциональной грамотности </a:t>
            </a:r>
            <a:r>
              <a:rPr lang="ru-RU" sz="1600" dirty="0">
                <a:solidFill>
                  <a:schemeClr val="tx1"/>
                </a:solidFill>
              </a:rPr>
              <a:t>// Отечественная и зарубежная педагогика. 2019.</a:t>
            </a:r>
            <a:endParaRPr dirty="0"/>
          </a:p>
          <a:p>
            <a:pPr marL="68580" indent="0" algn="just">
              <a:buNone/>
              <a:defRPr/>
            </a:pPr>
            <a:r>
              <a:rPr lang="ru-RU" sz="1600" dirty="0">
                <a:solidFill>
                  <a:schemeClr val="tx1"/>
                </a:solidFill>
              </a:rPr>
              <a:t>2. Рождественская Л., Логвина И. </a:t>
            </a:r>
            <a:r>
              <a:rPr lang="ru-RU" sz="1600" b="1" dirty="0">
                <a:solidFill>
                  <a:schemeClr val="tx1"/>
                </a:solidFill>
              </a:rPr>
              <a:t>Формирование навыков функционального чтения</a:t>
            </a:r>
            <a:r>
              <a:rPr lang="ru-RU" sz="1600" dirty="0">
                <a:solidFill>
                  <a:schemeClr val="tx1"/>
                </a:solidFill>
              </a:rPr>
              <a:t>. Пособие для учителя.  Курс для учителей русского языка как родного (II – III ступень обучения) </a:t>
            </a:r>
          </a:p>
          <a:p>
            <a:pPr marL="68580" indent="0" algn="just">
              <a:buNone/>
              <a:defRPr/>
            </a:pPr>
            <a:r>
              <a:rPr lang="ru-RU" sz="1600" dirty="0">
                <a:solidFill>
                  <a:schemeClr val="tx1"/>
                </a:solidFill>
              </a:rPr>
              <a:t>3. </a:t>
            </a:r>
            <a:r>
              <a:rPr lang="ru-RU" sz="1600" b="1" dirty="0">
                <a:solidFill>
                  <a:schemeClr val="tx1"/>
                </a:solidFill>
              </a:rPr>
              <a:t>Задачи на грамотность чтения</a:t>
            </a:r>
          </a:p>
          <a:p>
            <a:pPr marL="68580" indent="0" algn="just">
              <a:buNone/>
              <a:defRPr/>
            </a:pPr>
            <a:r>
              <a:rPr lang="en-US" sz="1400" u="sng" dirty="0">
                <a:hlinkClick r:id="rId2" tooltip="http://briop.ru/images/ACCYL/Metodika/%D0%97%D0%B0%D0%B4%D0%B0%D1%87%D0%B8_%D0%BD%D0%B0_%D0%B3%D1%80%D0%B0%D0%BC%D0%BE%D1%82%D0%BD%D0%BE%D1%81%D1%82%D1%8C_%D1%87%D1%82%D0%B5%D0%BD%D0%B8%D1%8F.pdf"/>
              </a:rPr>
              <a:t>http://briop.ru/images/ACCYL/Metodika/%D0%97%D0%B0%D0%B4%D0%B0%D1%87%D0%B8_%D0%BD%D0%B0_%D0%B3%D1%80%D0%B0%D0%BC%D0%BE%D1%82%D0%BD%D0%BE%D1%81%D1%82%D1%8C_%D1%87%D1%82%D0%B5%D0%BD%D0%B8%D1%8F.pdf</a:t>
            </a:r>
            <a:r>
              <a:rPr lang="ru-RU" sz="1400" dirty="0"/>
              <a:t> </a:t>
            </a:r>
            <a:endParaRPr lang="ru-RU" sz="1400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1600" dirty="0">
                <a:solidFill>
                  <a:schemeClr val="tx1"/>
                </a:solidFill>
              </a:rPr>
              <a:t>4. </a:t>
            </a:r>
            <a:r>
              <a:rPr lang="ru-RU" sz="1600" b="1" dirty="0">
                <a:solidFill>
                  <a:schemeClr val="tx1"/>
                </a:solidFill>
              </a:rPr>
              <a:t>Интернет-ресурсы</a:t>
            </a:r>
          </a:p>
          <a:p>
            <a:pPr marL="411480" indent="-342900">
              <a:buAutoNum type="arabicPeriod"/>
              <a:defRPr/>
            </a:pP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980728"/>
            <a:ext cx="7128908" cy="4851901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Один из последних этапов  </a:t>
            </a:r>
            <a:r>
              <a:rPr lang="ru-RU" b="1" i="1" dirty="0">
                <a:solidFill>
                  <a:schemeClr val="tx1"/>
                </a:solidFill>
              </a:rPr>
              <a:t>разработки отечественного инструментария оценки читательской грамотности</a:t>
            </a:r>
            <a:r>
              <a:rPr lang="ru-RU" dirty="0">
                <a:solidFill>
                  <a:schemeClr val="tx1"/>
                </a:solidFill>
              </a:rPr>
              <a:t> был связан с </a:t>
            </a:r>
            <a:r>
              <a:rPr lang="ru-RU" b="1" i="1" dirty="0">
                <a:solidFill>
                  <a:schemeClr val="tx1"/>
                </a:solidFill>
              </a:rPr>
              <a:t>введением ФГОС НОО и ООО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Особенностью данного этапа стало </a:t>
            </a:r>
            <a:r>
              <a:rPr lang="ru-RU" b="1" dirty="0">
                <a:solidFill>
                  <a:schemeClr val="tx1"/>
                </a:solidFill>
              </a:rPr>
              <a:t>оценивание читательской грамотности как </a:t>
            </a:r>
            <a:r>
              <a:rPr lang="ru-RU" b="1" dirty="0" err="1">
                <a:solidFill>
                  <a:schemeClr val="tx1"/>
                </a:solidFill>
              </a:rPr>
              <a:t>метапредметного</a:t>
            </a:r>
            <a:r>
              <a:rPr lang="ru-RU" b="1" dirty="0">
                <a:solidFill>
                  <a:schemeClr val="tx1"/>
                </a:solidFill>
              </a:rPr>
              <a:t> результата.</a:t>
            </a:r>
            <a:endParaRPr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 Спецификой </a:t>
            </a:r>
            <a:r>
              <a:rPr lang="ru-RU" dirty="0">
                <a:solidFill>
                  <a:schemeClr val="tx1"/>
                </a:solidFill>
              </a:rPr>
              <a:t>предложенного в этих проектах</a:t>
            </a:r>
            <a:r>
              <a:rPr lang="ru-RU" b="1" dirty="0">
                <a:solidFill>
                  <a:schemeClr val="tx1"/>
                </a:solidFill>
              </a:rPr>
              <a:t> инструментария было выделение особой группы умений, </a:t>
            </a:r>
            <a:r>
              <a:rPr lang="ru-RU" dirty="0">
                <a:solidFill>
                  <a:schemeClr val="tx1"/>
                </a:solidFill>
              </a:rPr>
              <a:t>связанных с </a:t>
            </a:r>
            <a:r>
              <a:rPr lang="ru-RU" b="1" i="1" dirty="0">
                <a:solidFill>
                  <a:schemeClr val="tx1"/>
                </a:solidFill>
              </a:rPr>
              <a:t>использованием информации </a:t>
            </a:r>
            <a:r>
              <a:rPr lang="ru-RU" dirty="0">
                <a:solidFill>
                  <a:schemeClr val="tx1"/>
                </a:solidFill>
              </a:rPr>
              <a:t>из текста для различных </a:t>
            </a:r>
            <a:r>
              <a:rPr lang="ru-RU" b="1" i="1" dirty="0">
                <a:solidFill>
                  <a:schemeClr val="tx1"/>
                </a:solidFill>
              </a:rPr>
              <a:t>целей.</a:t>
            </a:r>
            <a:endParaRPr dirty="0"/>
          </a:p>
          <a:p>
            <a:pPr>
              <a:defRPr/>
            </a:pPr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611560" y="764704"/>
            <a:ext cx="5040560" cy="5472608"/>
          </a:xfrm>
        </p:spPr>
        <p:txBody>
          <a:bodyPr>
            <a:normAutofit lnSpcReduction="10000"/>
          </a:bodyPr>
          <a:lstStyle/>
          <a:p>
            <a:pPr marL="68580" indent="0">
              <a:buNone/>
              <a:defRPr/>
            </a:pPr>
            <a:endParaRPr lang="ru-RU" dirty="0"/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</a:rPr>
              <a:t>Читательская грамотность </a:t>
            </a:r>
            <a:r>
              <a:rPr lang="ru-RU" dirty="0">
                <a:solidFill>
                  <a:schemeClr val="tx1"/>
                </a:solidFill>
              </a:rPr>
              <a:t>—  способность человека </a:t>
            </a:r>
            <a:r>
              <a:rPr lang="ru-RU" b="1" i="1" dirty="0">
                <a:solidFill>
                  <a:schemeClr val="tx1"/>
                </a:solidFill>
              </a:rPr>
              <a:t>понимать, использовать, оценивать тексты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i="1" dirty="0">
                <a:solidFill>
                  <a:schemeClr val="tx1"/>
                </a:solidFill>
              </a:rPr>
              <a:t>размышлять</a:t>
            </a:r>
            <a:r>
              <a:rPr lang="ru-RU" dirty="0">
                <a:solidFill>
                  <a:schemeClr val="tx1"/>
                </a:solidFill>
              </a:rPr>
              <a:t> о них и </a:t>
            </a:r>
            <a:r>
              <a:rPr lang="ru-RU" b="1" i="1" dirty="0">
                <a:solidFill>
                  <a:schemeClr val="tx1"/>
                </a:solidFill>
              </a:rPr>
              <a:t>заниматься чтением </a:t>
            </a:r>
            <a:r>
              <a:rPr lang="ru-RU" dirty="0">
                <a:solidFill>
                  <a:schemeClr val="tx1"/>
                </a:solidFill>
              </a:rPr>
              <a:t>для того, чтобы </a:t>
            </a:r>
            <a:r>
              <a:rPr lang="ru-RU" b="1" i="1" dirty="0">
                <a:solidFill>
                  <a:schemeClr val="tx1"/>
                </a:solidFill>
              </a:rPr>
              <a:t>достигать своих целей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i="1" dirty="0">
                <a:solidFill>
                  <a:schemeClr val="tx1"/>
                </a:solidFill>
              </a:rPr>
              <a:t>расширять свои знания и возможности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участвовать в социальной жизни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dirty="0"/>
          </a:p>
          <a:p>
            <a:pPr marL="68580" indent="0" algn="r">
              <a:buNone/>
              <a:defRPr/>
            </a:pPr>
            <a:endParaRPr lang="ru-RU" dirty="0">
              <a:solidFill>
                <a:schemeClr val="tx1"/>
              </a:solidFill>
            </a:endParaRPr>
          </a:p>
          <a:p>
            <a:pPr marL="68580" indent="0" algn="r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(Определение, предложенное в исследовании PISA)</a:t>
            </a:r>
          </a:p>
        </p:txBody>
      </p:sp>
      <p:pic>
        <p:nvPicPr>
          <p:cNvPr id="5" name="Picture 2" descr="Детский сайт &quot;Веснушка&quot; | » Чтение детям: почему так важно читать ...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724128" y="1556792"/>
            <a:ext cx="2880320" cy="40804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908720"/>
            <a:ext cx="7416940" cy="4923909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   В исследованиях PISA предлагаемые тексты соответствуют </a:t>
            </a:r>
            <a:r>
              <a:rPr lang="ru-RU" b="1" i="1" dirty="0">
                <a:solidFill>
                  <a:schemeClr val="tx1"/>
                </a:solidFill>
              </a:rPr>
              <a:t>четырем типам ситуаций чтения: 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1) </a:t>
            </a:r>
            <a:r>
              <a:rPr lang="ru-RU" b="1" dirty="0">
                <a:solidFill>
                  <a:schemeClr val="tx1"/>
                </a:solidFill>
              </a:rPr>
              <a:t>чтение для личных целей: </a:t>
            </a:r>
            <a:r>
              <a:rPr lang="ru-RU" dirty="0">
                <a:solidFill>
                  <a:schemeClr val="tx1"/>
                </a:solidFill>
              </a:rPr>
              <a:t>включает личные письма (в том числе блоги, чаты, смс), художественную литературу, биографии и др.;  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2) </a:t>
            </a:r>
            <a:r>
              <a:rPr lang="ru-RU" b="1" dirty="0">
                <a:solidFill>
                  <a:schemeClr val="tx1"/>
                </a:solidFill>
              </a:rPr>
              <a:t>чтение для общественных целей: </a:t>
            </a:r>
            <a:r>
              <a:rPr lang="ru-RU" dirty="0">
                <a:solidFill>
                  <a:schemeClr val="tx1"/>
                </a:solidFill>
              </a:rPr>
              <a:t>включает официальные документы, например правила конкурса, тексты, где обсуждаются актуальные общественные проблемы и др.; </a:t>
            </a:r>
            <a:endParaRPr dirty="0"/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3) </a:t>
            </a:r>
            <a:r>
              <a:rPr lang="ru-RU" b="1" dirty="0">
                <a:solidFill>
                  <a:schemeClr val="tx1"/>
                </a:solidFill>
              </a:rPr>
              <a:t>чтение для практических целей: </a:t>
            </a:r>
            <a:r>
              <a:rPr lang="ru-RU" dirty="0">
                <a:solidFill>
                  <a:schemeClr val="tx1"/>
                </a:solidFill>
              </a:rPr>
              <a:t>тексты инструкций, информация о товарах, услугах; реклама; путеводители и т. п.; </a:t>
            </a:r>
          </a:p>
          <a:p>
            <a:pPr algn="just">
              <a:defRPr/>
            </a:pPr>
            <a:r>
              <a:rPr lang="ru-RU" dirty="0">
                <a:solidFill>
                  <a:schemeClr val="tx1"/>
                </a:solidFill>
              </a:rPr>
              <a:t>4) </a:t>
            </a:r>
            <a:r>
              <a:rPr lang="ru-RU" b="1" dirty="0">
                <a:solidFill>
                  <a:schemeClr val="tx1"/>
                </a:solidFill>
              </a:rPr>
              <a:t>чтение для получения образования: </a:t>
            </a:r>
            <a:r>
              <a:rPr lang="ru-RU" dirty="0">
                <a:solidFill>
                  <a:schemeClr val="tx1"/>
                </a:solidFill>
              </a:rPr>
              <a:t>включает учебную, справочную литературу, научно-популярные тексты.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836712"/>
            <a:ext cx="7128908" cy="5400600"/>
          </a:xfrm>
        </p:spPr>
        <p:txBody>
          <a:bodyPr>
            <a:normAutofit fontScale="77500" lnSpcReduction="20000"/>
          </a:bodyPr>
          <a:lstStyle/>
          <a:p>
            <a:pPr marL="68580" indent="0" algn="ctr">
              <a:buNone/>
              <a:defRPr/>
            </a:pPr>
            <a:r>
              <a:rPr lang="ru-RU" b="1" dirty="0"/>
              <a:t> </a:t>
            </a:r>
            <a:r>
              <a:rPr lang="ru-RU" sz="3100" b="1" dirty="0">
                <a:solidFill>
                  <a:schemeClr val="tx1"/>
                </a:solidFill>
              </a:rPr>
              <a:t>Читательские умения были сгруппированы вокруг четырех видов деятельности:</a:t>
            </a:r>
            <a:endParaRPr dirty="0"/>
          </a:p>
          <a:p>
            <a:pPr marL="68580" indent="0"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 </a:t>
            </a:r>
            <a:endParaRPr dirty="0"/>
          </a:p>
          <a:p>
            <a:pPr algn="just">
              <a:defRPr/>
            </a:pPr>
            <a:r>
              <a:rPr lang="ru-RU" b="1" i="1" dirty="0">
                <a:solidFill>
                  <a:schemeClr val="tx1"/>
                </a:solidFill>
              </a:rPr>
              <a:t>1) находить и извлекать информацию</a:t>
            </a:r>
            <a:r>
              <a:rPr lang="ru-RU" dirty="0">
                <a:solidFill>
                  <a:schemeClr val="tx1"/>
                </a:solidFill>
              </a:rPr>
              <a:t>: определять место, где содержится искомая информация (фрагмент текста, гиперссылка, сайт и т. д.), находить и извлекать одну или несколько единиц информации, расположенных в одном или разных фрагментах текста; определять наличие / отсутствие искомой информации в тексте; </a:t>
            </a:r>
          </a:p>
          <a:p>
            <a:pPr algn="just">
              <a:defRPr/>
            </a:pPr>
            <a:r>
              <a:rPr lang="ru-RU" b="1" i="1" dirty="0">
                <a:solidFill>
                  <a:schemeClr val="tx1"/>
                </a:solidFill>
              </a:rPr>
              <a:t>2) интегрировать и интерпретировать информацию: </a:t>
            </a:r>
            <a:r>
              <a:rPr lang="ru-RU" dirty="0">
                <a:solidFill>
                  <a:schemeClr val="tx1"/>
                </a:solidFill>
              </a:rPr>
              <a:t>понимать </a:t>
            </a:r>
            <a:r>
              <a:rPr lang="ru-RU" dirty="0" err="1">
                <a:solidFill>
                  <a:schemeClr val="tx1"/>
                </a:solidFill>
              </a:rPr>
              <a:t>фактологическую</a:t>
            </a:r>
            <a:r>
              <a:rPr lang="ru-RU" dirty="0">
                <a:solidFill>
                  <a:schemeClr val="tx1"/>
                </a:solidFill>
              </a:rPr>
              <a:t> информацию; понимать смысловую структуру текста (тему, главную мысль / идею, общее назначение текста); понимать концептуальную информацию (авторскую позицию, коммуникативное намерение); понимать значение неизвестного слова или выражения на основе контекста; устанавливать связи между событиями или утверждениями; формулировать выводы; соотносить изображение и вербальный текст; понимать чувства, мотивы, характеры героев;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1043492" y="836712"/>
            <a:ext cx="7128908" cy="4995917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ru-RU" b="1" i="1" dirty="0">
                <a:solidFill>
                  <a:schemeClr val="tx1"/>
                </a:solidFill>
              </a:rPr>
              <a:t>3) осмысливать и оценивать содержание и форму текста: </a:t>
            </a:r>
            <a:r>
              <a:rPr lang="ru-RU" dirty="0">
                <a:solidFill>
                  <a:schemeClr val="tx1"/>
                </a:solidFill>
              </a:rPr>
              <a:t>оценивать содержание текста и понимать назначение его структурных элементов; оценивать полноту и достоверность информации; обнаруживать противоречия в одном или нескольких текстах; высказывать и обосновывать собственную точку зрения по во- просу; обсуждаемому в тексте; оценивать форму текста; </a:t>
            </a:r>
          </a:p>
          <a:p>
            <a:pPr algn="just">
              <a:defRPr/>
            </a:pPr>
            <a:r>
              <a:rPr lang="ru-RU" b="1" i="1" dirty="0">
                <a:solidFill>
                  <a:schemeClr val="tx1"/>
                </a:solidFill>
              </a:rPr>
              <a:t>4) использовать информацию из текста</a:t>
            </a:r>
            <a:r>
              <a:rPr lang="ru-RU" dirty="0">
                <a:solidFill>
                  <a:schemeClr val="tx1"/>
                </a:solidFill>
              </a:rPr>
              <a:t>: применять полученную информацию для решения практической задачи без привлечения или с привлечением фоновых знаний; формулировать на основе текста собственную гипотезу; прогнозировать на основе информации текста события, течение процесса и т. п.; предлагать интерпретацию нового явления, принадлежащего к тому же классу явлений, который обсуждается в тексте (в том числе с переносом из одной предметной области в другую); выявлять связь между прочитанным и современной реальностью.</a:t>
            </a:r>
            <a:endParaRPr dirty="0"/>
          </a:p>
          <a:p>
            <a:pPr algn="just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 bwMode="auto">
          <a:xfrm>
            <a:off x="755576" y="764704"/>
            <a:ext cx="7632848" cy="5472608"/>
          </a:xfrm>
        </p:spPr>
        <p:txBody>
          <a:bodyPr>
            <a:normAutofit fontScale="62500" lnSpcReduction="20000"/>
          </a:bodyPr>
          <a:lstStyle/>
          <a:p>
            <a:pPr marL="68580" indent="0" algn="ctr">
              <a:buNone/>
              <a:defRPr/>
            </a:pPr>
            <a:r>
              <a:rPr lang="ru-RU" sz="4400" b="1" dirty="0">
                <a:solidFill>
                  <a:schemeClr val="tx1"/>
                </a:solidFill>
              </a:rPr>
              <a:t>Оценивание читательской грамотности: таксономия </a:t>
            </a:r>
            <a:r>
              <a:rPr lang="ru-RU" sz="4400" b="1" dirty="0" err="1">
                <a:solidFill>
                  <a:schemeClr val="tx1"/>
                </a:solidFill>
              </a:rPr>
              <a:t>Блума</a:t>
            </a:r>
            <a:endParaRPr lang="ru-RU" sz="4400" b="1" dirty="0">
              <a:solidFill>
                <a:schemeClr val="tx1"/>
              </a:solidFill>
            </a:endParaRPr>
          </a:p>
          <a:p>
            <a:pPr marL="68580" indent="0" algn="ctr">
              <a:buNone/>
              <a:defRPr/>
            </a:pPr>
            <a:endParaRPr lang="ru-RU" sz="4400" b="1" dirty="0">
              <a:solidFill>
                <a:schemeClr val="tx1"/>
              </a:solidFill>
            </a:endParaRPr>
          </a:p>
          <a:p>
            <a:pPr marL="68580" indent="0" algn="just">
              <a:buNone/>
              <a:defRPr/>
            </a:pPr>
            <a:r>
              <a:rPr lang="ru-RU" sz="3000" dirty="0">
                <a:solidFill>
                  <a:schemeClr val="tx1"/>
                </a:solidFill>
              </a:rPr>
              <a:t>      В 50-60-е гг. XX века американский психолог </a:t>
            </a:r>
            <a:r>
              <a:rPr lang="ru-RU" sz="3000" b="1" i="1" dirty="0" err="1">
                <a:solidFill>
                  <a:schemeClr val="tx1"/>
                </a:solidFill>
              </a:rPr>
              <a:t>Бенжамин</a:t>
            </a:r>
            <a:r>
              <a:rPr lang="ru-RU" sz="3000" b="1" i="1" dirty="0">
                <a:solidFill>
                  <a:schemeClr val="tx1"/>
                </a:solidFill>
              </a:rPr>
              <a:t> </a:t>
            </a:r>
            <a:r>
              <a:rPr lang="ru-RU" sz="3000" b="1" i="1" dirty="0" err="1">
                <a:solidFill>
                  <a:schemeClr val="tx1"/>
                </a:solidFill>
              </a:rPr>
              <a:t>Блум</a:t>
            </a:r>
            <a:r>
              <a:rPr lang="ru-RU" sz="3000" b="1" i="1" dirty="0">
                <a:solidFill>
                  <a:schemeClr val="tx1"/>
                </a:solidFill>
              </a:rPr>
              <a:t> </a:t>
            </a:r>
            <a:r>
              <a:rPr lang="ru-RU" sz="3000" dirty="0">
                <a:solidFill>
                  <a:schemeClr val="tx1"/>
                </a:solidFill>
              </a:rPr>
              <a:t>разработал таксономию категорий усвоения и классификацию целей обучения, согласно которой </a:t>
            </a:r>
            <a:r>
              <a:rPr lang="ru-RU" sz="3000" b="1" dirty="0">
                <a:solidFill>
                  <a:schemeClr val="tx1"/>
                </a:solidFill>
              </a:rPr>
              <a:t>процесс обучения начинается на уровне знаний</a:t>
            </a:r>
            <a:r>
              <a:rPr lang="ru-RU" sz="3000" dirty="0">
                <a:solidFill>
                  <a:schemeClr val="tx1"/>
                </a:solidFill>
              </a:rPr>
              <a:t>: запоминания и воспроизведения фактов, дат и т.д. </a:t>
            </a:r>
            <a:r>
              <a:rPr lang="ru-RU" sz="3000" b="1" dirty="0">
                <a:solidFill>
                  <a:schemeClr val="tx1"/>
                </a:solidFill>
              </a:rPr>
              <a:t>Далее происходит понимание –усвоение полученной информации</a:t>
            </a:r>
            <a:r>
              <a:rPr lang="ru-RU" sz="3000" dirty="0">
                <a:solidFill>
                  <a:schemeClr val="tx1"/>
                </a:solidFill>
              </a:rPr>
              <a:t>: ее связь с ранее полученной информацией, обобщение, перефразирование. </a:t>
            </a:r>
            <a:r>
              <a:rPr lang="ru-RU" sz="3000" b="1" dirty="0">
                <a:solidFill>
                  <a:schemeClr val="tx1"/>
                </a:solidFill>
              </a:rPr>
              <a:t>Применение и использование новых идей</a:t>
            </a:r>
            <a:r>
              <a:rPr lang="ru-RU" sz="3000" dirty="0">
                <a:solidFill>
                  <a:schemeClr val="tx1"/>
                </a:solidFill>
              </a:rPr>
              <a:t> в специфичных ситуациях позволяет ученику решать поставленные задачи, выбирать и изменять полученную информацию. </a:t>
            </a:r>
            <a:r>
              <a:rPr lang="ru-RU" sz="3000" b="1" dirty="0">
                <a:solidFill>
                  <a:schemeClr val="tx1"/>
                </a:solidFill>
              </a:rPr>
              <a:t>При анализе происходит сравнение, проверка, необходимых для синтеза идей </a:t>
            </a:r>
            <a:r>
              <a:rPr lang="ru-RU" sz="3000" dirty="0">
                <a:solidFill>
                  <a:schemeClr val="tx1"/>
                </a:solidFill>
              </a:rPr>
              <a:t>(планирование, </a:t>
            </a:r>
            <a:r>
              <a:rPr lang="ru-RU" sz="3000" dirty="0" err="1">
                <a:solidFill>
                  <a:schemeClr val="tx1"/>
                </a:solidFill>
              </a:rPr>
              <a:t>прогонозирование</a:t>
            </a:r>
            <a:r>
              <a:rPr lang="ru-RU" sz="3000" dirty="0">
                <a:solidFill>
                  <a:schemeClr val="tx1"/>
                </a:solidFill>
              </a:rPr>
              <a:t>). Наконец, </a:t>
            </a:r>
            <a:r>
              <a:rPr lang="ru-RU" sz="3000" b="1" dirty="0">
                <a:solidFill>
                  <a:schemeClr val="tx1"/>
                </a:solidFill>
              </a:rPr>
              <a:t>на уровне оценивания ученик может отнестись к изучаемому материалу критически </a:t>
            </a:r>
            <a:r>
              <a:rPr lang="ru-RU" sz="3000" dirty="0">
                <a:solidFill>
                  <a:schemeClr val="tx1"/>
                </a:solidFill>
              </a:rPr>
              <a:t>и взвесить аргументы, чтобы оценить ценность той или иной идеи</a:t>
            </a:r>
            <a:r>
              <a:rPr lang="ru-RU" sz="3000" b="1" dirty="0">
                <a:solidFill>
                  <a:schemeClr val="tx1"/>
                </a:solidFill>
              </a:rPr>
              <a:t>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971599" y="764704"/>
            <a:ext cx="7468258" cy="5616624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Остин">
      <a:fillStyleLst>
        <a:solidFill>
          <a:schemeClr val="phClr"/>
        </a:solidFill>
        <a:gradFill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</TotalTime>
  <Words>1699</Words>
  <Application>Microsoft Office PowerPoint</Application>
  <DocSecurity>0</DocSecurity>
  <PresentationFormat>Экран (4:3)</PresentationFormat>
  <Paragraphs>180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2</vt:lpstr>
      <vt:lpstr>Остин</vt:lpstr>
      <vt:lpstr>ПРАКТИКА ОЦЕНИВАНИЯ ЧИТАТЕЛЬСКОЙ ГРАМОТНОСТИ  КАК КОМПОНЕНТА ФУНКЦИОНАЛЬНОЙ ГРАМОТНОСТИ   Баловнева Л.В.,  учитель русского языка и литературы  ГБОУ СОШ с. Марьевка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ОЦЕНИВАНИЯ ЧИТАТЕЛЬСКОЙ ГРАМОТНОСТИ  КАК КОМПОНЕНТА ФУНКЦИОНАЛЬНОЙ ГРАМОТНОСТИ</dc:title>
  <dc:subject/>
  <dc:creator>Алевтина</dc:creator>
  <cp:keywords/>
  <dc:description/>
  <cp:lastModifiedBy>Учитель</cp:lastModifiedBy>
  <cp:revision>25</cp:revision>
  <dcterms:created xsi:type="dcterms:W3CDTF">2020-02-06T16:25:16Z</dcterms:created>
  <dcterms:modified xsi:type="dcterms:W3CDTF">2021-10-26T04:52:38Z</dcterms:modified>
  <cp:category/>
  <dc:identifier/>
  <cp:contentStatus/>
  <dc:language/>
  <cp:version/>
</cp:coreProperties>
</file>