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1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4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8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644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7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39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8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7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8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0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1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6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9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0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3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53E16-98E9-40E8-B48A-3B680322AC2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B2C9-8D35-4BBE-A032-61FCF57C5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80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Логопедическая работа со слабослышащими детьми 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школьного обучения.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Мурадасилова Зарема </a:t>
            </a:r>
            <a:r>
              <a:rPr lang="ru-RU" dirty="0" err="1"/>
              <a:t>Садыковна</a:t>
            </a:r>
            <a:r>
              <a:rPr lang="ru-RU" dirty="0"/>
              <a:t> </a:t>
            </a:r>
          </a:p>
          <a:p>
            <a:r>
              <a:rPr lang="ru-RU" dirty="0"/>
              <a:t>учитель-логопед МБОУ </a:t>
            </a:r>
            <a:r>
              <a:rPr lang="ru-RU" dirty="0" smtClean="0"/>
              <a:t>«СОШ</a:t>
            </a:r>
            <a:r>
              <a:rPr lang="ru-RU" dirty="0"/>
              <a:t>№</a:t>
            </a:r>
            <a:r>
              <a:rPr lang="ru-RU" dirty="0" smtClean="0"/>
              <a:t>1 имени </a:t>
            </a:r>
            <a:r>
              <a:rPr lang="ru-RU" dirty="0" err="1" smtClean="0"/>
              <a:t>Вилина</a:t>
            </a:r>
            <a:r>
              <a:rPr lang="ru-RU" dirty="0" smtClean="0"/>
              <a:t> И.П.» </a:t>
            </a:r>
            <a:endParaRPr lang="ru-RU" dirty="0"/>
          </a:p>
          <a:p>
            <a:r>
              <a:rPr lang="ru-RU" dirty="0" smtClean="0"/>
              <a:t>Республика </a:t>
            </a:r>
            <a:r>
              <a:rPr lang="ru-RU" dirty="0"/>
              <a:t>Крым, Бахчисарайский р-н, с. </a:t>
            </a:r>
            <a:r>
              <a:rPr lang="ru-RU" dirty="0" err="1"/>
              <a:t>Вилино</a:t>
            </a:r>
            <a:r>
              <a:rPr lang="ru-RU" dirty="0"/>
              <a:t> ул. Ленина 99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6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Различение на слух фонем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Различение </a:t>
            </a:r>
            <a:r>
              <a:rPr lang="ru-RU" dirty="0"/>
              <a:t>на слух фонем: изолированно выделенных фонем; различение звукосочетаний: </a:t>
            </a:r>
            <a:r>
              <a:rPr lang="ru-RU" sz="4000" dirty="0" err="1">
                <a:solidFill>
                  <a:srgbClr val="FFC000"/>
                </a:solidFill>
              </a:rPr>
              <a:t>апа</a:t>
            </a:r>
            <a:r>
              <a:rPr lang="ru-RU" sz="4000" dirty="0">
                <a:solidFill>
                  <a:srgbClr val="FFC000"/>
                </a:solidFill>
              </a:rPr>
              <a:t>, </a:t>
            </a:r>
            <a:r>
              <a:rPr lang="ru-RU" sz="4000" dirty="0" err="1">
                <a:solidFill>
                  <a:srgbClr val="FFC000"/>
                </a:solidFill>
              </a:rPr>
              <a:t>ата</a:t>
            </a:r>
            <a:r>
              <a:rPr lang="ru-RU" sz="4000" dirty="0">
                <a:solidFill>
                  <a:srgbClr val="FFC000"/>
                </a:solidFill>
              </a:rPr>
              <a:t>, ада...</a:t>
            </a:r>
            <a:r>
              <a:rPr lang="ru-RU" sz="2400" dirty="0"/>
              <a:t>(</a:t>
            </a:r>
            <a:r>
              <a:rPr lang="ru-RU" dirty="0"/>
              <a:t>меняется один согласный звук); звукосочетаний из нескольких согласных звуков: </a:t>
            </a:r>
            <a:r>
              <a:rPr lang="ru-RU" sz="4400" dirty="0" err="1">
                <a:solidFill>
                  <a:srgbClr val="FFC000"/>
                </a:solidFill>
              </a:rPr>
              <a:t>аспа</a:t>
            </a:r>
            <a:r>
              <a:rPr lang="ru-RU" sz="4400" dirty="0">
                <a:solidFill>
                  <a:srgbClr val="FFC000"/>
                </a:solidFill>
              </a:rPr>
              <a:t>, </a:t>
            </a:r>
            <a:r>
              <a:rPr lang="ru-RU" sz="4400" dirty="0" err="1">
                <a:solidFill>
                  <a:srgbClr val="FFC000"/>
                </a:solidFill>
              </a:rPr>
              <a:t>аста</a:t>
            </a:r>
            <a:r>
              <a:rPr lang="ru-RU" sz="4400" dirty="0">
                <a:solidFill>
                  <a:srgbClr val="FFC000"/>
                </a:solidFill>
              </a:rPr>
              <a:t>, </a:t>
            </a:r>
            <a:r>
              <a:rPr lang="ru-RU" sz="4400" dirty="0" err="1">
                <a:solidFill>
                  <a:srgbClr val="FFC000"/>
                </a:solidFill>
              </a:rPr>
              <a:t>аска</a:t>
            </a:r>
            <a:r>
              <a:rPr lang="ru-RU" sz="4400" dirty="0">
                <a:solidFill>
                  <a:srgbClr val="FFC000"/>
                </a:solidFill>
              </a:rPr>
              <a:t>, </a:t>
            </a:r>
            <a:r>
              <a:rPr lang="ru-RU" sz="4400" dirty="0" err="1">
                <a:solidFill>
                  <a:srgbClr val="FFC000"/>
                </a:solidFill>
              </a:rPr>
              <a:t>ашта</a:t>
            </a:r>
            <a:r>
              <a:rPr lang="ru-RU" sz="4400" dirty="0">
                <a:solidFill>
                  <a:srgbClr val="FFC000"/>
                </a:solidFill>
              </a:rPr>
              <a:t>, </a:t>
            </a:r>
            <a:r>
              <a:rPr lang="ru-RU" sz="4400" dirty="0" err="1">
                <a:solidFill>
                  <a:srgbClr val="FFC000"/>
                </a:solidFill>
              </a:rPr>
              <a:t>ашда</a:t>
            </a:r>
            <a:r>
              <a:rPr lang="ru-RU" sz="4400" dirty="0">
                <a:solidFill>
                  <a:srgbClr val="FFC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989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с губ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Чтение с губ - это зрительное восприятие речи по видимым движениям органов артикуляции. Механизм чтения с губ — это сложный процесс и имеет свою специфику у рано оглохших, поздно оглохших глухих и слабослышащих детей. </a:t>
            </a:r>
          </a:p>
        </p:txBody>
      </p:sp>
    </p:spTree>
    <p:extLst>
      <p:ext uri="{BB962C8B-B14F-4D97-AF65-F5344CB8AC3E}">
        <p14:creationId xmlns:p14="http://schemas.microsoft.com/office/powerpoint/2010/main" val="12131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чтения с губ: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· у слабослышащих: </a:t>
            </a:r>
            <a:r>
              <a:rPr lang="ru-RU" dirty="0" err="1"/>
              <a:t>слухо</a:t>
            </a:r>
            <a:r>
              <a:rPr lang="ru-RU" dirty="0"/>
              <a:t>-зрительное восприятие; проговаривание – подражательные движения органов артикуляции (кинестезии); осмысление;</a:t>
            </a:r>
          </a:p>
          <a:p>
            <a:r>
              <a:rPr lang="ru-RU" dirty="0"/>
              <a:t>· У рано оглохших глухих: зрительное восприятие; подражание движениям органов артикуляции; осмысление;</a:t>
            </a:r>
          </a:p>
          <a:p>
            <a:r>
              <a:rPr lang="ru-RU" dirty="0"/>
              <a:t>· у поздно оглохших глухих: зрительное восприятие; подражание; оживление слуховых образов слов; осмысление.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9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Существует 3 типа чтения с губ: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· зрительный тип чтения с губ (бывает у неговорящих глухих в самом начале обучения, когда слово воспринимается целостно);</a:t>
            </a:r>
          </a:p>
          <a:p>
            <a:r>
              <a:rPr lang="ru-RU" dirty="0"/>
              <a:t>· двигательный тип чтения с губ (осмысление происходит на основе кинестетических ощущений);</a:t>
            </a:r>
          </a:p>
          <a:p>
            <a:r>
              <a:rPr lang="ru-RU" dirty="0"/>
              <a:t>· смешанный тип.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8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зависимости от типов выделяются этапы обучения чтения с губ: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· этап </a:t>
            </a:r>
            <a:r>
              <a:rPr lang="ru-RU" dirty="0" err="1"/>
              <a:t>идеовизуального</a:t>
            </a:r>
            <a:r>
              <a:rPr lang="ru-RU" dirty="0"/>
              <a:t> чтения с губ, т. е. только с помощью зрения, «в лицо» узнают слова. Слова надо подбирать резко противоположные по структуре и артикуляционному образу. Например, санки (двусложное слово) – бабушка (трехсложное); дом (односложное) – корабль (двусложное); дом (односложное) - мама (двусложное);</a:t>
            </a:r>
          </a:p>
          <a:p>
            <a:r>
              <a:rPr lang="ru-RU" dirty="0"/>
              <a:t>· этап аналитико-синтетического чтения с губ, когда ребенок владеет анализом слов;</a:t>
            </a:r>
          </a:p>
          <a:p>
            <a:r>
              <a:rPr lang="ru-RU" dirty="0"/>
              <a:t>· завершающий этап, когда дети хорошо владеют речью.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6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Параллельно с развитием слухового восприятия и обучением чтению с губ должна проводиться работа по развитию речи. Направления работы по развитию речи: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520176"/>
            <a:ext cx="10353762" cy="3271024"/>
          </a:xfrm>
        </p:spPr>
        <p:txBody>
          <a:bodyPr/>
          <a:lstStyle/>
          <a:p>
            <a:r>
              <a:rPr lang="ru-RU" dirty="0" smtClean="0"/>
              <a:t>робота </a:t>
            </a:r>
            <a:r>
              <a:rPr lang="ru-RU" dirty="0"/>
              <a:t>над пониманием речи;</a:t>
            </a:r>
          </a:p>
          <a:p>
            <a:r>
              <a:rPr lang="ru-RU" dirty="0" smtClean="0"/>
              <a:t>работа </a:t>
            </a:r>
            <a:r>
              <a:rPr lang="ru-RU" dirty="0"/>
              <a:t>по накоплению активного словаря;</a:t>
            </a:r>
          </a:p>
          <a:p>
            <a:r>
              <a:rPr lang="ru-RU" dirty="0" smtClean="0"/>
              <a:t>работа </a:t>
            </a:r>
            <a:r>
              <a:rPr lang="ru-RU" dirty="0"/>
              <a:t>по формированию грамматического строя речи;</a:t>
            </a:r>
          </a:p>
          <a:p>
            <a:r>
              <a:rPr lang="ru-RU" dirty="0" smtClean="0"/>
              <a:t>отработка </a:t>
            </a:r>
            <a:r>
              <a:rPr lang="ru-RU" dirty="0"/>
              <a:t>связной речи;</a:t>
            </a:r>
          </a:p>
          <a:p>
            <a:r>
              <a:rPr lang="ru-RU" dirty="0" smtClean="0"/>
              <a:t>работа </a:t>
            </a:r>
            <a:r>
              <a:rPr lang="ru-RU" dirty="0"/>
              <a:t>над звукопроизношением.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4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работе над звукопроизношением можно руководствоваться тремя способами (путями) постановки звуков: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1. Подражание на различной основе (какой анализатор задействован): на слуховой основе; </a:t>
            </a:r>
            <a:r>
              <a:rPr lang="ru-RU" dirty="0" err="1"/>
              <a:t>слухо</a:t>
            </a:r>
            <a:r>
              <a:rPr lang="ru-RU" dirty="0"/>
              <a:t>-зрительной основе; зрительно-тактильной основе, </a:t>
            </a:r>
            <a:r>
              <a:rPr lang="ru-RU" dirty="0" err="1"/>
              <a:t>слухо</a:t>
            </a:r>
            <a:r>
              <a:rPr lang="ru-RU" dirty="0"/>
              <a:t>-зрительно-тактильной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575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Обходной путь: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· вызывать звук от звука, близкого по артикуляции, не используя механического приспособления, например: звук «ш» вызывается от звука «р», звук «р» можно вызвать от звука «ш»;</a:t>
            </a:r>
          </a:p>
          <a:p>
            <a:r>
              <a:rPr lang="ru-RU" dirty="0"/>
              <a:t>· вызывать звук от вспомогательной артикуляции (прибегаем к другой артикуляции), например, от губного звука к </a:t>
            </a:r>
            <a:r>
              <a:rPr lang="ru-RU" dirty="0" err="1"/>
              <a:t>призубному</a:t>
            </a:r>
            <a:r>
              <a:rPr lang="ru-RU" dirty="0"/>
              <a:t>, от </a:t>
            </a:r>
            <a:r>
              <a:rPr lang="ru-RU" dirty="0" err="1"/>
              <a:t>призубного</a:t>
            </a:r>
            <a:r>
              <a:rPr lang="ru-RU" dirty="0"/>
              <a:t> к межзубному, от межзубного к </a:t>
            </a:r>
            <a:r>
              <a:rPr lang="ru-RU" dirty="0" err="1"/>
              <a:t>зазубному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2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3. Механический способ (применяется при постановке звуков «ш», «р», «к» и др.).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тугоухость осложнена дизартрией или механической </a:t>
            </a:r>
            <a:r>
              <a:rPr lang="ru-RU" dirty="0" err="1"/>
              <a:t>дислалией</a:t>
            </a:r>
            <a:r>
              <a:rPr lang="ru-RU" dirty="0"/>
              <a:t>, то необходимо в структуру занятия включать подготовительные упражнения - артикуляционную гимнастику.</a:t>
            </a:r>
          </a:p>
          <a:p>
            <a:r>
              <a:rPr lang="ru-RU" dirty="0"/>
              <a:t>Работая над звукопроизношением у слабослышащих детей в условиях общеобразовательной школы, надо предусматривать работу над развитием фонематического восприятия: фонематического слуха, фонематического анализа и фонематического синтеза. Должна проводиться работа по коррекции чтения и письма (техникой и пониманием письменной речи).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1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совместной работе таких преподавателей как: учитель-логопед, классный руководитель, при наличии сурдопедагога если не в школе, то хотя бы из специализированного центра. Можно помочь ребенку, слышать лучше он конечно не станет, просто учиться и получать хорошие отметки, за его старания. </a:t>
            </a:r>
          </a:p>
        </p:txBody>
      </p:sp>
    </p:spTree>
    <p:extLst>
      <p:ext uri="{BB962C8B-B14F-4D97-AF65-F5344CB8AC3E}">
        <p14:creationId xmlns:p14="http://schemas.microsoft.com/office/powerpoint/2010/main" val="33634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угоухость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Тугоухость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это постепенное снижение слуховой функции, которая характеризуется нарушением восприятия речи и окружающих звуков. Может возникать не только в пожилом возрасте, но и у молодых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людей и к сожалению детей.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4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внимание!!!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0974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Основным симптомом тугоухости является снижение слуха.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затрудненном распознавании речи собеседника;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частых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переспрашиваниях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 просьбах повторить сказанное;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желании повысить громкость телевизора или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звукопроигрывающего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устройства;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непроизвольном повышении голоса при разговоре;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быстрой усталости при попытках сконцентрировать внимание на определенном звуке.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 понижения слуха у маленьких детей, которые еще не умеют разговаривать: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слышать определенные звуки, игнорируя остальные;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реакции на громкий звук (ребенок не поворачивается к его источнику в возрасте до 4 месяцев);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речи к 1 году жизни;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реакции на названное имя, ребенок замечает говорящего только при визуальном контакте;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5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нарушения устной речи создают ребенку определенные трудности в обучении, а именно трудности в усвоении первоначальной грамоты, чтения, письма; в овладении письменной речью, что проявляется в специфических ошибках на письме, отражающих нарушения слуховой или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слухопроизносительной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дифференциации звуков: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17092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смешение звуков в слове: глухие - звонкие («з» - «с»); длительные (фрикативные) - взрывные («ф» - «д» - «т»). Замена звука «с» звуком «т» приводит к искажению структуры слова, например: «стул» - «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«стакан» - «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«просыпала» - «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протыпала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ошибочное употребление аффрикат;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замена одним из составных звуков: вместо «ц» «т» или «с»; вместо «ч» «т» или «ш»;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замена звука «р» звуком «л»;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неправильное употребление смягчения: вместо твердого звука мягкий: «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елька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вместо мягкого твердый: «рад» (вместо «ряд»);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пропуски безударных слогов, согласных при стечении,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недописывание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окончаний;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трудности в восприятии объяснения учителя;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трудности при пользовании учебником, т. е. ребенок не всегда понимает прочитанный текст.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4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Учитель-логопед, работая по развитию слухового восприятия с такими детьми, должен отбирать определенный материал и в связи с этим подбирать определенные виды работы по развитию слухового </a:t>
            </a:r>
            <a:r>
              <a:rPr lang="ru-RU" dirty="0" smtClean="0"/>
              <a:t>восприятия.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4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1. Проводится работа по различению материала обиходно-разговорной речи. Это могут быть определенные вопросы, поручения, просьбы, связанные с организацией учебной работы. Могут использоваться следующие виды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• работа с карточками 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работа </a:t>
            </a:r>
            <a:r>
              <a:rPr lang="ru-RU" dirty="0"/>
              <a:t>с картинками 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абота </a:t>
            </a:r>
            <a:r>
              <a:rPr lang="ru-RU" dirty="0"/>
              <a:t>с конструктивной картиной </a:t>
            </a:r>
            <a:endParaRPr lang="ru-RU" dirty="0" smtClean="0"/>
          </a:p>
          <a:p>
            <a:r>
              <a:rPr lang="ru-RU" dirty="0"/>
              <a:t>диалог на любую тему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29" y="1707065"/>
            <a:ext cx="1781175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91" y="1601384"/>
            <a:ext cx="1952278" cy="2761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74" y="3830528"/>
            <a:ext cx="2953730" cy="2211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80" y="4632198"/>
            <a:ext cx="2627076" cy="17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по различению предложений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Речевой материал должен быть тесно связан с работой по формированию грамматического строя речи, поэтому используются следующие задания: подбор соответствующей картинки, составление схемы предложения из бумажных или магнитных полосок, дополнение предложений по картинкам.</a:t>
            </a:r>
          </a:p>
        </p:txBody>
      </p:sp>
    </p:spTree>
    <p:extLst>
      <p:ext uri="{BB962C8B-B14F-4D97-AF65-F5344CB8AC3E}">
        <p14:creationId xmlns:p14="http://schemas.microsoft.com/office/powerpoint/2010/main" val="8381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Различение математического материала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Различение математического материала (термины, выражения) с использованием картинок, серий картинок, таблиц, считывания и составления деформированного текста задачи, </a:t>
            </a:r>
            <a:r>
              <a:rPr lang="ru-RU" dirty="0" smtClean="0"/>
              <a:t>выборочного </a:t>
            </a:r>
            <a:r>
              <a:rPr lang="ru-RU" dirty="0"/>
              <a:t>чтения текста задачи, составления плана задачи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30" y="3515422"/>
            <a:ext cx="5876692" cy="29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Различение неречевых звучаний: ритмов, барабана и свирели (различаются по высоте звучания), губной гармошки и звона ключей и т. д.</a:t>
            </a:r>
          </a:p>
        </p:txBody>
      </p:sp>
    </p:spTree>
    <p:extLst>
      <p:ext uri="{BB962C8B-B14F-4D97-AF65-F5344CB8AC3E}">
        <p14:creationId xmlns:p14="http://schemas.microsoft.com/office/powerpoint/2010/main" val="35103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210</TotalTime>
  <Words>1183</Words>
  <Application>Microsoft Office PowerPoint</Application>
  <PresentationFormat>Широкоэкранный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Bookman Old Style</vt:lpstr>
      <vt:lpstr>Calibri</vt:lpstr>
      <vt:lpstr>Rockwell</vt:lpstr>
      <vt:lpstr>Symbol</vt:lpstr>
      <vt:lpstr>Times New Roman</vt:lpstr>
      <vt:lpstr>Damask</vt:lpstr>
      <vt:lpstr>Логопедическая работа со слабослышащими детьми  в условиях школьного обучения.</vt:lpstr>
      <vt:lpstr>Тугоухость </vt:lpstr>
      <vt:lpstr>Основным симптомом тугоухости является снижение слуха. </vt:lpstr>
      <vt:lpstr>   Такие нарушения устной речи создают ребенку определенные трудности в обучении, а именно трудности в усвоении первоначальной грамоты, чтения, письма; в овладении письменной речью, что проявляется в специфических ошибках на письме, отражающих нарушения слуховой или слухопроизносительной дифференциации звуков: </vt:lpstr>
      <vt:lpstr>Презентация PowerPoint</vt:lpstr>
      <vt:lpstr>1. Проводится работа по различению материала обиходно-разговорной речи. Это могут быть определенные вопросы, поручения, просьбы, связанные с организацией учебной работы. Могут использоваться следующие виды работы:</vt:lpstr>
      <vt:lpstr>Работа по различению предложений</vt:lpstr>
      <vt:lpstr>Различение математического материала </vt:lpstr>
      <vt:lpstr>Презентация PowerPoint</vt:lpstr>
      <vt:lpstr>Различение на слух фонем</vt:lpstr>
      <vt:lpstr>Чтение с губ</vt:lpstr>
      <vt:lpstr>Этапы чтения с губ:</vt:lpstr>
      <vt:lpstr>Существует 3 типа чтения с губ:</vt:lpstr>
      <vt:lpstr>В зависимости от типов выделяются этапы обучения чтения с губ:</vt:lpstr>
      <vt:lpstr>Параллельно с развитием слухового восприятия и обучением чтению с губ должна проводиться работа по развитию речи. Направления работы по развитию речи:</vt:lpstr>
      <vt:lpstr>При работе над звукопроизношением можно руководствоваться тремя способами (путями) постановки звуков:</vt:lpstr>
      <vt:lpstr>2. Обходной путь:</vt:lpstr>
      <vt:lpstr> 3. Механический способ (применяется при постановке звуков «ш», «р», «к» и др.).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Зарема Мурадасилова</dc:creator>
  <cp:lastModifiedBy>Зарема Мурадасилова</cp:lastModifiedBy>
  <cp:revision>7</cp:revision>
  <dcterms:created xsi:type="dcterms:W3CDTF">2020-11-18T07:22:12Z</dcterms:created>
  <dcterms:modified xsi:type="dcterms:W3CDTF">2020-11-18T10:52:41Z</dcterms:modified>
</cp:coreProperties>
</file>