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962FD6-468F-4CA5-B500-5738C5D982DF}" type="datetimeFigureOut">
              <a:rPr lang="ru-RU"/>
              <a:t>18.02.2022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ebus1.com/" TargetMode="External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smtClean="0"/>
              <a:t/>
            </a:r>
            <a:br>
              <a:rPr lang="ru-RU" smtClean="0"/>
            </a:br>
            <a:r>
              <a:rPr lang="ru-RU"/>
              <a:t/>
            </a:r>
            <a:br>
              <a:rPr lang="ru-RU"/>
            </a:br>
            <a:r>
              <a:rPr lang="ru-RU" smtClean="0"/>
              <a:t>Основные </a:t>
            </a:r>
            <a:r>
              <a:rPr lang="ru-RU"/>
              <a:t>подходы к формированию заданий по математической грамотности</a:t>
            </a:r>
            <a:br>
              <a:rPr lang="ru-RU"/>
            </a:br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40889" y="0"/>
            <a:ext cx="8903111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/>
          <p:nvPr/>
        </p:nvSpPr>
        <p:spPr bwMode="auto">
          <a:xfrm>
            <a:off x="240889" y="4581128"/>
            <a:ext cx="8795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Задание 1. Рассчитайте, какое количество железа вы получите в сутки, съев обед в школьной столовой?</a:t>
            </a:r>
            <a:endParaRPr/>
          </a:p>
          <a:p>
            <a:pPr>
              <a:defRPr/>
            </a:pPr>
            <a:r>
              <a:rPr lang="ru-RU" sz="2400"/>
              <a:t>Задание 2. Предложи список продуктов, которые нужно добавить в меню каждого дня чтобы ты получил суточную норму железа.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Инварианты: задачи на четность (чередование, разбиение на пары).</a:t>
            </a:r>
            <a:r>
              <a:rPr lang="ru-RU" sz="3200"/>
              <a:t/>
            </a:r>
            <a:br>
              <a:rPr lang="ru-RU" sz="3200"/>
            </a:br>
            <a:endParaRPr lang="ru-RU" sz="320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Размещение подопытных кроликов Для специальных опытов и наблюдений над кроликами изготовлена особая двухэтажная клетка по 9 секций на каждом этаже (рис. 6). Для кроликов предназначалось 16 секций (8 на верхнем этаже и 8 на нижнем), а две центральные секции были заняты приборами.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714557"/>
            <a:ext cx="8229600" cy="429724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/>
              <a:t>По условиям опыта кроликов необходимо было разместить в клетке так, чтобы: 1) были заняты все 16 секций; 2) в каждой секции находилось не более трех кроликов; 3) на каждой из четырех боковых сторон клетки находилось ровно 11 кроликов; 4) в верхнем этаже было размещено вдвое больше кроликов, чем в нижнем. Институт получил на три кролика меньше, чем ожидали. Несмотря на это, всех кроликов разместили в соответствии со всеми условиями. Сколько кроликов первоначально предполагалось разместить в клетке и как их должны были разместить? А как можно было разместить всех полученных кроликов?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/>
              <a:t>Рассадить дубки по-другому Красиво высажены 27 дубков по схеме, изображенной на рис. 9, в 9 рядов по 6 дубков в каждом ряду, но лесовод, несомненно, забраковал бы такую планировку. Дубу солнце нужно только сверху, а по бокам должна быть зелень. Рис. 9 Любит он, как говорится, расти в шубе, но без шапки, а тут отскочили три дубка куда-то в сторону и торчат одиноко! Попробуйте рассадить эти 27 дубков по-другому, снова в 9 рядов по 6 дубков в каждом ряду, но так, чтобы все деревья расположились в три группы и ни одно из них не отскакивало от своей группы; сохраните и симметрию в расположении.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038034" y="1600200"/>
            <a:ext cx="5067932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3200">
                <a:solidFill>
                  <a:schemeClr val="tx2"/>
                </a:solidFill>
              </a:rPr>
              <a:t>Логические задачи, решаемые с помощью таблиц.</a:t>
            </a:r>
            <a:endParaRPr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55576" y="1772816"/>
            <a:ext cx="7961963" cy="338343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800" u="sng">
                <a:hlinkClick r:id="rId2" tooltip="https://asurso.ru/asp/Curriculum/Planner.asp"/>
              </a:rPr>
              <a:t>Геометрические задачи на построение и на изучение свойств фигур: геометрические фигуры на клетчатой бумаге, конструирование. 1 ч</a:t>
            </a:r>
            <a:endParaRPr lang="ru-RU" sz="28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085951" y="1600200"/>
            <a:ext cx="4440712" cy="514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Мы в конце года будем делать ремонт в классе. Рассчитайте количество материала: краски, белила и т.д.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248165" y="1600200"/>
            <a:ext cx="6647667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«Математическая грамотность – это способность индивидуума проводить математические рассуждения и формулировать, применять, интерпретировать математику для решения проблем в разнообразных контекстах реального мира.»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929074"/>
            <a:ext cx="8229600" cy="386821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3200"/>
              <a:t>Урок 8. Элементы логики, теории вероятности, комбинаторики: таблицы, диаграммы, вычисление вероятности. </a:t>
            </a:r>
            <a:endParaRPr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619672" y="1772816"/>
            <a:ext cx="6102743" cy="457705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40696" y="764704"/>
            <a:ext cx="8019735" cy="601480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TextBox 2"/>
          <p:cNvSpPr txBox="1"/>
          <p:nvPr/>
        </p:nvSpPr>
        <p:spPr bwMode="auto">
          <a:xfrm>
            <a:off x="467544" y="170080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/>
              <a:t>2) Во сколько раз больше пассажиров пользуется Сокольнической линией, чем Филёвской линией?</a:t>
            </a:r>
          </a:p>
        </p:txBody>
      </p:sp>
      <p:sp>
        <p:nvSpPr>
          <p:cNvPr id="6" name="Объект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917951"/>
            <a:ext cx="8229600" cy="389046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Ресурсы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Ф.Ф.Лысенко. Всероссийская проверочная работа. Лгион, 2019</a:t>
            </a:r>
            <a:endParaRPr/>
          </a:p>
          <a:p>
            <a:pPr>
              <a:defRPr/>
            </a:pPr>
            <a:r>
              <a:rPr lang="ru-RU"/>
              <a:t>В.и. Ахременкова. Математика. Всероссийская проверочная работа. 6 класс. М.: «Экзамен», 2018</a:t>
            </a:r>
            <a:endParaRPr/>
          </a:p>
          <a:p>
            <a:pPr>
              <a:defRPr/>
            </a:pPr>
            <a:r>
              <a:rPr lang="en-US" u="sng">
                <a:hlinkClick r:id="rId2" tooltip="https://learningapps.org/"/>
              </a:rPr>
              <a:t>https://learningapps.org/</a:t>
            </a:r>
            <a:r>
              <a:rPr lang="ru-RU"/>
              <a:t> </a:t>
            </a:r>
            <a:endParaRPr/>
          </a:p>
          <a:p>
            <a:pPr>
              <a:defRPr/>
            </a:pPr>
            <a:r>
              <a:rPr lang="en-US" u="sng">
                <a:hlinkClick r:id="rId3" tooltip="http://rebus1.com/"/>
              </a:rPr>
              <a:t>http://rebus1.com/</a:t>
            </a:r>
            <a:endParaRPr lang="ru-RU"/>
          </a:p>
          <a:p>
            <a:pPr>
              <a:defRPr/>
            </a:pPr>
            <a:r>
              <a:rPr lang="ru-RU"/>
              <a:t>Б.А.Кордемский. Математическая смекалка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Основа организации исследования математической грамотности включает три структурных компонента: 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95536" y="2780928"/>
            <a:ext cx="8291264" cy="334523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контекст, </a:t>
            </a:r>
            <a:r>
              <a:rPr lang="ru-RU"/>
              <a:t>в котором представлена проблема; </a:t>
            </a:r>
            <a:endParaRPr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содержание математического образования</a:t>
            </a:r>
            <a:r>
              <a:rPr lang="ru-RU"/>
              <a:t>, которое используется в заданиях; </a:t>
            </a:r>
            <a:endParaRPr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мыслительная деятельность, </a:t>
            </a:r>
            <a:r>
              <a:rPr lang="ru-RU"/>
              <a:t>необходимая для того, чтобы связать контекст, в котором представлена проблема, с математическим содержанием, необходимым для её решения.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/>
              <a:t>Модель математической грамотности. </a:t>
            </a:r>
            <a:r>
              <a:rPr lang="en-US" b="1"/>
              <a:t>PISA</a:t>
            </a:r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665125"/>
            <a:ext cx="8229600" cy="439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Числа и единицы измерения: время, деньги, масса, температура, расстояние. </a:t>
            </a:r>
            <a:endParaRPr lang="ru-RU" sz="320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Задача. Иван с Димой решили съездить на  велосипедах к другу . Они ехали 4 часа со скоростью 12 км/ч. Обратный путь они ехали со скоростью 16 км/ч.</a:t>
            </a:r>
            <a:endParaRPr/>
          </a:p>
          <a:p>
            <a:pPr lvl="0">
              <a:defRPr/>
            </a:pPr>
            <a:r>
              <a:rPr lang="ru-RU"/>
              <a:t>А) на каком расстоянии  живет друг?</a:t>
            </a:r>
            <a:endParaRPr/>
          </a:p>
          <a:p>
            <a:pPr lvl="0">
              <a:defRPr/>
            </a:pPr>
            <a:r>
              <a:rPr lang="ru-RU"/>
              <a:t>Б) сколько времени ребята затратили на обратный путь?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421659" y="1600200"/>
            <a:ext cx="6300680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endParaRPr lang="ru-RU" sz="3200"/>
          </a:p>
        </p:txBody>
      </p:sp>
      <p:sp>
        <p:nvSpPr>
          <p:cNvPr id="5" name="TextBox 2"/>
          <p:cNvSpPr txBox="1"/>
          <p:nvPr/>
        </p:nvSpPr>
        <p:spPr bwMode="auto">
          <a:xfrm>
            <a:off x="467544" y="1700808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/>
              <a:t>Задача. Для покрытия одного ската крыши необходимо 147 м рубероида. Но в магазине продаются рулоны только по 12 м. Какое наименьшее количество рулонов рубероида надо купить для покрытия крыши?</a:t>
            </a:r>
          </a:p>
        </p:txBody>
      </p:sp>
      <p:sp>
        <p:nvSpPr>
          <p:cNvPr id="6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Текстовые задачи, решаемые арифметическим способом: части, проценты, пропорция, движение, работа. 1 ч</a:t>
            </a:r>
            <a:r>
              <a:rPr lang="ru-RU" sz="3200"/>
              <a:t/>
            </a:r>
            <a:br>
              <a:rPr lang="ru-RU" sz="3200"/>
            </a:br>
            <a:endParaRPr lang="ru-RU" sz="3200"/>
          </a:p>
        </p:txBody>
      </p:sp>
      <p:sp>
        <p:nvSpPr>
          <p:cNvPr id="5" name="Прямоугольник 3"/>
          <p:cNvSpPr/>
          <p:nvPr/>
        </p:nvSpPr>
        <p:spPr bwMode="auto">
          <a:xfrm>
            <a:off x="467544" y="170080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Из 7,5 кг свежих грибов получается 1, 5 нити сушеных грибов. Сколько нитей сушеных  грибов получится из 17,5 кг свежих грибов?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Виноград содержит 89% влаги, а изюм – 8%. Сколько килограммов винограда требуется для получения 33 кг изюма?</a:t>
            </a:r>
            <a:endParaRPr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 bwMode="auto">
          <a:xfrm>
            <a:off x="611560" y="476672"/>
            <a:ext cx="82809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Задача «Гемоглобин»</a:t>
            </a:r>
            <a:endParaRPr/>
          </a:p>
          <a:p>
            <a:pPr algn="just">
              <a:defRPr/>
            </a:pPr>
            <a:r>
              <a:rPr lang="ru-RU" sz="2000"/>
              <a:t>   Железо – это основной элемент в крови, составляющая часть гемоглобина, главной функцией которого является транспорт кислорода к каждой клетке нашего тела. Если в организме железа не хватает, органы не получают необходимое количество кислорода, что  негативно сказывается на состоянии здоровья.</a:t>
            </a:r>
            <a:endParaRPr/>
          </a:p>
          <a:p>
            <a:pPr algn="just">
              <a:defRPr/>
            </a:pPr>
            <a:r>
              <a:rPr lang="ru-RU" sz="2000"/>
              <a:t>   Одной из причин анемии – пониженного содержания уровня гемоглобина в крови – является неправильное питание. </a:t>
            </a:r>
            <a:endParaRPr/>
          </a:p>
          <a:p>
            <a:pPr algn="just">
              <a:defRPr/>
            </a:pPr>
            <a:r>
              <a:rPr lang="ru-RU" sz="2000"/>
              <a:t>   Организму человека в сутки необходимо поступление железа 1,5 мг. Как утверждают врачи, только 10% микроэлемента, полученного из питания, усваивается организмом. Соответственно, с пищей человек должен получать 15 мг железа в день.</a:t>
            </a:r>
            <a:endParaRPr/>
          </a:p>
          <a:p>
            <a:pPr algn="just">
              <a:defRPr/>
            </a:pPr>
            <a:r>
              <a:rPr lang="ru-RU" sz="2000"/>
              <a:t>   В понедельник в меню школьной столовой на обед было предложено: гречневая каша (200 гр.) с котлетой (100 гр.) и салат из морской  капусты (100 гр.). Во вторник в меню предложили печеночные оладьи (150 гр.) с салатом из свеклы с черносливом (100 гр.), а в среду картофельное пюре (200 гр.) с жареным цыпленком (50гр.) и салат из моркови (100 гр)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</TotalTime>
  <Words>883</Words>
  <Application>Microsoft Office PowerPoint</Application>
  <DocSecurity>0</DocSecurity>
  <PresentationFormat>Экран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  Основные подходы к формированию заданий по математической грамотности </vt:lpstr>
      <vt:lpstr>Презентация PowerPoint</vt:lpstr>
      <vt:lpstr>Основа организации исследования математической грамотности включает три структурных компонента: </vt:lpstr>
      <vt:lpstr>Модель математической грамотности. PISA</vt:lpstr>
      <vt:lpstr>Числа и единицы измерения: время, деньги, масса, температура, расстояние. </vt:lpstr>
      <vt:lpstr>Презентация PowerPoint</vt:lpstr>
      <vt:lpstr>Презентация PowerPoint</vt:lpstr>
      <vt:lpstr>Текстовые задачи, решаемые арифметическим способом: части, проценты, пропорция, движение, работа. 1 ч </vt:lpstr>
      <vt:lpstr>Презентация PowerPoint</vt:lpstr>
      <vt:lpstr>Презентация PowerPoint</vt:lpstr>
      <vt:lpstr>Инварианты: задачи на четность (чередование, разбиение на пары). 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Логические задачи, решаемые с помощью таблиц.</vt:lpstr>
      <vt:lpstr>Геометрические задачи на построение и на изучение свойств фигур: геометрические фигуры на клетчатой бумаге, конструирование. 1 ч</vt:lpstr>
      <vt:lpstr>Презентация PowerPoint</vt:lpstr>
      <vt:lpstr>Презентация PowerPoint</vt:lpstr>
      <vt:lpstr>Презентация PowerPoint</vt:lpstr>
      <vt:lpstr>Урок 8. Элементы логики, теории вероятности, комбинаторики: таблицы, диаграммы, вычисление вероятности.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Ресурсы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подходы к формированию заданий по математической грамотности</dc:title>
  <dc:subject/>
  <dc:creator>Марьевская СОШ</dc:creator>
  <cp:keywords/>
  <dc:description/>
  <cp:lastModifiedBy>Admin</cp:lastModifiedBy>
  <cp:revision>23</cp:revision>
  <dcterms:created xsi:type="dcterms:W3CDTF">2020-02-06T07:37:30Z</dcterms:created>
  <dcterms:modified xsi:type="dcterms:W3CDTF">2022-02-18T13:32:42Z</dcterms:modified>
  <cp:category/>
  <dc:identifier/>
  <cp:contentStatus/>
  <dc:language/>
  <cp:version/>
</cp:coreProperties>
</file>