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89" r:id="rId7"/>
    <p:sldId id="280" r:id="rId8"/>
    <p:sldId id="276" r:id="rId9"/>
    <p:sldId id="281" r:id="rId10"/>
    <p:sldId id="282" r:id="rId11"/>
    <p:sldId id="265" r:id="rId12"/>
    <p:sldId id="266" r:id="rId13"/>
    <p:sldId id="268" r:id="rId14"/>
    <p:sldId id="267" r:id="rId15"/>
    <p:sldId id="269" r:id="rId16"/>
    <p:sldId id="270" r:id="rId17"/>
    <p:sldId id="283" r:id="rId18"/>
    <p:sldId id="271" r:id="rId19"/>
    <p:sldId id="285" r:id="rId20"/>
    <p:sldId id="287" r:id="rId21"/>
    <p:sldId id="272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" initials="MO" lastIdx="1" clrIdx="0">
    <p:extLst>
      <p:ext uri="{19B8F6BF-5375-455C-9EA6-DF929625EA0E}">
        <p15:presenceInfo xmlns:p15="http://schemas.microsoft.com/office/powerpoint/2012/main" xmlns="" userId="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4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81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68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1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49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5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8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7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4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7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2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117E0-F68D-4AC3-8D31-54FD37770EB8}" type="datetimeFigureOut">
              <a:rPr lang="ru-RU" smtClean="0"/>
              <a:pPr/>
              <a:t>12.11.24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AB820-DAB6-4D05-BCD3-AA0D74796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2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2762"/>
            <a:ext cx="9054517" cy="32335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r>
              <a:rPr lang="ru-RU" sz="2700" b="1" dirty="0">
                <a:latin typeface="+mn-lt"/>
              </a:rPr>
              <a:t>МБДОУ «</a:t>
            </a:r>
            <a:r>
              <a:rPr lang="ru-RU" sz="2700" b="1" dirty="0" err="1">
                <a:latin typeface="+mn-lt"/>
              </a:rPr>
              <a:t>Заветненский</a:t>
            </a:r>
            <a:r>
              <a:rPr lang="ru-RU" sz="2700" b="1" dirty="0">
                <a:latin typeface="+mn-lt"/>
              </a:rPr>
              <a:t> детский сад «Аленький цветочек»</a:t>
            </a:r>
            <a:br>
              <a:rPr lang="ru-RU" sz="2700" b="1" dirty="0">
                <a:latin typeface="+mn-lt"/>
              </a:rPr>
            </a:br>
            <a:r>
              <a:rPr lang="ru-RU" sz="2700" b="1" dirty="0">
                <a:latin typeface="+mn-lt"/>
              </a:rPr>
              <a:t>Советский район  Республика Крым</a:t>
            </a:r>
            <a:br>
              <a:rPr lang="ru-RU" sz="2700" b="1" dirty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b="1" dirty="0">
                <a:latin typeface="+mn-lt"/>
              </a:rPr>
              <a:t>Представление педагогической находки</a:t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316143"/>
            <a:ext cx="9144000" cy="3233529"/>
          </a:xfrm>
        </p:spPr>
        <p:txBody>
          <a:bodyPr>
            <a:noAutofit/>
          </a:bodyPr>
          <a:lstStyle/>
          <a:p>
            <a:r>
              <a:rPr lang="ru-RU" sz="4000" dirty="0">
                <a:latin typeface="Bahnschrift" panose="020B0502040204020203" pitchFamily="34" charset="0"/>
              </a:rPr>
              <a:t>«Песочная арт-терапия в работе с детьми дошкольного возраста, как средство развития творческого воображения»</a:t>
            </a:r>
            <a:br>
              <a:rPr lang="ru-RU" sz="4000" dirty="0">
                <a:latin typeface="Bahnschrift" panose="020B0502040204020203" pitchFamily="34" charset="0"/>
              </a:rPr>
            </a:br>
            <a:endParaRPr lang="ru-RU" sz="4000" dirty="0">
              <a:latin typeface="Bahnschrift" panose="020B0502040204020203" pitchFamily="34" charset="0"/>
            </a:endParaRPr>
          </a:p>
          <a:p>
            <a:r>
              <a:rPr lang="ru-RU" sz="4000" dirty="0">
                <a:latin typeface="Bahnschrift" panose="020B0502040204020203" pitchFamily="34" charset="0"/>
              </a:rPr>
              <a:t>Воспитатель: Солдаткина С.А.</a:t>
            </a:r>
          </a:p>
          <a:p>
            <a:endParaRPr lang="ru-RU" sz="4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72498"/>
      </p:ext>
    </p:extLst>
  </p:cSld>
  <p:clrMapOvr>
    <a:masterClrMapping/>
  </p:clrMapOvr>
  <p:transition spd="med" advTm="9281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5799" y="622300"/>
            <a:ext cx="34544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cs typeface="Calibri Light" panose="020F0302020204030204" pitchFamily="34" charset="0"/>
              </a:rPr>
              <a:t>П</a:t>
            </a:r>
            <a:r>
              <a:rPr lang="ru-RU" sz="2100" b="1" dirty="0" smtClean="0">
                <a:cs typeface="Calibri Light" panose="020F0302020204030204" pitchFamily="34" charset="0"/>
              </a:rPr>
              <a:t>есочная терапия </a:t>
            </a:r>
            <a:r>
              <a:rPr lang="ru-RU" sz="2100" b="1" dirty="0">
                <a:cs typeface="Calibri Light" panose="020F0302020204030204" pitchFamily="34" charset="0"/>
              </a:rPr>
              <a:t>помогает справится с рядом проблем: 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-необычно высокий или низкий уровень активности;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-неуклюжесть, неловкость;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-проблемы поведения, страхи;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-расстройства настроения;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-трудности от перехода одного вида деятельности к другому;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-проблемы взаимоотношений ребёнка со сверстниками;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-задержка речи;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-быстрая утомляемость;</a:t>
            </a:r>
          </a:p>
          <a:p>
            <a:r>
              <a:rPr lang="ru-RU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-адаптация в </a:t>
            </a:r>
            <a:r>
              <a:rPr lang="ru-RU" sz="21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ДОУ.</a:t>
            </a:r>
            <a:endParaRPr lang="ru-RU" sz="2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BA4E9E3-D6E2-4AF8-BE86-E184F4B5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22300"/>
            <a:ext cx="408622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4D14E54E-8E59-4B1A-B59F-F8146DD29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2300"/>
            <a:ext cx="3708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11000"/>
      </p:ext>
    </p:extLst>
  </p:cSld>
  <p:clrMapOvr>
    <a:masterClrMapping/>
  </p:clrMapOvr>
  <p:transition spd="slow" advTm="47437"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318052"/>
            <a:ext cx="5181600" cy="5858911"/>
          </a:xfrm>
        </p:spPr>
        <p:txBody>
          <a:bodyPr>
            <a:normAutofit fontScale="47500" lnSpcReduction="20000"/>
          </a:bodyPr>
          <a:lstStyle/>
          <a:p>
            <a:pPr marL="914400" lvl="2" indent="0">
              <a:buNone/>
            </a:pPr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Методы и приёмы работы</a:t>
            </a:r>
          </a:p>
          <a:p>
            <a:pPr algn="ctr"/>
            <a:endParaRPr lang="ru-RU" sz="4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работе я использую различные формы и методы песочных игр.</a:t>
            </a:r>
          </a:p>
          <a:p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Исследовательская, практическая деятельность, включающая в себя работу с раздаточным материалом (совочки, формочки, кисточки) элементы экспериментирования, наблюдения. </a:t>
            </a:r>
          </a:p>
          <a:p>
            <a:pPr lvl="0"/>
            <a:endParaRPr lang="ru-RU" sz="4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Игровая деятельность (обыгрывание ситуаций, элементы театрализации).</a:t>
            </a:r>
          </a:p>
          <a:p>
            <a:pPr lvl="0"/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Словесные методы – беседы, рассказ педагога, чтение произведений.</a:t>
            </a:r>
          </a:p>
          <a:p>
            <a:pPr lvl="0"/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Наглядные (показ игрушек, рассматривание картин, иллюстраций).</a:t>
            </a:r>
          </a:p>
          <a:p>
            <a:pPr marL="3657600" lvl="8" indent="0">
              <a:buNone/>
            </a:pP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34AFB15A-F0E1-4603-A454-46DFA0857D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01" y="317500"/>
            <a:ext cx="4394597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371130"/>
      </p:ext>
    </p:extLst>
  </p:cSld>
  <p:clrMapOvr>
    <a:masterClrMapping/>
  </p:clrMapOvr>
  <p:transition spd="slow" advTm="24953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17720" cy="5410835"/>
          </a:xfrm>
        </p:spPr>
        <p:txBody>
          <a:bodyPr>
            <a:normAutofit/>
          </a:bodyPr>
          <a:lstStyle/>
          <a:p>
            <a:r>
              <a:rPr lang="ru-RU" dirty="0"/>
              <a:t>Световой стол с использованием кварцевого песка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F257A769-C4DB-48A0-9AA1-12AD8D5A1E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6900"/>
            <a:ext cx="6032500" cy="57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96408"/>
      </p:ext>
    </p:extLst>
  </p:cSld>
  <p:clrMapOvr>
    <a:masterClrMapping/>
  </p:clrMapOvr>
  <p:transition spd="slow" advTm="24375">
    <p:pull dir="d"/>
  </p:transition>
  <p:extLst>
    <p:ext uri="{E180D4A7-C9FB-4DFB-919C-405C955672EB}">
      <p14:showEvtLst xmlns:p14="http://schemas.microsoft.com/office/powerpoint/2010/main">
        <p14:playEvt time="5244" objId="4"/>
        <p14:stopEvt time="27731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5042AD-7C8E-434E-9941-1E6375AB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68"/>
            <a:ext cx="10515600" cy="58219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b="1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организации занятий с </a:t>
            </a:r>
            <a:r>
              <a:rPr lang="ru-RU" sz="3200" b="1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кварцевым </a:t>
            </a:r>
            <a:r>
              <a:rPr lang="ru-RU" sz="3200" b="1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песком у обучающихся:</a:t>
            </a:r>
            <a:endParaRPr lang="ru-RU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более гармонично и интенсивно развивается все познавательные функции: восприятие, внимание, память, фантазия, мышление, а также речь и </a:t>
            </a:r>
            <a:r>
              <a:rPr lang="ru-RU" dirty="0" smtClean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моторика;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существенно усиливается желание ребенка узнавать что-то новое, экспериментировать и работать </a:t>
            </a:r>
            <a:r>
              <a:rPr lang="ru-RU" dirty="0" smtClean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самостоятельно;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совершенствуется развитие предметно-игровой деятельности, что в дальнейшем способствует развитию сюжетно-ролевой игры и коммуникативных навыков </a:t>
            </a:r>
            <a:r>
              <a:rPr lang="ru-RU" dirty="0" smtClean="0"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ребёнка;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111111"/>
                </a:solidFill>
                <a:effectLst/>
                <a:ea typeface="Times New Roman" panose="02020603050405020304" pitchFamily="18" charset="0"/>
              </a:rPr>
              <a:t>- у ребёнка формируется представление об окружающем мире.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599458"/>
      </p:ext>
    </p:extLst>
  </p:cSld>
  <p:clrMapOvr>
    <a:masterClrMapping/>
  </p:clrMapOvr>
  <p:transition spd="slow" advTm="31422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5167460A-5C4F-4DA2-85FF-0AE9CFE8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3" y="590550"/>
            <a:ext cx="6527998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805748BA-7B2D-4821-B758-4BC7B2AF67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590550"/>
            <a:ext cx="4063999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672640"/>
      </p:ext>
    </p:extLst>
  </p:cSld>
  <p:clrMapOvr>
    <a:masterClrMapping/>
  </p:clrMapOvr>
  <p:transition spd="slow" advTm="14875">
    <p:push dir="d"/>
  </p:transition>
  <p:extLst>
    <p:ext uri="{E180D4A7-C9FB-4DFB-919C-405C955672EB}">
      <p14:showEvtLst xmlns:p14="http://schemas.microsoft.com/office/powerpoint/2010/main">
        <p14:playEvt time="4812" objId="6"/>
        <p14:stopEvt time="14583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Кинетический песок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1CA3FAB-9958-4F49-93AD-BADF658512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9" y="1498454"/>
            <a:ext cx="56516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A376757-8279-4A4F-979E-2EE30069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32" y="1521524"/>
            <a:ext cx="554512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585975"/>
      </p:ext>
    </p:extLst>
  </p:cSld>
  <p:clrMapOvr>
    <a:masterClrMapping/>
  </p:clrMapOvr>
  <p:transition spd="slow" advTm="8828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2D5C4B0-D77D-405D-B16C-3E1842361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88" y="614363"/>
            <a:ext cx="10670796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03160"/>
      </p:ext>
    </p:extLst>
  </p:cSld>
  <p:clrMapOvr>
    <a:masterClrMapping/>
  </p:clrMapOvr>
  <p:transition spd="med" advTm="27203">
    <p:pull/>
  </p:transition>
  <p:extLst>
    <p:ext uri="{E180D4A7-C9FB-4DFB-919C-405C955672EB}">
      <p14:showEvtLst xmlns:p14="http://schemas.microsoft.com/office/powerpoint/2010/main">
        <p14:playEvt time="5700" objId="3"/>
        <p14:stopEvt time="26799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AD980D-F0A0-4724-9660-785D7555FB9E}"/>
              </a:ext>
            </a:extLst>
          </p:cNvPr>
          <p:cNvSpPr txBox="1"/>
          <p:nvPr/>
        </p:nvSpPr>
        <p:spPr>
          <a:xfrm>
            <a:off x="2116123" y="1055662"/>
            <a:ext cx="833656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существенно усиливается желание ребенка узнавать что-то новое, экспериментировать и работать </a:t>
            </a:r>
            <a:r>
              <a:rPr lang="ru-RU" sz="2300" dirty="0" smtClean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самостоятельно;</a:t>
            </a:r>
            <a:endParaRPr lang="ru-RU" sz="23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мощно развивается «тактильная» чувствительность как основа развития «ручного интеллекта</a:t>
            </a:r>
            <a:r>
              <a:rPr lang="ru-RU" sz="2300" dirty="0" smtClean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»;</a:t>
            </a:r>
            <a:endParaRPr lang="ru-RU" sz="23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играх с кинетическим песком более гармонично и интенсивно развиваются все познавательные функции (восприятие, внимание, память, мышление), а также речь и </a:t>
            </a:r>
            <a:r>
              <a:rPr lang="ru-RU" sz="2300" dirty="0" smtClean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моторика;</a:t>
            </a:r>
            <a:endParaRPr lang="ru-RU" sz="23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совершенствуется развитие предметно-игровой деятельности, что в дальнейшем способствует развитию сюжетно-ролевой игры 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6285B36-0765-4A0D-AB59-28CE787851D4}"/>
              </a:ext>
            </a:extLst>
          </p:cNvPr>
          <p:cNvSpPr/>
          <p:nvPr/>
        </p:nvSpPr>
        <p:spPr>
          <a:xfrm>
            <a:off x="3389152" y="117446"/>
            <a:ext cx="6014907" cy="847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процессе игр с кинетическим песком</a:t>
            </a:r>
          </a:p>
        </p:txBody>
      </p:sp>
    </p:spTree>
    <p:extLst>
      <p:ext uri="{BB962C8B-B14F-4D97-AF65-F5344CB8AC3E}">
        <p14:creationId xmlns:p14="http://schemas.microsoft.com/office/powerpoint/2010/main" val="2275701640"/>
      </p:ext>
    </p:extLst>
  </p:cSld>
  <p:clrMapOvr>
    <a:masterClrMapping/>
  </p:clrMapOvr>
  <p:transition spd="slow" advTm="19094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B0481039-0E75-48A2-8DE0-B5D7386CB5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6" y="365941"/>
            <a:ext cx="3531768" cy="57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E1ECEC98-7FCD-46E7-A266-79C48CB7E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15" y="365941"/>
            <a:ext cx="3741490" cy="57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6BCCB328-878C-4118-81C1-5E6A86AB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6" y="365940"/>
            <a:ext cx="3356307" cy="57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97494"/>
      </p:ext>
    </p:extLst>
  </p:cSld>
  <p:clrMapOvr>
    <a:masterClrMapping/>
  </p:clrMapOvr>
  <p:transition spd="slow" advTm="48515">
    <p:wedge/>
  </p:transition>
  <p:extLst>
    <p:ext uri="{E180D4A7-C9FB-4DFB-919C-405C955672EB}">
      <p14:showEvtLst xmlns:p14="http://schemas.microsoft.com/office/powerpoint/2010/main">
        <p14:playEvt time="7388" objId="5"/>
        <p14:stopEvt time="26400" objId="5"/>
        <p14:playEvt time="28220" objId="6"/>
        <p14:stopEvt time="52064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-447675"/>
            <a:ext cx="4508500" cy="6073775"/>
          </a:xfrm>
        </p:spPr>
        <p:txBody>
          <a:bodyPr/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Речевое развитие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1A667088-F7F8-4C0F-9F11-F26A40D7F9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51" y="494805"/>
            <a:ext cx="5553512" cy="607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05322"/>
      </p:ext>
    </p:extLst>
  </p:cSld>
  <p:clrMapOvr>
    <a:masterClrMapping/>
  </p:clrMapOvr>
  <p:transition spd="slow" advTm="113078">
    <p:pull dir="lu"/>
  </p:transition>
  <p:extLst>
    <p:ext uri="{E180D4A7-C9FB-4DFB-919C-405C955672EB}">
      <p14:showEvtLst xmlns:p14="http://schemas.microsoft.com/office/powerpoint/2010/main">
        <p14:playEvt time="6736" objId="4"/>
        <p14:stopEvt time="114084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408" y="4228405"/>
            <a:ext cx="6563692" cy="2629596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А. С. Макаренко</a:t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493782"/>
            <a:ext cx="4276587" cy="3734622"/>
          </a:xfrm>
        </p:spPr>
      </p:pic>
      <p:sp>
        <p:nvSpPr>
          <p:cNvPr id="3" name="TextBox 2"/>
          <p:cNvSpPr txBox="1"/>
          <p:nvPr/>
        </p:nvSpPr>
        <p:spPr>
          <a:xfrm>
            <a:off x="6946900" y="812800"/>
            <a:ext cx="452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«Научить человека быть счастливым нельзя, но воспитать его так, чтобы он был счастлив, можно.»</a:t>
            </a:r>
          </a:p>
        </p:txBody>
      </p:sp>
    </p:spTree>
    <p:extLst>
      <p:ext uri="{BB962C8B-B14F-4D97-AF65-F5344CB8AC3E}">
        <p14:creationId xmlns:p14="http://schemas.microsoft.com/office/powerpoint/2010/main" val="1569650137"/>
      </p:ext>
    </p:extLst>
  </p:cSld>
  <p:clrMapOvr>
    <a:masterClrMapping/>
  </p:clrMapOvr>
  <p:transition spd="slow" advTm="16672">
    <p:pull dir="l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365125"/>
            <a:ext cx="4533900" cy="4994275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Познавательное развитие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A06B797C-A1F8-4D67-AED4-B288CC2AC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44" y="2253610"/>
            <a:ext cx="32675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44604E28-6758-4582-A3B6-BEB35456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72" y="365125"/>
            <a:ext cx="4706224" cy="33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65908"/>
      </p:ext>
    </p:extLst>
  </p:cSld>
  <p:clrMapOvr>
    <a:masterClrMapping/>
  </p:clrMapOvr>
  <p:transition spd="slow" advTm="43297">
    <p:pull dir="rd"/>
  </p:transition>
  <p:extLst>
    <p:ext uri="{E180D4A7-C9FB-4DFB-919C-405C955672EB}">
      <p14:showEvtLst xmlns:p14="http://schemas.microsoft.com/office/powerpoint/2010/main">
        <p14:playEvt time="4666" objId="5"/>
        <p14:stopEvt time="40392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84" y="365125"/>
            <a:ext cx="7050156" cy="6366979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3ABADD6-287D-40DA-8F85-175E0533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742562"/>
      </p:ext>
    </p:extLst>
  </p:cSld>
  <p:clrMapOvr>
    <a:masterClrMapping/>
  </p:clrMapOvr>
  <p:transition spd="slow" advTm="11360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7320" y="365125"/>
            <a:ext cx="3216479" cy="4892675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CEE370-B0DC-4D23-80BD-97F9C0DA176E}"/>
              </a:ext>
            </a:extLst>
          </p:cNvPr>
          <p:cNvSpPr txBox="1"/>
          <p:nvPr/>
        </p:nvSpPr>
        <p:spPr>
          <a:xfrm>
            <a:off x="562063" y="469783"/>
            <a:ext cx="563740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Опыт работы показывает, что использование песочной терапии дает положительные результаты: </a:t>
            </a:r>
          </a:p>
          <a:p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происходит коррекция всех средств речи и ее основных функций; 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детей совершенствуется координация движений, мелкая моторика, ориентация в пространстве; 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совершенствуются навыки коммуникации; 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закрепятся представления об окружающем мире;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дети  учатся «проигрывать» разнообразные жизненные ситуации, создавать композиции на песке.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A47412-1AB8-4F42-B9A5-DEE0DE2FE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49" y="1866793"/>
            <a:ext cx="4926227" cy="36946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75172200"/>
      </p:ext>
    </p:extLst>
  </p:cSld>
  <p:clrMapOvr>
    <a:masterClrMapping/>
  </p:clrMapOvr>
  <p:transition spd="slow" advTm="575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240219"/>
            <a:ext cx="4546600" cy="191928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/>
            </a:r>
            <a:br>
              <a:rPr lang="ru-RU" sz="3600" b="1" dirty="0"/>
            </a:br>
            <a:r>
              <a:rPr lang="ru-RU" b="1" dirty="0"/>
              <a:t>К. Д. Ушинский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5" y="484182"/>
            <a:ext cx="4159525" cy="3756037"/>
          </a:xfrm>
        </p:spPr>
      </p:pic>
      <p:sp>
        <p:nvSpPr>
          <p:cNvPr id="3" name="TextBox 2"/>
          <p:cNvSpPr txBox="1"/>
          <p:nvPr/>
        </p:nvSpPr>
        <p:spPr>
          <a:xfrm>
            <a:off x="6299200" y="939800"/>
            <a:ext cx="515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«Самая лучшая игрушка для детей – это куча песка!»</a:t>
            </a:r>
          </a:p>
        </p:txBody>
      </p:sp>
    </p:spTree>
    <p:extLst>
      <p:ext uri="{BB962C8B-B14F-4D97-AF65-F5344CB8AC3E}">
        <p14:creationId xmlns:p14="http://schemas.microsoft.com/office/powerpoint/2010/main" val="3715407421"/>
      </p:ext>
    </p:extLst>
  </p:cSld>
  <p:clrMapOvr>
    <a:masterClrMapping/>
  </p:clrMapOvr>
  <p:transition spd="slow" advTm="9516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928EB80-3434-4E9A-85BA-8F8690E6D7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0"/>
            <a:ext cx="5181600" cy="36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8F6C3D6-52CA-48F4-98D1-7BB64611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0"/>
            <a:ext cx="5740400" cy="36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8070405-B8EF-4D65-8383-FCFC30C6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3681771"/>
            <a:ext cx="5684143" cy="23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78516"/>
      </p:ext>
    </p:extLst>
  </p:cSld>
  <p:clrMapOvr>
    <a:masterClrMapping/>
  </p:clrMapOvr>
  <p:transition spd="slow" advTm="16203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Область применения песочной арт-терапии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563757" y="2105644"/>
            <a:ext cx="1789043" cy="993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261113" y="1948070"/>
            <a:ext cx="1484244" cy="1152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8507896" y="1961322"/>
            <a:ext cx="1643269" cy="1113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876299" y="3234494"/>
            <a:ext cx="3960740" cy="24779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Образовательная деятельность</a:t>
            </a:r>
          </a:p>
        </p:txBody>
      </p:sp>
      <p:sp>
        <p:nvSpPr>
          <p:cNvPr id="19" name="Овал 18"/>
          <p:cNvSpPr/>
          <p:nvPr/>
        </p:nvSpPr>
        <p:spPr>
          <a:xfrm>
            <a:off x="4837039" y="3234494"/>
            <a:ext cx="2839280" cy="24779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Свободная игровая деятельность</a:t>
            </a:r>
          </a:p>
        </p:txBody>
      </p:sp>
      <p:sp>
        <p:nvSpPr>
          <p:cNvPr id="20" name="Овал 19"/>
          <p:cNvSpPr/>
          <p:nvPr/>
        </p:nvSpPr>
        <p:spPr>
          <a:xfrm>
            <a:off x="7832033" y="3234494"/>
            <a:ext cx="3366053" cy="24779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Индивидуальная работа с ребёнком</a:t>
            </a:r>
          </a:p>
        </p:txBody>
      </p:sp>
    </p:spTree>
    <p:extLst>
      <p:ext uri="{BB962C8B-B14F-4D97-AF65-F5344CB8AC3E}">
        <p14:creationId xmlns:p14="http://schemas.microsoft.com/office/powerpoint/2010/main" val="1154645437"/>
      </p:ext>
    </p:extLst>
  </p:cSld>
  <p:clrMapOvr>
    <a:masterClrMapping/>
  </p:clrMapOvr>
  <p:transition spd="slow" advTm="17032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80E5ED53-26CD-4CC8-9656-E798D031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42" y="408669"/>
            <a:ext cx="5742773" cy="57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1F74FF8-A598-434A-A9F2-F66E73DFF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5" y="408669"/>
            <a:ext cx="5873808" cy="57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56643"/>
      </p:ext>
    </p:extLst>
  </p:cSld>
  <p:clrMapOvr>
    <a:masterClrMapping/>
  </p:clrMapOvr>
  <p:transition spd="slow" advTm="25860">
    <p:cover dir="ru"/>
  </p:transition>
  <p:extLst>
    <p:ext uri="{E180D4A7-C9FB-4DFB-919C-405C955672EB}">
      <p14:showEvtLst xmlns:p14="http://schemas.microsoft.com/office/powerpoint/2010/main">
        <p14:playEvt time="8849" objId="4"/>
        <p14:stopEvt time="27691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08BFE0C-8C07-44F2-9ADF-1395C76898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495300"/>
            <a:ext cx="9423400" cy="59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363234"/>
      </p:ext>
    </p:extLst>
  </p:cSld>
  <p:clrMapOvr>
    <a:masterClrMapping/>
  </p:clrMapOvr>
  <p:transition spd="slow" advTm="35953">
    <p:wedge/>
  </p:transition>
  <p:extLst>
    <p:ext uri="{E180D4A7-C9FB-4DFB-919C-405C955672EB}">
      <p14:showEvtLst xmlns:p14="http://schemas.microsoft.com/office/powerpoint/2010/main">
        <p14:playEvt time="11901" objId="4"/>
        <p14:stopEvt time="2839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2679" y="698241"/>
            <a:ext cx="9144000" cy="5599042"/>
          </a:xfrm>
        </p:spPr>
        <p:txBody>
          <a:bodyPr>
            <a:normAutofit fontScale="92500" lnSpcReduction="10000"/>
          </a:bodyPr>
          <a:lstStyle/>
          <a:p>
            <a:pPr marL="140970" marR="140970" indent="309245" algn="just">
              <a:spcAft>
                <a:spcPts val="0"/>
              </a:spcAft>
            </a:pPr>
            <a:r>
              <a:rPr lang="ru-RU" sz="4400" b="1" dirty="0">
                <a:effectLst/>
                <a:ea typeface="Times New Roman" panose="02020603050405020304" pitchFamily="18" charset="0"/>
              </a:rPr>
              <a:t>Основная цель:</a:t>
            </a:r>
            <a:r>
              <a:rPr lang="ru-RU" sz="4400" b="1" spc="5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140970" marR="140970" indent="309245" algn="just">
              <a:spcAft>
                <a:spcPts val="0"/>
              </a:spcAft>
            </a:pPr>
            <a:r>
              <a:rPr lang="ru-RU" sz="3200" b="1" dirty="0">
                <a:effectLst/>
                <a:ea typeface="Times New Roman" panose="02020603050405020304" pitchFamily="18" charset="0"/>
              </a:rPr>
              <a:t>Развитие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мелкой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моторики,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восприятия,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мышления,</a:t>
            </a:r>
            <a:r>
              <a:rPr lang="ru-RU" sz="3200" b="1" spc="-33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памяти,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внимания,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речи,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навыков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самоконтроля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и</a:t>
            </a:r>
            <a:r>
              <a:rPr lang="ru-RU" sz="3200" b="1" spc="35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саморегуляции,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творческого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мышления,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воображения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и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фантазии;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способствовать</a:t>
            </a:r>
            <a:r>
              <a:rPr lang="ru-RU" sz="3200" b="1" spc="-33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психическому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и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личностному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росту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ребенка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через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создание</a:t>
            </a:r>
            <a:r>
              <a:rPr lang="ru-RU" sz="3200" b="1" spc="35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зоны</a:t>
            </a:r>
            <a:r>
              <a:rPr lang="ru-RU" sz="3200" b="1" spc="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ближайшего</a:t>
            </a:r>
            <a:r>
              <a:rPr lang="ru-RU" sz="3200" b="1" spc="-15" dirty="0">
                <a:effectLst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ea typeface="Times New Roman" panose="02020603050405020304" pitchFamily="18" charset="0"/>
              </a:rPr>
              <a:t>развития.</a:t>
            </a:r>
          </a:p>
          <a:p>
            <a:pPr>
              <a:spcBef>
                <a:spcPts val="25"/>
              </a:spcBef>
            </a:pPr>
            <a:r>
              <a:rPr lang="ru-RU" sz="1800" b="1" dirty="0">
                <a:effectLst/>
                <a:ea typeface="Times New Roman" panose="02020603050405020304" pitchFamily="18" charset="0"/>
              </a:rPr>
              <a:t> </a:t>
            </a:r>
          </a:p>
          <a:p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Чтоб детям было интересно, </a:t>
            </a:r>
          </a:p>
          <a:p>
            <a:r>
              <a:rPr lang="ru-RU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Не скучно, увлекательно, </a:t>
            </a:r>
          </a:p>
          <a:p>
            <a:r>
              <a:rPr lang="ru-RU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Стараюсь применять в работе </a:t>
            </a:r>
          </a:p>
          <a:p>
            <a:r>
              <a:rPr lang="ru-RU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Все то, что станет занимательно!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894249"/>
      </p:ext>
    </p:extLst>
  </p:cSld>
  <p:clrMapOvr>
    <a:masterClrMapping/>
  </p:clrMapOvr>
  <p:transition spd="med" advTm="40109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Обучающие: </a:t>
            </a:r>
            <a:r>
              <a:rPr lang="ru-RU" dirty="0"/>
              <a:t>создать условия для развития творческого воображения; </a:t>
            </a:r>
          </a:p>
          <a:p>
            <a:pPr marL="0" indent="0">
              <a:buNone/>
            </a:pPr>
            <a:r>
              <a:rPr lang="ru-RU" b="1" dirty="0"/>
              <a:t>Развивающие: </a:t>
            </a:r>
            <a:r>
              <a:rPr lang="ru-RU" dirty="0"/>
              <a:t>  способствовать развитию мелкой моторики и активизации речевых навыков, пространственного мышления и воображения обучающихся;  развивать  умение регулировать и контролировать силу;  развивать  познавательные функции;</a:t>
            </a:r>
          </a:p>
          <a:p>
            <a:pPr marL="0" indent="0">
              <a:buNone/>
            </a:pPr>
            <a:r>
              <a:rPr lang="ru-RU" b="1" dirty="0"/>
              <a:t>  Воспитательные: </a:t>
            </a:r>
            <a:r>
              <a:rPr lang="ru-RU" dirty="0"/>
              <a:t>осуществить коммуникативное взаимодействие детей между собой в творческой деятельности;   формировать представления об окружающем </a:t>
            </a:r>
            <a:r>
              <a:rPr lang="ru-RU" dirty="0" smtClean="0"/>
              <a:t>мире.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567854"/>
      </p:ext>
    </p:extLst>
  </p:cSld>
  <p:clrMapOvr>
    <a:masterClrMapping/>
  </p:clrMapOvr>
  <p:transition spd="slow" advTm="34610">
    <p:split orient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511</Words>
  <Application>Microsoft Office PowerPoint</Application>
  <PresentationFormat>Произвольный</PresentationFormat>
  <Paragraphs>71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   МБДОУ «Заветненский детский сад «Аленький цветочек» Советский район  Республика Крым  Представление педагогической находки </vt:lpstr>
      <vt:lpstr> А. С. Макаренко </vt:lpstr>
      <vt:lpstr> К. Д. Ушинский</vt:lpstr>
      <vt:lpstr>Презентация PowerPoint</vt:lpstr>
      <vt:lpstr>Область применения песочной арт-терапии</vt:lpstr>
      <vt:lpstr>Презентация PowerPoint</vt:lpstr>
      <vt:lpstr>Презентация PowerPoint</vt:lpstr>
      <vt:lpstr>Презентация PowerPoint</vt:lpstr>
      <vt:lpstr>Задачи:</vt:lpstr>
      <vt:lpstr>Презентация PowerPoint</vt:lpstr>
      <vt:lpstr>Презентация PowerPoint</vt:lpstr>
      <vt:lpstr>Световой стол с использованием кварцевого песка</vt:lpstr>
      <vt:lpstr>Презентация PowerPoint</vt:lpstr>
      <vt:lpstr>Презентация PowerPoint</vt:lpstr>
      <vt:lpstr>Кинетический песок</vt:lpstr>
      <vt:lpstr>Презентация PowerPoint</vt:lpstr>
      <vt:lpstr>Презентация PowerPoint</vt:lpstr>
      <vt:lpstr>Презентация PowerPoint</vt:lpstr>
      <vt:lpstr>  Речевое развитие</vt:lpstr>
      <vt:lpstr> Познавательное развитие</vt:lpstr>
      <vt:lpstr> </vt:lpstr>
      <vt:lpstr>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моей педагогической находки</dc:title>
  <dc:creator>Виктория Титаренко</dc:creator>
  <cp:lastModifiedBy>Admin</cp:lastModifiedBy>
  <cp:revision>84</cp:revision>
  <dcterms:created xsi:type="dcterms:W3CDTF">2022-11-06T09:13:59Z</dcterms:created>
  <dcterms:modified xsi:type="dcterms:W3CDTF">2024-11-12T10:21:14Z</dcterms:modified>
</cp:coreProperties>
</file>