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3" r:id="rId15"/>
    <p:sldId id="272" r:id="rId16"/>
    <p:sldId id="274" r:id="rId17"/>
    <p:sldId id="275" r:id="rId18"/>
    <p:sldId id="276" r:id="rId19"/>
    <p:sldId id="278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E621-6DE0-4E56-A575-BFB87D4BEC75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BACB-E685-45B8-B15A-387AD7DE5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138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E621-6DE0-4E56-A575-BFB87D4BEC75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BACB-E685-45B8-B15A-387AD7DE5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24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E621-6DE0-4E56-A575-BFB87D4BEC75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BACB-E685-45B8-B15A-387AD7DE5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53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E621-6DE0-4E56-A575-BFB87D4BEC75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BACB-E685-45B8-B15A-387AD7DE5B2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624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E621-6DE0-4E56-A575-BFB87D4BEC75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BACB-E685-45B8-B15A-387AD7DE5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4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E621-6DE0-4E56-A575-BFB87D4BEC75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BACB-E685-45B8-B15A-387AD7DE5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81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E621-6DE0-4E56-A575-BFB87D4BEC75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BACB-E685-45B8-B15A-387AD7DE5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10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E621-6DE0-4E56-A575-BFB87D4BEC75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BACB-E685-45B8-B15A-387AD7DE5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7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E621-6DE0-4E56-A575-BFB87D4BEC75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BACB-E685-45B8-B15A-387AD7DE5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91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E621-6DE0-4E56-A575-BFB87D4BEC75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BACB-E685-45B8-B15A-387AD7DE5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393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E621-6DE0-4E56-A575-BFB87D4BEC75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BACB-E685-45B8-B15A-387AD7DE5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9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E621-6DE0-4E56-A575-BFB87D4BEC75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BACB-E685-45B8-B15A-387AD7DE5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5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E621-6DE0-4E56-A575-BFB87D4BEC75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BACB-E685-45B8-B15A-387AD7DE5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12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E621-6DE0-4E56-A575-BFB87D4BEC75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BACB-E685-45B8-B15A-387AD7DE5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36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E621-6DE0-4E56-A575-BFB87D4BEC75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BACB-E685-45B8-B15A-387AD7DE5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73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E621-6DE0-4E56-A575-BFB87D4BEC75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BACB-E685-45B8-B15A-387AD7DE5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81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E621-6DE0-4E56-A575-BFB87D4BEC75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BACB-E685-45B8-B15A-387AD7DE5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01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B36E621-6DE0-4E56-A575-BFB87D4BEC75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BACB-E685-45B8-B15A-387AD7DE5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0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</a:t>
            </a:r>
            <a:r>
              <a:rPr lang="ru-RU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</a:t>
            </a:r>
            <a:br>
              <a:rPr lang="ru-RU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«Красногвардейская СШ» Советского района Республики Крым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99842" y="5752218"/>
            <a:ext cx="3561542" cy="595836"/>
          </a:xfrm>
        </p:spPr>
        <p:txBody>
          <a:bodyPr/>
          <a:lstStyle/>
          <a:p>
            <a:r>
              <a:rPr lang="ru-RU" dirty="0" smtClean="0"/>
              <a:t>2021-2022 учебный год</a:t>
            </a:r>
            <a:endParaRPr lang="ru-RU" dirty="0"/>
          </a:p>
        </p:txBody>
      </p:sp>
      <p:pic>
        <p:nvPicPr>
          <p:cNvPr id="1026" name="Picture 2" descr="https://i.ytimg.com/vi/wXJeULqQGW4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r="15059" b="13008"/>
          <a:stretch/>
        </p:blipFill>
        <p:spPr bwMode="auto">
          <a:xfrm>
            <a:off x="6384033" y="472963"/>
            <a:ext cx="2736305" cy="1949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8296824" y="5156382"/>
            <a:ext cx="3561542" cy="5958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 smtClean="0"/>
              <a:t>Материалы подготовила: заместитель директора по </a:t>
            </a:r>
            <a:r>
              <a:rPr lang="ru-RU" dirty="0" err="1" smtClean="0"/>
              <a:t>увр</a:t>
            </a:r>
            <a:r>
              <a:rPr lang="ru-RU" dirty="0" smtClean="0"/>
              <a:t> Пахомовская А.Н.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042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09" y="-239"/>
            <a:ext cx="9144318" cy="68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51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44" y="0"/>
            <a:ext cx="9151438" cy="68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07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73053" cy="1722446"/>
          </a:xfrm>
        </p:spPr>
        <p:txBody>
          <a:bodyPr/>
          <a:lstStyle/>
          <a:p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креативного мышления. </a:t>
            </a:r>
            <a:br>
              <a:rPr lang="ru-RU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группах, необходимо найти неординарное решение проблемы.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92224"/>
            <a:ext cx="3413760" cy="25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49" y="1805915"/>
            <a:ext cx="3395506" cy="2546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77250" y="2160270"/>
            <a:ext cx="2505456" cy="1879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3684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140043" y="1163324"/>
            <a:ext cx="5195997" cy="4572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формирования математической функциональной грамотности в начальной школе используются следующие приемы:</a:t>
            </a:r>
            <a:endParaRPr lang="ru-RU" sz="7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*задания типа «Заполнить пустые места»,</a:t>
            </a:r>
          </a:p>
          <a:p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«Продолжить ряд чисел»,</a:t>
            </a:r>
          </a:p>
          <a:p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*использование на уроке интересных фактов из истории математики, геометрии (например, про циркуль, его изобретение)</a:t>
            </a:r>
          </a:p>
          <a:p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*различные формы работы над задачей:</a:t>
            </a:r>
          </a:p>
          <a:p>
            <a:pPr lvl="0"/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(Запись двух решений на доске - одного верного и другого неверного.</a:t>
            </a:r>
          </a:p>
          <a:p>
            <a:pPr lvl="0"/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Решение обратных задач.</a:t>
            </a:r>
          </a:p>
          <a:p>
            <a:pPr lvl="0"/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Решение задач различными способами.</a:t>
            </a:r>
          </a:p>
          <a:p>
            <a:pPr lvl="0"/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Правильно организованный способ анализа задачи - от вопроса или от данных к вопросу.</a:t>
            </a:r>
          </a:p>
          <a:p>
            <a:pPr lvl="0"/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Представление ситуации, описанной в задаче (нарисовать "картинку").</a:t>
            </a:r>
          </a:p>
          <a:p>
            <a:pPr lvl="0"/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Самостоятельное составление задач учащимися. и др.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555\Downloads\1654196301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34" y="2428868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555\Downloads\1654195761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738" y="131163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555\AppData\Local\Temp\Rar$DI00.347\1654196217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738" y="4726573"/>
            <a:ext cx="3000396" cy="2017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539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276" y="1064669"/>
            <a:ext cx="6500139" cy="5230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креативного мышления на уроках английского языка используются следующие 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1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 </a:t>
            </a:r>
          </a:p>
          <a:p>
            <a:r>
              <a:rPr lang="ru-RU" sz="1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занятия,</a:t>
            </a:r>
          </a:p>
          <a:p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песен и стихов;</a:t>
            </a:r>
          </a:p>
          <a:p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задания,</a:t>
            </a:r>
          </a:p>
          <a:p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компьютерных программ,</a:t>
            </a:r>
          </a:p>
          <a:p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рефератов и проектов,</a:t>
            </a:r>
          </a:p>
          <a:p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игры, конференции;</a:t>
            </a:r>
          </a:p>
          <a:p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текстом, диалогом или монологом, построенная необычным способом.</a:t>
            </a:r>
          </a:p>
          <a:p>
            <a:pPr marL="0" indent="0">
              <a:buNone/>
            </a:pP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000" y="246185"/>
            <a:ext cx="2538046" cy="2538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999" y="2784231"/>
            <a:ext cx="2526323" cy="2526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437" y="326116"/>
            <a:ext cx="2458115" cy="245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32" y="2954214"/>
            <a:ext cx="2356339" cy="2356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182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639" y="390896"/>
            <a:ext cx="9458099" cy="141415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глобальных компетенций  на уроках обществознания используется ролевая игра, особое внимание уделяется нравственному аспекту.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3304" y="1552073"/>
            <a:ext cx="4732422" cy="4732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1946" y="1552073"/>
            <a:ext cx="4732421" cy="4732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1914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71" y="122966"/>
            <a:ext cx="11844082" cy="666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1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96" y="99216"/>
            <a:ext cx="11832208" cy="66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02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82" y="771896"/>
            <a:ext cx="11673444" cy="3538847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на формирование креативного мышления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63868" y="5243088"/>
            <a:ext cx="5732735" cy="25114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педагога-психолога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18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67108" y="428605"/>
            <a:ext cx="52501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rgbClr val="FFC000"/>
                </a:solidFill>
                <a:latin typeface="Georgia" pitchFamily="18" charset="0"/>
              </a:rPr>
              <a:t>Упражнение </a:t>
            </a:r>
          </a:p>
          <a:p>
            <a:pPr algn="ctr"/>
            <a:r>
              <a:rPr lang="ru-RU" sz="4000" b="1" i="1" dirty="0">
                <a:solidFill>
                  <a:srgbClr val="FFC000"/>
                </a:solidFill>
                <a:latin typeface="Georgia" pitchFamily="18" charset="0"/>
              </a:rPr>
              <a:t>«Ассоциация 5+5»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1554" y="2143116"/>
            <a:ext cx="2714644" cy="2714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38282" y="1928803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Georgia" pitchFamily="18" charset="0"/>
              </a:rPr>
              <a:t>горький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8282" y="2857497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Georgia" pitchFamily="18" charset="0"/>
              </a:rPr>
              <a:t>вкусный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8282" y="3714753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Georgia" pitchFamily="18" charset="0"/>
              </a:rPr>
              <a:t>ароматный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8282" y="4572009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Georgia" pitchFamily="18" charset="0"/>
              </a:rPr>
              <a:t>натуральный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8282" y="5429265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Georgia" pitchFamily="18" charset="0"/>
              </a:rPr>
              <a:t>растворимый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0512" y="1928803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Georgia" pitchFamily="18" charset="0"/>
              </a:rPr>
              <a:t>летний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1950" y="2714621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Georgia" pitchFamily="18" charset="0"/>
              </a:rPr>
              <a:t>солёный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10512" y="3571877"/>
            <a:ext cx="285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Georgia" pitchFamily="18" charset="0"/>
              </a:rPr>
              <a:t>плюшевый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10512" y="4500571"/>
            <a:ext cx="285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Georgia" pitchFamily="18" charset="0"/>
              </a:rPr>
              <a:t>загадочный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39074" y="5286389"/>
            <a:ext cx="2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Georgia" pitchFamily="18" charset="0"/>
              </a:rPr>
              <a:t>стеклянный</a:t>
            </a:r>
          </a:p>
        </p:txBody>
      </p:sp>
    </p:spTree>
    <p:extLst>
      <p:ext uri="{BB962C8B-B14F-4D97-AF65-F5344CB8AC3E}">
        <p14:creationId xmlns:p14="http://schemas.microsoft.com/office/powerpoint/2010/main" val="257016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8977" y="520393"/>
            <a:ext cx="7308304" cy="166929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FF00"/>
                </a:solidFill>
              </a:rPr>
              <a:t>Читательская грамотность на уроках географии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географии функциональная грамотность формируется достижением, прежде всего, предметных результатов через: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-работу с текстом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-работу с географической картой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-работу со статистическими данными</a:t>
            </a:r>
          </a:p>
        </p:txBody>
      </p:sp>
      <p:pic>
        <p:nvPicPr>
          <p:cNvPr id="1026" name="Picture 2" descr="https://sun9-east.userapi.com/sun9-27/s/v1/if2/-2r67QEuQkkXHgl9vgKfQgKlNEUvrcFXV-f9ZpCJhsJurcZZLR6RmLwSAbaQ2qVFTSPOAvvnErZD6o3OTgcPYBi2.jpg?size=827x627&amp;quality=9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765" y="1987807"/>
            <a:ext cx="4352404" cy="3299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sun9-west.userapi.com/sun9-6/s/v1/if2/eXrjLofjoYNcHmOt15JQMJZFvqh68aMrp12Da3D2t0ZGmz4miqvRRo8lcvjo_9ornoHH5ejiS385AudgqPxd13Q5.jpg?size=827x466&amp;quality=9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064" y="2636912"/>
            <a:ext cx="421710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9071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439" y="5000637"/>
            <a:ext cx="1245235" cy="1245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7" name="Группа 56"/>
          <p:cNvGrpSpPr/>
          <p:nvPr/>
        </p:nvGrpSpPr>
        <p:grpSpPr>
          <a:xfrm>
            <a:off x="1524000" y="4929198"/>
            <a:ext cx="6286512" cy="1644662"/>
            <a:chOff x="0" y="4929198"/>
            <a:chExt cx="6143636" cy="1644662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0" y="4929198"/>
              <a:ext cx="6143636" cy="1643074"/>
            </a:xfrm>
            <a:prstGeom prst="rect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-177833" y="5751529"/>
              <a:ext cx="164307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4109241" y="5750735"/>
              <a:ext cx="164307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4752183" y="5750735"/>
              <a:ext cx="164307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Прямоугольник 42"/>
          <p:cNvSpPr/>
          <p:nvPr/>
        </p:nvSpPr>
        <p:spPr>
          <a:xfrm>
            <a:off x="3095604" y="1857364"/>
            <a:ext cx="714380" cy="15716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9720" y="214291"/>
            <a:ext cx="8643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C000"/>
                </a:solidFill>
                <a:latin typeface="Georgia" pitchFamily="18" charset="0"/>
              </a:rPr>
              <a:t>Упражнение </a:t>
            </a:r>
          </a:p>
          <a:p>
            <a:pPr algn="ctr"/>
            <a:r>
              <a:rPr lang="ru-RU" sz="4000" b="1" i="1" dirty="0">
                <a:solidFill>
                  <a:srgbClr val="FFC000"/>
                </a:solidFill>
                <a:latin typeface="Georgia" pitchFamily="18" charset="0"/>
              </a:rPr>
              <a:t>«Безумства архитектора»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67768" y="1500175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апельсин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67768" y="1857365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стакан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667768" y="2143117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луг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67768" y="2428869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вода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7768" y="2714621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помидор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7768" y="3071811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ботинок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7768" y="3429001"/>
            <a:ext cx="200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подсолнух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67768" y="3714753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стул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67768" y="4000505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собака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67768" y="4286257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счастье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09852" y="4357694"/>
            <a:ext cx="3000396" cy="221457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3024166" y="5000636"/>
            <a:ext cx="1500198" cy="929488"/>
            <a:chOff x="2071670" y="4357694"/>
            <a:chExt cx="1500198" cy="92948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071670" y="4357694"/>
              <a:ext cx="1500198" cy="92869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071670" y="4358488"/>
              <a:ext cx="1500198" cy="928694"/>
              <a:chOff x="2071670" y="4358488"/>
              <a:chExt cx="1500198" cy="928694"/>
            </a:xfrm>
          </p:grpSpPr>
          <p:cxnSp>
            <p:nvCxnSpPr>
              <p:cNvPr id="19" name="Прямая соединительная линия 18"/>
              <p:cNvCxnSpPr>
                <a:stCxn id="17" idx="1"/>
                <a:endCxn id="17" idx="3"/>
              </p:cNvCxnSpPr>
              <p:nvPr/>
            </p:nvCxnSpPr>
            <p:spPr>
              <a:xfrm rot="10800000" flipH="1">
                <a:off x="2071670" y="4822041"/>
                <a:ext cx="150019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>
                <a:stCxn id="17" idx="0"/>
                <a:endCxn id="17" idx="2"/>
              </p:cNvCxnSpPr>
              <p:nvPr/>
            </p:nvCxnSpPr>
            <p:spPr>
              <a:xfrm rot="16200000" flipH="1">
                <a:off x="2357422" y="4822041"/>
                <a:ext cx="92869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Равнобедренный треугольник 39"/>
          <p:cNvSpPr/>
          <p:nvPr/>
        </p:nvSpPr>
        <p:spPr>
          <a:xfrm>
            <a:off x="1881158" y="2285992"/>
            <a:ext cx="4643470" cy="2071702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667240" y="4929198"/>
            <a:ext cx="1000132" cy="164307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3881422" y="3143248"/>
            <a:ext cx="785818" cy="785818"/>
            <a:chOff x="2357422" y="3143248"/>
            <a:chExt cx="785818" cy="785818"/>
          </a:xfrm>
        </p:grpSpPr>
        <p:sp>
          <p:nvSpPr>
            <p:cNvPr id="44" name="Овал 43"/>
            <p:cNvSpPr/>
            <p:nvPr/>
          </p:nvSpPr>
          <p:spPr>
            <a:xfrm>
              <a:off x="2357422" y="3143248"/>
              <a:ext cx="785818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500298" y="3286124"/>
              <a:ext cx="500066" cy="5000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Овал 40"/>
          <p:cNvSpPr/>
          <p:nvPr/>
        </p:nvSpPr>
        <p:spPr>
          <a:xfrm>
            <a:off x="6024562" y="6215058"/>
            <a:ext cx="314327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4667240" y="5572140"/>
            <a:ext cx="428628" cy="714380"/>
            <a:chOff x="5143504" y="2000240"/>
            <a:chExt cx="642942" cy="1285884"/>
          </a:xfrm>
        </p:grpSpPr>
        <p:sp>
          <p:nvSpPr>
            <p:cNvPr id="48" name="Арка 47"/>
            <p:cNvSpPr/>
            <p:nvPr/>
          </p:nvSpPr>
          <p:spPr>
            <a:xfrm>
              <a:off x="5214942" y="2000240"/>
              <a:ext cx="500066" cy="1285884"/>
            </a:xfrm>
            <a:prstGeom prst="blockArc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5143504" y="2500306"/>
              <a:ext cx="642942" cy="642942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357818" y="2714620"/>
              <a:ext cx="214314" cy="2143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24494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06383E-6 L 0.00295 -0.4454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40" grpId="0" animBg="1"/>
      <p:bldP spid="42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6976" y="214291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FFC000"/>
                </a:solidFill>
                <a:latin typeface="Georgia" pitchFamily="18" charset="0"/>
              </a:rPr>
              <a:t>Упражнение «Составление загадок»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1" y="2357430"/>
            <a:ext cx="43957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95868" y="3429001"/>
            <a:ext cx="12144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</a:rPr>
              <a:t>как</a:t>
            </a:r>
          </a:p>
          <a:p>
            <a:pPr algn="ctr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</a:rPr>
              <a:t>но не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0050" y="150017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2024034" y="3071810"/>
            <a:ext cx="2520950" cy="865188"/>
          </a:xfrm>
          <a:prstGeom prst="flowChartDecision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7167570" y="3071810"/>
            <a:ext cx="2520950" cy="865188"/>
          </a:xfrm>
          <a:prstGeom prst="flowChartDecision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024034" y="4071942"/>
            <a:ext cx="2520950" cy="865188"/>
          </a:xfrm>
          <a:prstGeom prst="flowChartDecision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167570" y="4143380"/>
            <a:ext cx="2520950" cy="865188"/>
          </a:xfrm>
          <a:prstGeom prst="flowChartDecision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2024034" y="5143512"/>
            <a:ext cx="2520950" cy="865188"/>
          </a:xfrm>
          <a:prstGeom prst="flowChartDecision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7239008" y="5214950"/>
            <a:ext cx="2520950" cy="865188"/>
          </a:xfrm>
          <a:prstGeom prst="flowChartDecision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67174" y="1428736"/>
            <a:ext cx="3714776" cy="857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БЕРЁЗА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381488" y="4786322"/>
            <a:ext cx="3071834" cy="185738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Зелёная, как трава,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Белая, как вата,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Кудрявая, но не петрушка.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24100" y="3214687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зеленая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09852" y="4286257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белая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4100" y="5286389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кудрявая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53388" y="3214687"/>
            <a:ext cx="1214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трава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24826" y="4286257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вата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10512" y="5429265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петрушка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38348" y="2357430"/>
            <a:ext cx="2214578" cy="571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Какая?</a:t>
            </a:r>
          </a:p>
        </p:txBody>
      </p:sp>
    </p:spTree>
    <p:extLst>
      <p:ext uri="{BB962C8B-B14F-4D97-AF65-F5344CB8AC3E}">
        <p14:creationId xmlns:p14="http://schemas.microsoft.com/office/powerpoint/2010/main" val="2088752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95803" y="428604"/>
            <a:ext cx="3472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C000"/>
                </a:solidFill>
                <a:latin typeface="Georgia" pitchFamily="18" charset="0"/>
              </a:rPr>
              <a:t>«</a:t>
            </a:r>
            <a:r>
              <a:rPr lang="ru-RU" sz="4000" b="1" i="1" dirty="0" err="1">
                <a:solidFill>
                  <a:srgbClr val="FFC000"/>
                </a:solidFill>
                <a:latin typeface="Georgia" pitchFamily="18" charset="0"/>
              </a:rPr>
              <a:t>Кроссенс</a:t>
            </a:r>
            <a:r>
              <a:rPr lang="ru-RU" sz="4000" b="1" i="1" dirty="0">
                <a:solidFill>
                  <a:srgbClr val="FFC000"/>
                </a:solidFill>
                <a:latin typeface="Georgia" pitchFamily="18" charset="0"/>
              </a:rPr>
              <a:t>»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95472" y="1214423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ЗАДАНИЕ: построить ассоциативную цепочку, </a:t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связывающую понятия.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oktja.ru/forum/uploads/profile/photo-162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2" y="2285993"/>
            <a:ext cx="1714512" cy="1748803"/>
          </a:xfrm>
          <a:prstGeom prst="rect">
            <a:avLst/>
          </a:prstGeom>
          <a:noFill/>
        </p:spPr>
      </p:pic>
      <p:pic>
        <p:nvPicPr>
          <p:cNvPr id="2052" name="Picture 4" descr="http://img.day.az/367x275c/eto_interesno/06/f/kart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64" y="4714885"/>
            <a:ext cx="2357422" cy="1766461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3595670" y="3000372"/>
            <a:ext cx="1214446" cy="6429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738942" y="3000372"/>
            <a:ext cx="1214446" cy="6429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9310710" y="3571876"/>
            <a:ext cx="1214446" cy="6429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https://tnp-production.s3.amazonaws.com/uploads/image_unit/000/047/300/image/base_493a0b0e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845835" y="2393149"/>
            <a:ext cx="1785950" cy="1571636"/>
          </a:xfrm>
          <a:prstGeom prst="rect">
            <a:avLst/>
          </a:prstGeom>
          <a:noFill/>
        </p:spPr>
      </p:pic>
      <p:pic>
        <p:nvPicPr>
          <p:cNvPr id="2058" name="Picture 10" descr="http://s-profi.ru/upload/wa/2.png"/>
          <p:cNvPicPr>
            <a:picLocks noChangeAspect="1" noChangeArrowheads="1"/>
          </p:cNvPicPr>
          <p:nvPr/>
        </p:nvPicPr>
        <p:blipFill>
          <a:blip r:embed="rId5"/>
          <a:srcRect r="47222"/>
          <a:stretch>
            <a:fillRect/>
          </a:stretch>
        </p:blipFill>
        <p:spPr bwMode="auto">
          <a:xfrm>
            <a:off x="8096264" y="2285992"/>
            <a:ext cx="1357322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03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95803" y="428604"/>
            <a:ext cx="3472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C000"/>
                </a:solidFill>
                <a:latin typeface="Georgia" pitchFamily="18" charset="0"/>
              </a:rPr>
              <a:t>«</a:t>
            </a:r>
            <a:r>
              <a:rPr lang="ru-RU" sz="4000" b="1" i="1" dirty="0" err="1">
                <a:solidFill>
                  <a:srgbClr val="FFC000"/>
                </a:solidFill>
                <a:latin typeface="Georgia" pitchFamily="18" charset="0"/>
              </a:rPr>
              <a:t>Кроссенс</a:t>
            </a:r>
            <a:r>
              <a:rPr lang="ru-RU" sz="4000" b="1" i="1" dirty="0">
                <a:solidFill>
                  <a:srgbClr val="FFC000"/>
                </a:solidFill>
                <a:latin typeface="Georgia" pitchFamily="18" charset="0"/>
              </a:rPr>
              <a:t>»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95472" y="1214423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ЗАДАНИЕ: построить ассоциативную цепочку, </a:t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связывающую понятия.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595670" y="3000372"/>
            <a:ext cx="1214446" cy="6429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738942" y="3000372"/>
            <a:ext cx="1214446" cy="6429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9310710" y="3571876"/>
            <a:ext cx="1214446" cy="6429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s://i.ytimg.com/vi/YHsg1rNf4FM/maxresdefault.jpg"/>
          <p:cNvPicPr>
            <a:picLocks noChangeAspect="1" noChangeArrowheads="1"/>
          </p:cNvPicPr>
          <p:nvPr/>
        </p:nvPicPr>
        <p:blipFill>
          <a:blip r:embed="rId2" cstate="print"/>
          <a:srcRect l="27996" r="16011"/>
          <a:stretch>
            <a:fillRect/>
          </a:stretch>
        </p:blipFill>
        <p:spPr bwMode="auto">
          <a:xfrm>
            <a:off x="1809720" y="2571745"/>
            <a:ext cx="1714512" cy="1722391"/>
          </a:xfrm>
          <a:prstGeom prst="rect">
            <a:avLst/>
          </a:prstGeom>
          <a:noFill/>
        </p:spPr>
      </p:pic>
      <p:pic>
        <p:nvPicPr>
          <p:cNvPr id="24580" name="Picture 4" descr="http://www.symbolsbook.ru/images/O/Deer.jpg"/>
          <p:cNvPicPr>
            <a:picLocks noChangeAspect="1" noChangeArrowheads="1"/>
          </p:cNvPicPr>
          <p:nvPr/>
        </p:nvPicPr>
        <p:blipFill>
          <a:blip r:embed="rId3"/>
          <a:srcRect l="3750" t="1250" r="9999" b="2499"/>
          <a:stretch>
            <a:fillRect/>
          </a:stretch>
        </p:blipFill>
        <p:spPr bwMode="auto">
          <a:xfrm>
            <a:off x="8381984" y="4944704"/>
            <a:ext cx="2286016" cy="191329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95868" y="2285993"/>
            <a:ext cx="10001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310578" y="2357431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3084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81489" y="285728"/>
            <a:ext cx="3472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C000"/>
                </a:solidFill>
                <a:latin typeface="Georgia" pitchFamily="18" charset="0"/>
              </a:rPr>
              <a:t>«</a:t>
            </a:r>
            <a:r>
              <a:rPr lang="ru-RU" sz="4000" b="1" i="1" dirty="0" err="1">
                <a:solidFill>
                  <a:srgbClr val="FFC000"/>
                </a:solidFill>
                <a:latin typeface="Georgia" pitchFamily="18" charset="0"/>
              </a:rPr>
              <a:t>Кроссенс</a:t>
            </a:r>
            <a:r>
              <a:rPr lang="ru-RU" sz="4000" b="1" i="1" dirty="0">
                <a:solidFill>
                  <a:srgbClr val="FFC000"/>
                </a:solidFill>
                <a:latin typeface="Georgia" pitchFamily="18" charset="0"/>
              </a:rPr>
              <a:t>» 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1" y="1397000"/>
          <a:ext cx="6191271" cy="3889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3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3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4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602" name="Picture 2" descr="http://omgups.ru/pictures/news/2015/2-18-02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04" y="1428736"/>
            <a:ext cx="2000264" cy="1857388"/>
          </a:xfrm>
          <a:prstGeom prst="rect">
            <a:avLst/>
          </a:prstGeom>
          <a:noFill/>
        </p:spPr>
      </p:pic>
      <p:pic>
        <p:nvPicPr>
          <p:cNvPr id="25604" name="Picture 4" descr="http://detsad118.ru/upload/txt/orig_62d15d0b2ec92e0c47075b4d5d076c5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7306" y="1428736"/>
            <a:ext cx="2000264" cy="1901754"/>
          </a:xfrm>
          <a:prstGeom prst="rect">
            <a:avLst/>
          </a:prstGeom>
          <a:noFill/>
        </p:spPr>
      </p:pic>
      <p:pic>
        <p:nvPicPr>
          <p:cNvPr id="8" name="Picture 4" descr="http://img.day.az/367x275c/eto_interesno/06/f/kart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8" y="1428736"/>
            <a:ext cx="2002082" cy="1857388"/>
          </a:xfrm>
          <a:prstGeom prst="rect">
            <a:avLst/>
          </a:prstGeom>
          <a:noFill/>
        </p:spPr>
      </p:pic>
      <p:pic>
        <p:nvPicPr>
          <p:cNvPr id="25606" name="Picture 6" descr="http://arbitrs.com/uploads/posts/2015-04/1429356126_5578717_ozo8iljs363333333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8" y="3357562"/>
            <a:ext cx="2023593" cy="1857388"/>
          </a:xfrm>
          <a:prstGeom prst="rect">
            <a:avLst/>
          </a:prstGeom>
          <a:noFill/>
        </p:spPr>
      </p:pic>
      <p:pic>
        <p:nvPicPr>
          <p:cNvPr id="25608" name="Picture 8" descr="http://lsd.ucoz.org/_nw/1/s477702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5868" y="3357562"/>
            <a:ext cx="2065880" cy="1857388"/>
          </a:xfrm>
          <a:prstGeom prst="rect">
            <a:avLst/>
          </a:prstGeom>
          <a:noFill/>
        </p:spPr>
      </p:pic>
      <p:pic>
        <p:nvPicPr>
          <p:cNvPr id="25610" name="Picture 10" descr="http://domsovetof.ru/_pu/49/81413835.jpg"/>
          <p:cNvPicPr>
            <a:picLocks noChangeAspect="1" noChangeArrowheads="1"/>
          </p:cNvPicPr>
          <p:nvPr/>
        </p:nvPicPr>
        <p:blipFill>
          <a:blip r:embed="rId7"/>
          <a:srcRect l="31875" t="15517" r="28750" b="25000"/>
          <a:stretch>
            <a:fillRect/>
          </a:stretch>
        </p:blipFill>
        <p:spPr bwMode="auto">
          <a:xfrm>
            <a:off x="3095604" y="3357562"/>
            <a:ext cx="1928826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939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развития функциональной(читательской грамотности) на уроках русского языка  в 9 классе при подготовке к ОГЭ эффективен прием «Ромашка </a:t>
            </a:r>
            <a:r>
              <a:rPr lang="ru-RU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Блума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Данный прием развивает навыки  смыслового чтения и читательскую компетентность  обучающихся при работе с текстом и блоком заданий №6-№8</a:t>
            </a: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1B85FD1E-8AC2-4690-A8BB-B117E6497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181" y="1408010"/>
            <a:ext cx="3293305" cy="3565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751112"/>
            <a:ext cx="2710295" cy="3613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5" y="2258290"/>
            <a:ext cx="3916220" cy="293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0390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читательской грамотности очень важно организовать «читательское пространство»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Это:</a:t>
            </a:r>
            <a:b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-Пробно-поисковые ситуации;</a:t>
            </a:r>
            <a:b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-Беседы-дискуссии;</a:t>
            </a:r>
            <a:b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-Сам задай вопрос;</a:t>
            </a:r>
            <a:b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-Личный пример учителя;</a:t>
            </a:r>
            <a:b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-Приём устного словесного рисования;</a:t>
            </a:r>
            <a:b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-Словарно-стилистическая работа;</a:t>
            </a:r>
            <a:b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-Элементы драматизации;</a:t>
            </a:r>
            <a:b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Выполнение заданий в </a:t>
            </a:r>
            <a:r>
              <a:rPr lang="ru-RU" sz="1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DE17D9-457C-44CF-8CA6-77CFBB3A6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6614372" y="1001279"/>
            <a:ext cx="4501661" cy="2754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F2E5FD-27F1-4E3F-8DFB-2AC7BD793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45" y="3893921"/>
            <a:ext cx="4501661" cy="257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7954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Выполнение заданий в системе РЭШ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73" y="1853248"/>
            <a:ext cx="3789598" cy="4420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686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грамотность.</a:t>
            </a:r>
            <a:b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решения задач способом их изменения ближе к реальной жизни. Умение увидеть в задаче проблему. Нужно понимать для чего нужна эта задача? Кому она нужна? Преподнести новые знания как можно ближе и доступно. </a:t>
            </a:r>
            <a:b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заключается один из новых методов математической грамотности .</a:t>
            </a:r>
            <a:b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84" y="1985846"/>
            <a:ext cx="5937250" cy="4438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0402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63" y="0"/>
            <a:ext cx="9116291" cy="68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01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99" y="0"/>
            <a:ext cx="9075046" cy="68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9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98" y="0"/>
            <a:ext cx="9144319" cy="68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17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</TotalTime>
  <Words>355</Words>
  <Application>Microsoft Office PowerPoint</Application>
  <PresentationFormat>Широкоэкранный</PresentationFormat>
  <Paragraphs>76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Georgia</vt:lpstr>
      <vt:lpstr>Times New Roman</vt:lpstr>
      <vt:lpstr>Wingdings 3</vt:lpstr>
      <vt:lpstr>Ион</vt:lpstr>
      <vt:lpstr>Формирование функциональной грамотности обучающихся в  МБОУ «Красногвардейская СШ» Советского района Республики Крым</vt:lpstr>
      <vt:lpstr>Читательская грамотность на уроках географии В географии функциональная грамотность формируется достижением, прежде всего, предметных результатов через: -работу с текстом -работу с географической картой -работу со статистическими данными</vt:lpstr>
      <vt:lpstr>Для развития функциональной(читательской грамотности) на уроках русского языка  в 9 классе при подготовке к ОГЭ эффективен прием «Ромашка Блума». Данный прием развивает навыки  смыслового чтения и читательскую компетентность  обучающихся при работе с текстом и блоком заданий №6-№8</vt:lpstr>
      <vt:lpstr>Для формирования читательской грамотности очень важно организовать «читательское пространство» Это: -Пробно-поисковые ситуации; -Беседы-дискуссии; -Сам задай вопрос; -Личный пример учителя; -Приём устного словесного рисования; -Словарно-стилистическая работа; -Элементы драматизации; - Выполнение заданий в Учи.ру </vt:lpstr>
      <vt:lpstr>Выполнение заданий в системе РЭШ</vt:lpstr>
      <vt:lpstr>Математическая грамотность. Предлагается решения задач способом их изменения ближе к реальной жизни. Умение увидеть в задаче проблему. Нужно понимать для чего нужна эта задача? Кому она нужна? Преподнести новые знания как можно ближе и доступно.  В этом заключается один из новых методов математической грамотности 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Развитие креативного мышления.  Работа в группах, необходимо найти неординарное решение проблемы.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заданий на формирование креативного мышления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обучающихся в  МБОУ «Красногвардейская СШ» Советского района Республики Крым</dc:title>
  <dc:creator>Красногвардейская СШ</dc:creator>
  <cp:lastModifiedBy>Красногвардейская СШ</cp:lastModifiedBy>
  <cp:revision>8</cp:revision>
  <dcterms:created xsi:type="dcterms:W3CDTF">2022-06-03T09:19:42Z</dcterms:created>
  <dcterms:modified xsi:type="dcterms:W3CDTF">2023-06-21T12:03:22Z</dcterms:modified>
</cp:coreProperties>
</file>