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2" r:id="rId2"/>
    <p:sldId id="261" r:id="rId3"/>
    <p:sldId id="257" r:id="rId4"/>
    <p:sldId id="256" r:id="rId5"/>
    <p:sldId id="264" r:id="rId6"/>
    <p:sldId id="258" r:id="rId7"/>
    <p:sldId id="267" r:id="rId8"/>
    <p:sldId id="270" r:id="rId9"/>
    <p:sldId id="271" r:id="rId10"/>
    <p:sldId id="277" r:id="rId11"/>
    <p:sldId id="273" r:id="rId12"/>
    <p:sldId id="278" r:id="rId13"/>
    <p:sldId id="274" r:id="rId14"/>
    <p:sldId id="275" r:id="rId15"/>
    <p:sldId id="259" r:id="rId16"/>
    <p:sldId id="263" r:id="rId17"/>
  </p:sldIdLst>
  <p:sldSz cx="12192000" cy="6858000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0E825D-1C09-45C8-A133-98C901848EC8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63D903-057A-49ED-BCCE-D9830DBE40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344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63D903-057A-49ED-BCCE-D9830DBE406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968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8B0588-1746-4CFD-8385-1F2E51B551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DEFA90B-0D4C-48BC-8AB3-AD3C0E775F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2C57F9-2A56-4B3B-8B40-E2B4D3192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86A4-F245-46EA-9C92-B989736508C6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24AB44-5C71-4CEE-B1C8-C390B53AA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6B920D-55FA-47F6-8D96-8382373D0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D175-C4D0-4521-A6D6-4E2E671E78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005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6F1C0B-0241-44EC-9BE9-64D7B164B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9C6F95C-E4A4-4BB7-9643-BD20C3A79E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BDED0A-D6F6-47AE-AADD-A59C596C7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86A4-F245-46EA-9C92-B989736508C6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12E15F-4CE9-4CD7-B289-C5FCCE691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C96CAB-03A8-44D6-B1AA-9173C2571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D175-C4D0-4521-A6D6-4E2E671E78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23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2277D9F-1701-4B68-9015-A9434DF7AB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DAA1775-9184-4A1C-BF18-C72DC6839A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B3256F-7353-4352-BDDE-682180AB5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86A4-F245-46EA-9C92-B989736508C6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9CF158-DC3B-46AB-883B-7A369EE35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D8499-9F63-40B5-99D1-826D23A6B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D175-C4D0-4521-A6D6-4E2E671E78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998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055F52-6F6E-4A7F-B357-A89016B82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5AAE91-38F4-40B4-BD3D-9D85900EA4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90108C-FF2A-4CBF-AF9D-D05D25CEB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86A4-F245-46EA-9C92-B989736508C6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8A2D75-B487-42F6-833C-1FCDC430B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CC53F0-A8C2-4D4D-96A3-8644CB41D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D175-C4D0-4521-A6D6-4E2E671E78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328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CDC97B-1A4C-45DC-8ED8-91A1EB456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C89C39-B82A-464A-92A0-530B26816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E942AF-14E4-4F8B-BE0E-CD9FE4498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86A4-F245-46EA-9C92-B989736508C6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5EBA8C-1EC2-4370-965B-70B8599CE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CF4F2F-2525-4F99-955E-6B74CAA90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D175-C4D0-4521-A6D6-4E2E671E78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839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1DACB1-FA2F-475D-8896-51DBEA987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7A7F01-7A40-4E66-91C4-37D73EA94D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452F5F9-4A5B-4F84-9C31-67BC024571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1746E5-5B32-4F07-896A-25FB2232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86A4-F245-46EA-9C92-B989736508C6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1A8A04-2EF8-4C55-9A00-D83AA14B9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C28463-A308-49EE-AB16-2805CC27D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D175-C4D0-4521-A6D6-4E2E671E78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373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67EE94-8E91-49DA-967B-AA730846B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817C2C-D982-4C59-AB8A-1B2C8812BD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FB7767A-408F-47E6-8B5A-414A8C1652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E14616E-9818-477D-B7EF-390E8BDF8C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FFC32CE-7774-41DB-935B-9D405C2C9E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C7ABCC5-7F83-474C-8AFC-BBF18F77D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86A4-F245-46EA-9C92-B989736508C6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AA07277-AEFB-41E9-8773-1A3C6286C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CCEECA6-E89F-4269-AD70-2213E6A04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D175-C4D0-4521-A6D6-4E2E671E78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2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39E4C7-7E95-4135-97E8-CCE6123EA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C0DA646-3049-4264-84D2-B727ADB6D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86A4-F245-46EA-9C92-B989736508C6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81AEE39-44CD-4074-A6C0-4632D8835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1D0171B-77F1-489D-ACDA-E7906448E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D175-C4D0-4521-A6D6-4E2E671E78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504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EB3B4B8-F044-46D8-B9D3-A26686AD1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86A4-F245-46EA-9C92-B989736508C6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733FFF6-5FB2-4C35-A802-F7932D22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F13A572-BD0C-4359-B486-AEFAB89CA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D175-C4D0-4521-A6D6-4E2E671E78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901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3D1527-EC32-47E3-88A1-59B9FEAF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646AD3-864B-4C56-A752-E3EC2A552F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FAE89F9-70E9-4D93-A3BB-A4F6F0716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131491-6E47-4CB4-A5C8-FFCF4F0B0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86A4-F245-46EA-9C92-B989736508C6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73EF2F4-F2B5-4BA4-A8AC-FB31D6CA2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FC36644-DEC6-4BFB-BEEC-CB7063210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D175-C4D0-4521-A6D6-4E2E671E78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816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AA080A-17DE-41B2-9F62-4179D315F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A6B468B-CDF4-47BC-8CF6-E9636B13AD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EE5440-682D-45AB-8724-51FD99FA8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9C9731-3FDC-45DB-A778-FD2EF4F68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86A4-F245-46EA-9C92-B989736508C6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562B46-1515-4DDE-A26C-D790C6E9F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A293B1-4058-4015-B964-19032C682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D175-C4D0-4521-A6D6-4E2E671E78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806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6CF8E6-6B37-4F64-B538-440B8080E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990EEA-29D6-4CB7-A955-72864A9C7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8A8258-CF40-41EB-BC1D-687988B046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C86A4-F245-46EA-9C92-B989736508C6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23AD61-D3D4-4977-910A-B8761D6ED9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033C32-241B-40BD-9870-9A1E6D777E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4D175-C4D0-4521-A6D6-4E2E671E78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81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EE3C72E-C454-47A4-B51E-CF819DE4E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255" y="475962"/>
            <a:ext cx="5541818" cy="4156364"/>
          </a:xfrm>
          <a:prstGeom prst="rect">
            <a:avLst/>
          </a:prstGeom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897090" y="4632326"/>
            <a:ext cx="3491345" cy="1655762"/>
          </a:xfrm>
        </p:spPr>
        <p:txBody>
          <a:bodyPr>
            <a:normAutofit lnSpcReduction="10000"/>
          </a:bodyPr>
          <a:lstStyle/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классов:</a:t>
            </a:r>
          </a:p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Толканова И.А.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49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Купят ли Ване планшет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 в этом месяце?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6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F6C8F7-A7E6-4BD2-9BD2-80127B2BB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физминутка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C00BAF-27B0-4CD3-9B0A-0AC04E6C71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4978"/>
            <a:ext cx="10515600" cy="473198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Раз – подняться, потянуться,</a:t>
            </a:r>
          </a:p>
          <a:p>
            <a:pPr marL="0" indent="0">
              <a:buNone/>
            </a:pPr>
            <a:r>
              <a:rPr lang="ru-RU" dirty="0"/>
              <a:t>Два – нагнуться, разогнуться,</a:t>
            </a:r>
          </a:p>
          <a:p>
            <a:pPr marL="0" indent="0">
              <a:buNone/>
            </a:pPr>
            <a:r>
              <a:rPr lang="ru-RU" dirty="0"/>
              <a:t>Три – в ладоши, три хлопка,</a:t>
            </a:r>
          </a:p>
          <a:p>
            <a:pPr marL="0" indent="0">
              <a:buNone/>
            </a:pPr>
            <a:r>
              <a:rPr lang="ru-RU" dirty="0"/>
              <a:t>Головою три кивка.</a:t>
            </a:r>
          </a:p>
          <a:p>
            <a:pPr marL="0" indent="0">
              <a:buNone/>
            </a:pPr>
            <a:r>
              <a:rPr lang="ru-RU" dirty="0"/>
              <a:t>                </a:t>
            </a:r>
          </a:p>
          <a:p>
            <a:pPr marL="0" indent="0">
              <a:buNone/>
            </a:pPr>
            <a:r>
              <a:rPr lang="ru-RU"/>
              <a:t>                 </a:t>
            </a:r>
            <a:r>
              <a:rPr lang="ru-RU" dirty="0"/>
              <a:t>На четыре – руки шире,</a:t>
            </a:r>
          </a:p>
          <a:p>
            <a:pPr marL="0" indent="0">
              <a:buNone/>
            </a:pPr>
            <a:r>
              <a:rPr lang="ru-RU" dirty="0"/>
              <a:t>                 Пять –руками помахать, </a:t>
            </a:r>
          </a:p>
          <a:p>
            <a:pPr marL="0" indent="0">
              <a:buNone/>
            </a:pPr>
            <a:r>
              <a:rPr lang="ru-RU" dirty="0"/>
              <a:t>                 Шесть – на место тихо сесть.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722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712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03DF64-3D61-4470-A34C-78CBB5D18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«Прошу помощи»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8CAD68-58D5-47F3-9F36-FE3610177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маленькой Вере на дорогостоящую операцию;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талантливому скрипачу на покупку скрипки;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врачу - ветеринару для открытия приюта для бездомных собак;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спортсменам лыжникам для поездки на окружные соревнования;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Кому бы вы хотели </a:t>
            </a:r>
            <a:r>
              <a:rPr lang="ru-RU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помочь </a:t>
            </a:r>
            <a:r>
              <a:rPr lang="ru-RU" u="sng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первую очередь?</a:t>
            </a:r>
            <a:endParaRPr lang="ru-RU" u="sng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345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240A16B-344F-4DB0-8736-6EB829BAC64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406400"/>
            <a:ext cx="10515600" cy="5770563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4500" b="1" i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</a:t>
            </a:r>
            <a:r>
              <a:rPr lang="ru-RU" sz="45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Больше работаешь – лучше живёшь,</a:t>
            </a:r>
            <a:endParaRPr lang="ru-RU" sz="45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45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Лучше живёшь – больше людям даёшь,</a:t>
            </a:r>
            <a:endParaRPr lang="ru-RU" sz="45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45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Старым и малым, и тем, кто в нужде.</a:t>
            </a:r>
            <a:endParaRPr lang="ru-RU" sz="45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45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А будет нужно – помогут тебе.</a:t>
            </a:r>
            <a:endParaRPr lang="ru-RU" sz="45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sz="45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5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Помни, мой друг, – в делах не зевай,</a:t>
            </a:r>
            <a:endParaRPr lang="ru-RU" sz="45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5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Прибыль свою и страны умножай.</a:t>
            </a:r>
            <a:endParaRPr lang="ru-RU" sz="45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5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Прибыль – трудам и уменью награда.</a:t>
            </a:r>
            <a:endParaRPr lang="ru-RU" sz="45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5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Как получить её? Думать тут надо.</a:t>
            </a:r>
            <a:endParaRPr lang="ru-RU" sz="45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5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Сложно? Не просто! Но ты уж прости,</a:t>
            </a:r>
            <a:endParaRPr lang="ru-RU" sz="45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500" b="1" i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r>
              <a:rPr lang="ru-RU" sz="45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жизни у нас нет другого пути!</a:t>
            </a:r>
            <a:endParaRPr lang="ru-RU" sz="45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849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8431D9-4FEE-4869-A546-6C5A2992E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18BBF9-E2F0-4308-AB4B-D94DD78F3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>
                <a:solidFill>
                  <a:schemeClr val="accent6">
                    <a:lumMod val="75000"/>
                  </a:schemeClr>
                </a:solidFill>
              </a:rPr>
              <a:t>Бюджет семьи диктует </a:t>
            </a:r>
          </a:p>
          <a:p>
            <a:pPr marL="0" indent="0" algn="ctr">
              <a:buNone/>
            </a:pPr>
            <a:r>
              <a:rPr lang="ru-RU" sz="4800" dirty="0">
                <a:solidFill>
                  <a:schemeClr val="accent6">
                    <a:lumMod val="75000"/>
                  </a:schemeClr>
                </a:solidFill>
              </a:rPr>
              <a:t>стиль жизни семьи!</a:t>
            </a:r>
          </a:p>
        </p:txBody>
      </p:sp>
    </p:spTree>
    <p:extLst>
      <p:ext uri="{BB962C8B-B14F-4D97-AF65-F5344CB8AC3E}">
        <p14:creationId xmlns:p14="http://schemas.microsoft.com/office/powerpoint/2010/main" val="308109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AA6C024-AB0B-4833-B13F-D62F63469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622" y="-587022"/>
            <a:ext cx="9144000" cy="744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40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38A1DE-080D-4060-96D8-C1B2479ED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Что такое семейный бюджет?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B1C599-EA55-4D40-9A72-C1F13D3F5E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«Бюджет»</a:t>
            </a:r>
            <a:r>
              <a:rPr lang="ru-RU" dirty="0">
                <a:solidFill>
                  <a:srgbClr val="C00000"/>
                </a:solidFill>
              </a:rPr>
              <a:t> - </a:t>
            </a:r>
            <a:r>
              <a:rPr lang="ru-RU" i="1" dirty="0"/>
              <a:t>это структура всех доходов и расходов </a:t>
            </a:r>
          </a:p>
          <a:p>
            <a:pPr marL="0" indent="0">
              <a:buNone/>
            </a:pPr>
            <a:r>
              <a:rPr lang="ru-RU" i="1" dirty="0">
                <a:solidFill>
                  <a:srgbClr val="C00000"/>
                </a:solidFill>
              </a:rPr>
              <a:t>		</a:t>
            </a:r>
            <a:r>
              <a:rPr lang="ru-RU" i="1" dirty="0"/>
              <a:t>  за определенный период времени</a:t>
            </a:r>
          </a:p>
          <a:p>
            <a:pPr marL="0" indent="0">
              <a:buNone/>
            </a:pPr>
            <a:r>
              <a:rPr lang="ru-RU" i="1" dirty="0"/>
              <a:t>					(неделя, месяц, год</a:t>
            </a:r>
            <a:r>
              <a:rPr lang="ru-RU" dirty="0"/>
              <a:t>)</a:t>
            </a:r>
          </a:p>
          <a:p>
            <a:endParaRPr lang="ru-RU" dirty="0"/>
          </a:p>
          <a:p>
            <a:pPr marL="0" indent="0" algn="ctr">
              <a:buNone/>
            </a:pPr>
            <a:r>
              <a:rPr lang="ru-RU" dirty="0"/>
              <a:t>        Термин </a:t>
            </a:r>
            <a:r>
              <a:rPr lang="ru-RU" dirty="0">
                <a:solidFill>
                  <a:srgbClr val="C00000"/>
                </a:solidFill>
              </a:rPr>
              <a:t>«бюджет» </a:t>
            </a:r>
            <a:r>
              <a:rPr lang="ru-RU" dirty="0"/>
              <a:t>пришёл из Англии, дословно он означал</a:t>
            </a:r>
          </a:p>
          <a:p>
            <a:pPr marL="0" indent="0" algn="ctr">
              <a:buNone/>
            </a:pPr>
            <a:r>
              <a:rPr lang="ru-RU" dirty="0"/>
              <a:t> 					«кожаный мешок»</a:t>
            </a:r>
          </a:p>
          <a:p>
            <a:pPr algn="ctr"/>
            <a:endParaRPr lang="ru-RU" dirty="0"/>
          </a:p>
          <a:p>
            <a:pPr marL="0" indent="0" algn="ctr">
              <a:buNone/>
            </a:pPr>
            <a:r>
              <a:rPr lang="ru-RU" dirty="0"/>
              <a:t>         Понятие </a:t>
            </a:r>
            <a:r>
              <a:rPr lang="ru-RU" dirty="0">
                <a:solidFill>
                  <a:srgbClr val="C00000"/>
                </a:solidFill>
              </a:rPr>
              <a:t>«бюджет» </a:t>
            </a:r>
            <a:r>
              <a:rPr lang="ru-RU" dirty="0"/>
              <a:t>имеет отношение к различным</a:t>
            </a:r>
          </a:p>
          <a:p>
            <a:pPr marL="0" indent="0" algn="ctr">
              <a:buNone/>
            </a:pPr>
            <a:r>
              <a:rPr lang="ru-RU" dirty="0"/>
              <a:t>           сферам деятельности человека. Бюджет есть у</a:t>
            </a:r>
          </a:p>
          <a:p>
            <a:pPr marL="0" indent="0" algn="ctr">
              <a:buNone/>
            </a:pPr>
            <a:r>
              <a:rPr lang="ru-RU" dirty="0"/>
              <a:t>          государства, области, города, фирмы, семьи.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01E901-CB97-4AEC-B8F1-B40EF2378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31" y="4278489"/>
            <a:ext cx="2670520" cy="177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19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72D4F0-2089-4F42-941C-7C7DA1B7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</a:rPr>
              <a:t>Доходы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0C39FD-649D-4393-B354-663191644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/>
              <a:t>все полученные средства составляют совокупные доходы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B9B067-6469-4EA8-8CC9-068D1E529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498" y="3500438"/>
            <a:ext cx="9225139" cy="389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56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9298A4-B3F6-4D25-8024-71E551199C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4622" y="0"/>
            <a:ext cx="9144000" cy="1286933"/>
          </a:xfrm>
        </p:spPr>
        <p:txBody>
          <a:bodyPr>
            <a:normAutofit fontScale="90000"/>
          </a:bodyPr>
          <a:lstStyle/>
          <a:p>
            <a:r>
              <a:rPr lang="ru-RU" dirty="0"/>
              <a:t>Доход –деньги или материальные ценности, получаемые от</a:t>
            </a:r>
            <a:br>
              <a:rPr lang="ru-RU" dirty="0"/>
            </a:br>
            <a:r>
              <a:rPr lang="ru-RU" dirty="0"/>
              <a:t>предприятия, отдельного лица или какого либо рода</a:t>
            </a:r>
            <a:br>
              <a:rPr lang="ru-RU" dirty="0"/>
            </a:br>
            <a:r>
              <a:rPr lang="ru-RU" dirty="0"/>
              <a:t>деятельности.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rgbClr val="FF0000"/>
                </a:solidFill>
              </a:rPr>
              <a:t>Расходы</a:t>
            </a:r>
            <a:r>
              <a:rPr lang="ru-RU" dirty="0"/>
              <a:t> </a:t>
            </a:r>
            <a:r>
              <a:rPr lang="ru-RU" sz="3600" b="1" dirty="0"/>
              <a:t>–затраты, издержки, потребление чего –либо для определённых целей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4F43DA-AA3F-48D7-BEEB-CB83F8A39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39" y="1286933"/>
            <a:ext cx="9155922" cy="5571067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9F278DD-E13C-4869-8337-9AC81C5F1A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57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8AAE881-9F2A-41B7-AEFB-7274F4D6C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53" y="0"/>
            <a:ext cx="113330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12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DBC69-4A0A-4715-9A55-725F14923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76D5AE-5DE3-4D8D-AFBC-DA447424E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>
                <a:solidFill>
                  <a:srgbClr val="0070C0"/>
                </a:solidFill>
              </a:rPr>
              <a:t>Немецкий философ Бертольд Авербах:</a:t>
            </a:r>
          </a:p>
          <a:p>
            <a:pPr algn="ctr"/>
            <a:endParaRPr lang="ru-RU" sz="48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4800" dirty="0">
                <a:solidFill>
                  <a:srgbClr val="C00000"/>
                </a:solidFill>
              </a:rPr>
              <a:t>« Нажить много денег- храбрость,</a:t>
            </a:r>
          </a:p>
          <a:p>
            <a:pPr marL="0" indent="0" algn="ctr">
              <a:buNone/>
            </a:pPr>
            <a:r>
              <a:rPr lang="ru-RU" sz="4800" dirty="0">
                <a:solidFill>
                  <a:srgbClr val="C00000"/>
                </a:solidFill>
              </a:rPr>
              <a:t> сохранить их - мудрость, </a:t>
            </a:r>
          </a:p>
          <a:p>
            <a:pPr marL="0" indent="0" algn="ctr">
              <a:buNone/>
            </a:pPr>
            <a:r>
              <a:rPr lang="ru-RU" sz="4800" dirty="0">
                <a:solidFill>
                  <a:srgbClr val="C00000"/>
                </a:solidFill>
              </a:rPr>
              <a:t>а умело расходовать- искусство»</a:t>
            </a:r>
          </a:p>
        </p:txBody>
      </p:sp>
    </p:spTree>
    <p:extLst>
      <p:ext uri="{BB962C8B-B14F-4D97-AF65-F5344CB8AC3E}">
        <p14:creationId xmlns:p14="http://schemas.microsoft.com/office/powerpoint/2010/main" val="74453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693829-07CA-4D6A-9F0F-D3DCCD466D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Деньги – как вода: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плывут неизвестно куда.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6CF02D6-19DB-48B4-8615-953052BFE6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527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83C0C2-C794-408C-8C1E-BBB11D33AE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Тот без нужды живет, 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кто деньги бережёт.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FA0CA7D-07F1-48D6-A45F-FDB8646EA0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0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BAB947-A102-4EF5-807B-2BB1CB05C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В одном кармане дыра, 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да и другой чинить пора.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D19A5CA-CA7C-4428-B571-D6923152C3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58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273</Words>
  <Application>Microsoft Office PowerPoint</Application>
  <PresentationFormat>Широкоэкранный</PresentationFormat>
  <Paragraphs>55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Что такое семейный бюджет?</vt:lpstr>
      <vt:lpstr>Доходы</vt:lpstr>
      <vt:lpstr>Доход –деньги или материальные ценности, получаемые от предприятия, отдельного лица или какого либо рода деятельности.     Расходы –затраты, издержки, потребление чего –либо для определённых целей</vt:lpstr>
      <vt:lpstr>Презентация PowerPoint</vt:lpstr>
      <vt:lpstr>Презентация PowerPoint</vt:lpstr>
      <vt:lpstr>Деньги – как вода: плывут неизвестно куда.</vt:lpstr>
      <vt:lpstr>Тот без нужды живет,  кто деньги бережёт.</vt:lpstr>
      <vt:lpstr>В одном кармане дыра,  да и другой чинить пора.</vt:lpstr>
      <vt:lpstr>Купят ли Ване планшет  в этом месяце?</vt:lpstr>
      <vt:lpstr>физминутка</vt:lpstr>
      <vt:lpstr>Презентация PowerPoint</vt:lpstr>
      <vt:lpstr>«Прошу помощи»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семейный бюджет?</dc:title>
  <dc:creator>Пользователь Windows</dc:creator>
  <cp:lastModifiedBy>Красногвардейская СШ</cp:lastModifiedBy>
  <cp:revision>52</cp:revision>
  <dcterms:created xsi:type="dcterms:W3CDTF">2023-03-17T09:30:13Z</dcterms:created>
  <dcterms:modified xsi:type="dcterms:W3CDTF">2023-06-21T11:58:46Z</dcterms:modified>
</cp:coreProperties>
</file>