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84" r:id="rId3"/>
    <p:sldId id="257" r:id="rId4"/>
    <p:sldId id="258" r:id="rId5"/>
    <p:sldId id="259" r:id="rId6"/>
    <p:sldId id="260" r:id="rId7"/>
    <p:sldId id="268" r:id="rId8"/>
    <p:sldId id="277" r:id="rId9"/>
    <p:sldId id="276" r:id="rId10"/>
    <p:sldId id="283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934" autoAdjust="0"/>
  </p:normalViewPr>
  <p:slideViewPr>
    <p:cSldViewPr>
      <p:cViewPr>
        <p:scale>
          <a:sx n="77" d="100"/>
          <a:sy n="77" d="100"/>
        </p:scale>
        <p:origin x="-11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08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Качество знаний обучающихся по русскому</a:t>
            </a:r>
            <a:r>
              <a:rPr lang="ru-RU" sz="14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языку и литературе за 3 года</a:t>
            </a:r>
            <a:endParaRPr lang="ru-RU" sz="1400" dirty="0">
              <a:solidFill>
                <a:schemeClr val="bg1"/>
              </a:solidFill>
            </a:endParaRPr>
          </a:p>
        </c:rich>
      </c:tx>
      <c:layout/>
      <c:overlay val="0"/>
      <c:spPr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109E-2"/>
          <c:y val="0.45491755990702498"/>
          <c:w val="0.93888888888888888"/>
          <c:h val="0.438622681894951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71</c:v>
                </c:pt>
                <c:pt idx="2">
                  <c:v>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4409728"/>
        <c:axId val="164375552"/>
        <c:axId val="0"/>
      </c:bar3DChart>
      <c:catAx>
        <c:axId val="1644097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64375552"/>
        <c:crosses val="autoZero"/>
        <c:auto val="1"/>
        <c:lblAlgn val="ctr"/>
        <c:lblOffset val="100"/>
        <c:noMultiLvlLbl val="0"/>
      </c:catAx>
      <c:valAx>
        <c:axId val="164375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440972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636929230085547E-2"/>
          <c:y val="0.24985649742621191"/>
          <c:w val="0.93533125948968632"/>
          <c:h val="0.671757150440074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выпускников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/>
              </a:solidFill>
            </a:ln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20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4422016"/>
        <c:axId val="164423552"/>
        <c:axId val="0"/>
      </c:bar3DChart>
      <c:catAx>
        <c:axId val="164422016"/>
        <c:scaling>
          <c:orientation val="minMax"/>
        </c:scaling>
        <c:delete val="1"/>
        <c:axPos val="b"/>
        <c:majorTickMark val="none"/>
        <c:minorTickMark val="none"/>
        <c:tickLblPos val="nextTo"/>
        <c:crossAx val="164423552"/>
        <c:crosses val="autoZero"/>
        <c:auto val="1"/>
        <c:lblAlgn val="ctr"/>
        <c:lblOffset val="100"/>
        <c:noMultiLvlLbl val="0"/>
      </c:catAx>
      <c:valAx>
        <c:axId val="164423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4422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0070C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Эффективность участия учащихся во</a:t>
            </a:r>
            <a:r>
              <a:rPr lang="ru-RU" sz="14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Всероссийской олимпиаде по русскому языку и литературе</a:t>
            </a:r>
            <a:endParaRPr lang="ru-RU" sz="1400" dirty="0">
              <a:solidFill>
                <a:schemeClr val="bg1"/>
              </a:solidFill>
            </a:endParaRPr>
          </a:p>
        </c:rich>
      </c:tx>
      <c:layout/>
      <c:overlay val="0"/>
      <c:spPr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4273313275776868"/>
          <c:w val="0.94150151417698447"/>
          <c:h val="0.538361166826545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призовых мест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Эффективность участия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91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80753536"/>
        <c:axId val="180762112"/>
        <c:axId val="0"/>
      </c:bar3DChart>
      <c:catAx>
        <c:axId val="180753536"/>
        <c:scaling>
          <c:orientation val="minMax"/>
        </c:scaling>
        <c:delete val="1"/>
        <c:axPos val="b"/>
        <c:majorTickMark val="none"/>
        <c:minorTickMark val="none"/>
        <c:tickLblPos val="nextTo"/>
        <c:crossAx val="180762112"/>
        <c:crosses val="autoZero"/>
        <c:auto val="1"/>
        <c:lblAlgn val="ctr"/>
        <c:lblOffset val="100"/>
        <c:noMultiLvlLbl val="0"/>
      </c:catAx>
      <c:valAx>
        <c:axId val="180762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0753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Эффективность</a:t>
            </a:r>
            <a:r>
              <a:rPr lang="ru-RU" sz="14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участия учащихся в научно-исследовательских </a:t>
            </a:r>
            <a:r>
              <a:rPr lang="ru-RU" sz="14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конкурсах различного </a:t>
            </a:r>
            <a:r>
              <a:rPr lang="ru-RU" sz="14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уровня</a:t>
            </a:r>
            <a:endParaRPr lang="ru-RU" sz="14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0117663641856614"/>
          <c:y val="1.4697441025071289E-2"/>
        </c:manualLayout>
      </c:layout>
      <c:overlay val="0"/>
      <c:spPr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070883769791204E-2"/>
          <c:y val="0.50352005641348496"/>
          <c:w val="0.93585823246041755"/>
          <c:h val="0.374001268377587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призовых мест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Эффективность участия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Лист1!$A$2:$A$3</c:f>
              <c:strCache>
                <c:ptCount val="2"/>
                <c:pt idx="0">
                  <c:v>2013-2014</c:v>
                </c:pt>
                <c:pt idx="1">
                  <c:v>2014-2015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80835840"/>
        <c:axId val="180840320"/>
        <c:axId val="0"/>
      </c:bar3DChart>
      <c:catAx>
        <c:axId val="180835840"/>
        <c:scaling>
          <c:orientation val="minMax"/>
        </c:scaling>
        <c:delete val="1"/>
        <c:axPos val="b"/>
        <c:majorTickMark val="none"/>
        <c:minorTickMark val="none"/>
        <c:tickLblPos val="nextTo"/>
        <c:crossAx val="180840320"/>
        <c:crosses val="autoZero"/>
        <c:auto val="1"/>
        <c:lblAlgn val="ctr"/>
        <c:lblOffset val="100"/>
        <c:noMultiLvlLbl val="0"/>
      </c:catAx>
      <c:valAx>
        <c:axId val="180840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08358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485618837202041E-2"/>
          <c:y val="0.31486817822711055"/>
          <c:w val="0.87611869303228485"/>
          <c:h val="0.19355102519473144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0.18101</cdr:x>
      <cdr:y>0.87299</cdr:y>
    </cdr:from>
    <cdr:to>
      <cdr:x>0.38101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7584" y="2088232"/>
          <a:ext cx="914400" cy="303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0.18101</cdr:x>
      <cdr:y>0.87299</cdr:y>
    </cdr:from>
    <cdr:to>
      <cdr:x>0.30701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27584" y="2088232"/>
          <a:ext cx="576064" cy="303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bg1"/>
              </a:solidFill>
            </a:rPr>
            <a:t>2020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0.38576</cdr:x>
      <cdr:y>0.87299</cdr:y>
    </cdr:from>
    <cdr:to>
      <cdr:x>0.49601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63688" y="2088232"/>
          <a:ext cx="504056" cy="303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bg1"/>
              </a:solidFill>
            </a:rPr>
            <a:t>2021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0.57997</cdr:x>
      <cdr:y>0.87299</cdr:y>
    </cdr:from>
    <cdr:to>
      <cdr:x>0.67968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51621" y="2088232"/>
          <a:ext cx="455885" cy="303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bg1"/>
              </a:solidFill>
            </a:rPr>
            <a:t>2022</a:t>
          </a:r>
          <a:endParaRPr lang="ru-RU" sz="11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</cdr:x>
      <cdr:y>0.25</cdr:y>
    </cdr:from>
    <cdr:to>
      <cdr:x>0.36164</cdr:x>
      <cdr:y>0.36111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072" y="64807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bg1"/>
              </a:solidFill>
            </a:rPr>
            <a:t>15 учащихся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</cdr:x>
      <cdr:y>0.27778</cdr:y>
    </cdr:from>
    <cdr:to>
      <cdr:x>0.91164</cdr:x>
      <cdr:y>0.63052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4336" y="720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bg1"/>
              </a:solidFill>
            </a:rPr>
            <a:t>100%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0.48333</cdr:x>
      <cdr:y>0.41667</cdr:y>
    </cdr:from>
    <cdr:to>
      <cdr:x>0.69498</cdr:x>
      <cdr:y>0.76941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8232" y="10801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0.66667</cdr:x>
      <cdr:y>0.19444</cdr:y>
    </cdr:from>
    <cdr:to>
      <cdr:x>0.87831</cdr:x>
      <cdr:y>0.54718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80320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bg1"/>
              </a:solidFill>
            </a:rPr>
            <a:t>успеваемость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0.48333</cdr:x>
      <cdr:y>0.33333</cdr:y>
    </cdr:from>
    <cdr:to>
      <cdr:x>0.69498</cdr:x>
      <cdr:y>0.68607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88232" y="8640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0.41667</cdr:x>
      <cdr:y>0.33333</cdr:y>
    </cdr:from>
    <cdr:to>
      <cdr:x>0.62831</cdr:x>
      <cdr:y>0.68607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00200" y="8640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bg1"/>
              </a:solidFill>
            </a:rPr>
            <a:t>Качество</a:t>
          </a:r>
        </a:p>
        <a:p xmlns:a="http://schemas.openxmlformats.org/drawingml/2006/main">
          <a:r>
            <a:rPr lang="ru-RU" dirty="0"/>
            <a:t> </a:t>
          </a:r>
          <a:r>
            <a:rPr lang="ru-RU" dirty="0" smtClean="0"/>
            <a:t>      </a:t>
          </a:r>
          <a:r>
            <a:rPr lang="ru-RU" dirty="0" smtClean="0">
              <a:solidFill>
                <a:schemeClr val="bg1"/>
              </a:solidFill>
            </a:rPr>
            <a:t>64%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0.17911</cdr:x>
      <cdr:y>0.06879</cdr:y>
    </cdr:from>
    <cdr:to>
      <cdr:x>0.70591</cdr:x>
      <cdr:y>0.29101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73832" y="178322"/>
          <a:ext cx="227604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0.01847</cdr:x>
      <cdr:y>0.05556</cdr:y>
    </cdr:from>
    <cdr:to>
      <cdr:x>0.23011</cdr:x>
      <cdr:y>0.40829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9802" y="144016"/>
          <a:ext cx="914400" cy="9144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2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lvl="1" algn="l"/>
          <a:endParaRPr lang="ru-RU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</cdr:x>
      <cdr:y>0.10112</cdr:y>
    </cdr:from>
    <cdr:to>
      <cdr:x>0.61164</cdr:x>
      <cdr:y>0.45386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728192" y="2621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0.09577</cdr:x>
      <cdr:y>0.06879</cdr:y>
    </cdr:from>
    <cdr:to>
      <cdr:x>0.95239</cdr:x>
      <cdr:y>0.20568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13792" y="178322"/>
          <a:ext cx="3701008" cy="354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bg1"/>
              </a:solidFill>
            </a:rPr>
            <a:t>Результаты ГИА по русскому языку 2021-2022 </a:t>
          </a:r>
          <a:r>
            <a:rPr lang="ru-RU" sz="1100" b="1" dirty="0" smtClean="0"/>
            <a:t>г</a:t>
          </a:r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0.17009</cdr:x>
      <cdr:y>0.85878</cdr:y>
    </cdr:from>
    <cdr:to>
      <cdr:x>0.36154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2364" y="2363440"/>
          <a:ext cx="914400" cy="3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bg1"/>
              </a:solidFill>
            </a:rPr>
            <a:t>2020-2021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0.56207</cdr:x>
      <cdr:y>0.85878</cdr:y>
    </cdr:from>
    <cdr:to>
      <cdr:x>0.75352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84572" y="2363440"/>
          <a:ext cx="914400" cy="3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bg1"/>
              </a:solidFill>
            </a:rPr>
            <a:t>2021-2022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0.32085</cdr:x>
      <cdr:y>0.36165</cdr:y>
    </cdr:from>
    <cdr:to>
      <cdr:x>0.5123</cdr:x>
      <cdr:y>0.46631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32444" y="995288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bg1"/>
              </a:solidFill>
            </a:rPr>
            <a:t>91%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0.74299</cdr:x>
      <cdr:y>0.36165</cdr:y>
    </cdr:from>
    <cdr:to>
      <cdr:x>0.89376</cdr:x>
      <cdr:y>0.69391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48668" y="995288"/>
          <a:ext cx="7200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0.68269</cdr:x>
      <cdr:y>0.33548</cdr:y>
    </cdr:from>
    <cdr:to>
      <cdr:x>0.87413</cdr:x>
      <cdr:y>0.69391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60636" y="923280"/>
          <a:ext cx="914400" cy="986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bg1"/>
              </a:solidFill>
            </a:rPr>
            <a:t>100%</a:t>
          </a:r>
          <a:endParaRPr lang="ru-RU" sz="1100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0.19837</cdr:x>
      <cdr:y>0.86018</cdr:y>
    </cdr:from>
    <cdr:to>
      <cdr:x>0.40829</cdr:x>
      <cdr:y>0.99907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2229847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bg1">
                  <a:lumMod val="95000"/>
                </a:schemeClr>
              </a:solidFill>
            </a:rPr>
            <a:t>2020-2021</a:t>
          </a:r>
          <a:endParaRPr lang="ru-RU" sz="1100" dirty="0">
            <a:solidFill>
              <a:schemeClr val="bg1">
                <a:lumMod val="9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0.56226</cdr:x>
      <cdr:y>0.85607</cdr:y>
    </cdr:from>
    <cdr:to>
      <cdr:x>0.77218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49209" y="2219184"/>
          <a:ext cx="914400" cy="373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bg1"/>
              </a:solidFill>
            </a:rPr>
            <a:t>2021-2022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0.36389</cdr:x>
      <cdr:y>0.48279</cdr:y>
    </cdr:from>
    <cdr:to>
      <cdr:x>0.44655</cdr:x>
      <cdr:y>0.5939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85113" y="1251520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bg1"/>
              </a:solidFill>
            </a:rPr>
            <a:t>80%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0.69451</cdr:x>
      <cdr:y>0.48279</cdr:y>
    </cdr:from>
    <cdr:to>
      <cdr:x>0.77717</cdr:x>
      <cdr:y>0.56612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25273" y="1251520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bg1"/>
              </a:solidFill>
            </a:rPr>
            <a:t>100%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0.56226</cdr:x>
      <cdr:y>0.68933</cdr:y>
    </cdr:from>
    <cdr:to>
      <cdr:x>0.77218</cdr:x>
      <cdr:y>0.79076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449209" y="1786934"/>
          <a:ext cx="914400" cy="262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bg1"/>
              </a:solidFill>
            </a:rPr>
            <a:t>21</a:t>
          </a:r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0.3143</cdr:x>
      <cdr:y>0.69798</cdr:y>
    </cdr:from>
    <cdr:to>
      <cdr:x>0.52422</cdr:x>
      <cdr:y>0.79941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369089" y="1809355"/>
          <a:ext cx="914400" cy="262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>
              <a:solidFill>
                <a:schemeClr val="bg1"/>
              </a:solidFill>
            </a:rPr>
            <a:t>1</a:t>
          </a:r>
          <a:endParaRPr lang="ru-RU" sz="11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A94D8-D887-4A9B-AFE2-5E6C29F1C6A7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66FA8-0DC0-4440-9A48-E429D182F3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98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48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66FA8-0DC0-4440-9A48-E429D182F33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48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55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23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94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44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07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80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95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05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DD2B-5F8D-488D-964C-1049B9DCC6B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30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DD2B-5F8D-488D-964C-1049B9DCC6B1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05227-F5A6-4142-AC93-AC816B62DA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9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atrenkospb.ru/category/v-prodolzhenie-razgovora-na-urok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43" y="1082430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</a:t>
            </a:r>
          </a:p>
          <a:p>
            <a:pPr algn="ctr"/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 «Облако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слов» как инструмент развития читательской грамотности на уроках литературы в 7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классе»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32122"/>
            <a:ext cx="799288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85405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Автор: </a:t>
            </a:r>
            <a:r>
              <a:rPr lang="ru-RU" dirty="0">
                <a:solidFill>
                  <a:schemeClr val="bg1"/>
                </a:solidFill>
              </a:rPr>
              <a:t>Антонюк Юлия Александровна,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учитель русского языка и литературы </a:t>
            </a:r>
          </a:p>
          <a:p>
            <a:pPr algn="r"/>
            <a:endParaRPr lang="ru-RU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79882"/>
              </p:ext>
            </p:extLst>
          </p:nvPr>
        </p:nvGraphicFramePr>
        <p:xfrm>
          <a:off x="53754" y="1196752"/>
          <a:ext cx="9036492" cy="518043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31337"/>
                <a:gridCol w="1280906"/>
                <a:gridCol w="1352067"/>
                <a:gridCol w="1138583"/>
                <a:gridCol w="1209744"/>
                <a:gridCol w="1067421"/>
                <a:gridCol w="1956434"/>
              </a:tblGrid>
              <a:tr h="365760"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Ученики</a:t>
                      </a:r>
                    </a:p>
                    <a:p>
                      <a:r>
                        <a:rPr lang="ru-RU" sz="1600" dirty="0" smtClean="0"/>
                        <a:t>7</a:t>
                      </a:r>
                      <a:r>
                        <a:rPr lang="ru-RU" sz="1600" baseline="0" dirty="0" smtClean="0"/>
                        <a:t> класса </a:t>
                      </a:r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Объект оценки (умения )/ максимальный балл 5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143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Содержательно высказывать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свою точку зрения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Выделить сущность в процессах, явлениях на основе анализа, установления закономерностей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Уметь моделировать ход суждения, твердо удерживая внутренний план 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ходе работы пытаться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получить пробные выводы и варианты решения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Проявить собственное отношение к фактам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Средний балл/</a:t>
                      </a:r>
                      <a:r>
                        <a:rPr lang="ru-RU" sz="1200" baseline="0" dirty="0" smtClean="0"/>
                        <a:t> У</a:t>
                      </a:r>
                      <a:r>
                        <a:rPr lang="ru-RU" sz="1200" dirty="0" smtClean="0"/>
                        <a:t>ровень познавательной активности</a:t>
                      </a:r>
                      <a:endParaRPr lang="ru-RU" sz="1200" dirty="0"/>
                    </a:p>
                  </a:txBody>
                  <a:tcPr/>
                </a:tc>
              </a:tr>
              <a:tr h="3129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4,6 / </a:t>
                      </a:r>
                      <a:r>
                        <a:rPr lang="ru-RU" sz="1200" baseline="0" dirty="0" smtClean="0"/>
                        <a:t>Высокий уровень</a:t>
                      </a:r>
                      <a:endParaRPr lang="ru-RU" sz="12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4,8</a:t>
                      </a:r>
                      <a:r>
                        <a:rPr lang="ru-RU" sz="1200" baseline="0" dirty="0" smtClean="0"/>
                        <a:t> / Высокий уровень</a:t>
                      </a:r>
                      <a:endParaRPr lang="ru-RU" sz="12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4,8</a:t>
                      </a:r>
                      <a:r>
                        <a:rPr lang="ru-RU" sz="1200" baseline="0" dirty="0" smtClean="0"/>
                        <a:t> / Высокий уровень</a:t>
                      </a:r>
                      <a:endParaRPr lang="ru-RU" sz="1200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4,6 / </a:t>
                      </a:r>
                      <a:r>
                        <a:rPr lang="ru-RU" sz="1200" baseline="0" dirty="0" smtClean="0"/>
                        <a:t>Высокий уровень</a:t>
                      </a:r>
                      <a:endParaRPr lang="ru-RU" sz="1200" dirty="0"/>
                    </a:p>
                  </a:txBody>
                  <a:tcPr/>
                </a:tc>
              </a:tr>
              <a:tr h="3077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r>
                        <a:rPr lang="ru-RU" sz="1200" baseline="0" dirty="0" smtClean="0"/>
                        <a:t> / Высокий уровень</a:t>
                      </a:r>
                      <a:endParaRPr lang="ru-RU" sz="12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4,2 / Средний</a:t>
                      </a:r>
                      <a:r>
                        <a:rPr lang="ru-RU" sz="1200" baseline="0" dirty="0" smtClean="0"/>
                        <a:t> уровень</a:t>
                      </a:r>
                      <a:endParaRPr lang="ru-RU" sz="1200" dirty="0"/>
                    </a:p>
                  </a:txBody>
                  <a:tcPr/>
                </a:tc>
              </a:tr>
              <a:tr h="3411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4,8</a:t>
                      </a:r>
                      <a:r>
                        <a:rPr lang="ru-RU" sz="1200" baseline="0" dirty="0" smtClean="0"/>
                        <a:t> / Высокий уровень</a:t>
                      </a:r>
                      <a:endParaRPr lang="ru-RU" sz="1200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4,6 / </a:t>
                      </a:r>
                      <a:r>
                        <a:rPr lang="ru-RU" sz="1200" baseline="0" dirty="0" smtClean="0"/>
                        <a:t>Высокий уровень</a:t>
                      </a:r>
                      <a:endParaRPr lang="ru-RU" sz="1200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/ </a:t>
                      </a:r>
                      <a:r>
                        <a:rPr lang="ru-RU" sz="1200" baseline="0" dirty="0" smtClean="0"/>
                        <a:t>Средний уровень</a:t>
                      </a:r>
                      <a:endParaRPr lang="ru-RU" sz="12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4,6 / </a:t>
                      </a:r>
                      <a:r>
                        <a:rPr lang="ru-RU" sz="1200" baseline="0" dirty="0" smtClean="0"/>
                        <a:t>Высокий уровень</a:t>
                      </a:r>
                      <a:endParaRPr lang="ru-RU" sz="1200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Ученик 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4,8</a:t>
                      </a:r>
                      <a:r>
                        <a:rPr lang="ru-RU" sz="1200" baseline="0" dirty="0" smtClean="0"/>
                        <a:t> / Высокий уровень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34888"/>
            <a:ext cx="9144000" cy="11388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/>
                </a:solidFill>
              </a:rPr>
              <a:t>Комплексная оценка достижения качественных планируемых результатов </a:t>
            </a:r>
            <a:r>
              <a:rPr lang="ru-RU" sz="2400" b="1" dirty="0" smtClean="0">
                <a:solidFill>
                  <a:schemeClr val="bg1"/>
                </a:solidFill>
              </a:rPr>
              <a:t>формирования </a:t>
            </a:r>
            <a:r>
              <a:rPr lang="ru-RU" sz="2400" b="1" dirty="0">
                <a:solidFill>
                  <a:schemeClr val="bg1"/>
                </a:solidFill>
              </a:rPr>
              <a:t>познавательной активности </a:t>
            </a:r>
          </a:p>
        </p:txBody>
      </p:sp>
      <p:pic>
        <p:nvPicPr>
          <p:cNvPr id="4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6" y="502568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like.net/uploads/posts/2022-11/1667723016_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6007990" cy="33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solidFill>
                  <a:schemeClr val="bg1"/>
                </a:solidFill>
                <a:latin typeface="Times New Roman"/>
                <a:ea typeface="Times New Roman"/>
              </a:rPr>
              <a:t>«Переходы» от кадра к кадру моей профессии можно сравнить с теми методами, приемами и технологиями, которые призваны вовлекать моего «зрителя»-ученика в мир открытия новых знаний.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7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160"/>
            <a:ext cx="8229600" cy="630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ПРОБЛЕМА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1772" y="908720"/>
            <a:ext cx="5640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Опрос учащихся, 2022/23 г. 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(18  респондентов, 7 класс)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469031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	</a:t>
            </a:r>
            <a:r>
              <a:rPr lang="ru-RU" b="1" i="1" dirty="0" smtClean="0">
                <a:solidFill>
                  <a:schemeClr val="bg1"/>
                </a:solidFill>
              </a:rPr>
              <a:t>Проблема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– низкая познавательная </a:t>
            </a:r>
            <a:r>
              <a:rPr lang="ru-RU" i="1" dirty="0" smtClean="0">
                <a:solidFill>
                  <a:schemeClr val="bg1"/>
                </a:solidFill>
              </a:rPr>
              <a:t>активность: </a:t>
            </a:r>
            <a:r>
              <a:rPr lang="ru-RU" i="1" dirty="0">
                <a:solidFill>
                  <a:schemeClr val="bg1"/>
                </a:solidFill>
              </a:rPr>
              <a:t>ученики стремятся механически воспроизвести знание, но не осмыслить, испытывают трудности при совершении мыслительных операций  </a:t>
            </a:r>
            <a:endParaRPr lang="ru-RU" i="1" dirty="0" smtClean="0">
              <a:solidFill>
                <a:schemeClr val="bg1"/>
              </a:solidFill>
            </a:endParaRP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334262"/>
              </p:ext>
            </p:extLst>
          </p:nvPr>
        </p:nvGraphicFramePr>
        <p:xfrm>
          <a:off x="539552" y="1412776"/>
          <a:ext cx="8208912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696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я работаю на уроке и как я готовлю уроки дома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положительных ответов в 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Мне интересно изучать русский язык и литературу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подготовке уроков для меня важнее запомнить факты, чем понять сущность явлений и связей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текст я всегда выделяю главное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Обычно я не пытаюсь найти связь между тем, что изучаю сейчас и тем,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что мы проходили ранее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выясняю значение незнакомых слов всегда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не всегда точно могу определить,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что  знаю, а чего не знаю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1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50168"/>
            <a:ext cx="8229600" cy="6305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ЦЕЛЬ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901026"/>
              </p:ext>
            </p:extLst>
          </p:nvPr>
        </p:nvGraphicFramePr>
        <p:xfrm>
          <a:off x="107504" y="1681816"/>
          <a:ext cx="8928992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5040560"/>
              </a:tblGrid>
              <a:tr h="13578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Развитие познавательной активности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Мыслительная активность;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Система умственных действий;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Познавательный интерес;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</a:rPr>
                        <a:t>Мотивация изучения предмета.</a:t>
                      </a:r>
                      <a:endParaRPr lang="ru-RU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Требования ФГОС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effectLst/>
                        </a:rPr>
                        <a:t>«Развивать мыслительную активность учащихся, включающую умение искать, анализировать, обобщать, применять, интерпретировать информацию, содержащуюся в различных источниках, о событиях и явлениях прошлого и настоящего».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07804" y="105273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Что требуется?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941167"/>
            <a:ext cx="8928992" cy="158417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R="71755" indent="521335" algn="just">
              <a:spcAft>
                <a:spcPts val="0"/>
              </a:spcAft>
            </a:pPr>
            <a:r>
              <a:rPr lang="ru-RU" sz="2400" b="1" dirty="0" smtClean="0"/>
              <a:t>Цель</a:t>
            </a:r>
            <a:r>
              <a:rPr lang="ru-RU" sz="2400" dirty="0" smtClean="0"/>
              <a:t>: </a:t>
            </a:r>
            <a:r>
              <a:rPr lang="ru-RU" sz="2000" dirty="0">
                <a:latin typeface="Times New Roman"/>
                <a:ea typeface="Times New Roman"/>
              </a:rPr>
              <a:t>формирование навыков читательской грамотности через технологию «облако слов»,  на основе умений интегрировать, интерпретировать информацию, осмысливать содержание поэтического текста и выявлять связь между прочитанным и современной реальностью.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55976" y="4221088"/>
            <a:ext cx="432048" cy="504056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548680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3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350168"/>
            <a:ext cx="8229600" cy="6305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ВЫБОР ТЕХНОЛОГИИ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827584" y="1012760"/>
            <a:ext cx="7416823" cy="792088"/>
          </a:xfrm>
          <a:prstGeom prst="wedgeRectCallout">
            <a:avLst>
              <a:gd name="adj1" fmla="val 1063"/>
              <a:gd name="adj2" fmla="val 9010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Облако слов 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визуальное представление списка категорий или тегов, также называемых метками, ярлыками, ключевыми словами и т.п. 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725144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Технология «облако слов» направлена на формирование функциональной (читательской) грамотности обучающихся на уроках русского языка и литературы. Данная технология  носит практико-ориентированный характер, она направлена на формирование приемов аналитической деятельности обучающихся, отработку навыков смыслового чтения, что позволяет проектировать самостоятельную читательскую деятельность школьников.</a:t>
            </a:r>
            <a:endParaRPr 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511860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1666591235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71573"/>
            <a:ext cx="4176464" cy="25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0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332656"/>
            <a:ext cx="8229600" cy="6305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Опыт использования технологии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5029" y="3392178"/>
            <a:ext cx="8518529" cy="8289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/>
                <a:ea typeface="Times New Roman"/>
              </a:rPr>
              <a:t>на этапе сообщения темы урока для повышения мотивации и интереса учащихся — облако содержит красочное и оригинально оформленное название </a:t>
            </a:r>
            <a:r>
              <a:rPr lang="ru-RU" dirty="0" smtClean="0">
                <a:latin typeface="Times New Roman"/>
                <a:ea typeface="Times New Roman"/>
              </a:rPr>
              <a:t>темы;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0611" y="2720742"/>
            <a:ext cx="8532948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Приемы использования технологии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1520" y="99350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	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22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548680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00611" y="993502"/>
            <a:ext cx="85378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                К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примеру, на открытом уроке русского языка, темой которого была 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</a:rPr>
              <a:t>“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</a:rPr>
              <a:t>Правописание безударных падежных окончаний имён существительных ”</a:t>
            </a: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 этот приём я использовала для определения целей урока. И если нам, взрослым, бывает трудно понять и вычленить информацию, заключённую в таком необычном виде. Оказалось, что дети в этом смысле гораздо мобильнее нас, у них такие задания не вызывают протест, а только стимулируют интерес.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5030" y="4304892"/>
            <a:ext cx="8518529" cy="8289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закрепления или контроля знаний — облако слов содержит основные понятия по пройденной теме. Учащиеся выбирают термины и понятия, изученные в данной теме, и дают определение или раскрывают понятие;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00611" y="5229200"/>
            <a:ext cx="8544159" cy="5070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русского  языка на этапе работы со словарными словами ;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0612" y="5842630"/>
            <a:ext cx="8532946" cy="8987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31877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 любом уроке и любом этапе урока — задание «Найди лишнее слово»: для повторения пройдённого материала, для ознакомления с новым материалом, для переключения внимания, в качестве разминки и т.п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2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350168"/>
            <a:ext cx="8229600" cy="6305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spc="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Асадов Э. А. - «Россия начиналась не с меча»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7" y="502568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256456"/>
            <a:ext cx="364396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Россия 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начиналась не с меча,</a:t>
            </a:r>
            <a:b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Она с косы и плуга начиналась.</a:t>
            </a:r>
            <a:b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Не потому, что кровь не горяча,</a:t>
            </a:r>
            <a:b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А потому, что русского плеча</a:t>
            </a:r>
            <a:b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Ни разу в жизни злоба не касалась...</a:t>
            </a:r>
            <a:b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И стрелами звеневшие бои</a:t>
            </a:r>
            <a:b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Лишь прерывали труд ее всегдашний.</a:t>
            </a:r>
            <a:b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Недаром конь могучего Ильи</a:t>
            </a:r>
            <a:b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Оседлан был хозяином на пашне.</a:t>
            </a:r>
            <a:b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В руках, веселых только от труда,</a:t>
            </a:r>
            <a:b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По добродушью иногда не сразу</a:t>
            </a:r>
            <a:b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Возмездие вздымалось. Это да.</a:t>
            </a:r>
            <a:b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Но жажды крови не было ни разу.</a:t>
            </a:r>
            <a:b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Но только подлость радовалась зря.</a:t>
            </a:r>
            <a:b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С богатырем недолговечны шутки:</a:t>
            </a:r>
            <a:b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Да, можно обмануть богатыря,</a:t>
            </a:r>
            <a:b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Но победить - вот это уже дудки!</a:t>
            </a:r>
            <a:b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256456"/>
            <a:ext cx="38951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>Ведь это было так же бы смешно,</a:t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>Как, скажем, биться с солнцем и луною.</a:t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>Тому порукой - озеро Чудское,</a:t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>Река </a:t>
            </a:r>
            <a:r>
              <a:rPr lang="ru-RU" sz="1400" dirty="0" err="1">
                <a:solidFill>
                  <a:prstClr val="white"/>
                </a:solidFill>
                <a:latin typeface="Times New Roman"/>
                <a:ea typeface="Times New Roman"/>
              </a:rPr>
              <a:t>Непрядва</a:t>
            </a: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> и Бородино.</a:t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>И если тьмы тевтонцев иль Батыя</a:t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>Нашли конец на родине моей,</a:t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>То нынешняя гордая Россия</a:t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>Стократ еще прекрасней и сильней!</a:t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>И в схватке с самой лютою войною</a:t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>Она и ад сумела превозмочь.</a:t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>Тому порукой - города-герои</a:t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>В огнях салюта в праздничную ночь!</a:t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>И вечно тем сильна моя страна,</a:t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>Что никого нигде не унижала.</a:t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>Ведь доброта сильнее, чем война,</a:t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>Как бескорыстье действеннее жала.</a:t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>Встает заря, светла и горяча.</a:t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>И будет так вовеки нерушимо.</a:t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>Россия начиналась не с меча,</a:t>
            </a:r>
            <a:b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prstClr val="white"/>
                </a:solidFill>
                <a:latin typeface="Times New Roman"/>
                <a:ea typeface="Times New Roman"/>
              </a:rPr>
              <a:t>И потому она непобедим</a:t>
            </a:r>
            <a:endParaRPr lang="ru-RU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134144"/>
            <a:ext cx="8229600" cy="63056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Рефлексия и обратная связь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72000" y="864096"/>
            <a:ext cx="0" cy="587727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0" y="3645024"/>
            <a:ext cx="4572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7828" y="3789040"/>
            <a:ext cx="30963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«Символы и краски»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828" y="1115452"/>
            <a:ext cx="30963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«Благодарю»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1115452"/>
            <a:ext cx="43924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«Оставь свой комментарий в блоге»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1582921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Учитель </a:t>
            </a:r>
            <a:r>
              <a:rPr lang="ru-RU" sz="1600" dirty="0">
                <a:solidFill>
                  <a:schemeClr val="bg1"/>
                </a:solidFill>
              </a:rPr>
              <a:t>предлагает </a:t>
            </a:r>
            <a:r>
              <a:rPr lang="ru-RU" sz="1600" dirty="0" smtClean="0">
                <a:solidFill>
                  <a:schemeClr val="bg1"/>
                </a:solidFill>
              </a:rPr>
              <a:t>ученику сказать «спасибо» одному из учеников за </a:t>
            </a:r>
            <a:r>
              <a:rPr lang="ru-RU" sz="1600" dirty="0">
                <a:solidFill>
                  <a:schemeClr val="bg1"/>
                </a:solidFill>
              </a:rPr>
              <a:t>сотрудничество и пояснить, в чем именно это сотрудничество проявилось. </a:t>
            </a:r>
            <a:r>
              <a:rPr lang="ru-RU" sz="1600" dirty="0" smtClean="0">
                <a:solidFill>
                  <a:schemeClr val="bg1"/>
                </a:solidFill>
              </a:rPr>
              <a:t>В конце благодарит учитель. При этом он </a:t>
            </a:r>
            <a:r>
              <a:rPr lang="ru-RU" sz="1600" dirty="0">
                <a:solidFill>
                  <a:schemeClr val="bg1"/>
                </a:solidFill>
              </a:rPr>
              <a:t>выбирает тех, кому досталось наименьшее количество </a:t>
            </a:r>
            <a:r>
              <a:rPr lang="ru-RU" sz="1600" dirty="0" smtClean="0">
                <a:solidFill>
                  <a:schemeClr val="bg1"/>
                </a:solidFill>
              </a:rPr>
              <a:t>«комплиментов», </a:t>
            </a:r>
            <a:r>
              <a:rPr lang="ru-RU" sz="1600" dirty="0">
                <a:solidFill>
                  <a:schemeClr val="bg1"/>
                </a:solidFill>
              </a:rPr>
              <a:t>стараясь найти убедительные слова признательности и этому участнику событий.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98268" y="15567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Учитель просит учеников, воспользовавшись смартфонами, выйти на его страницу, где в блоге дать свой комментарий/ответ на проблемный вопрос  урока. В случае отсутствия смартфонов учащиеся оставляют комментарии письменно на листках и уже дома вносят свои их на страницу.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4149080"/>
            <a:ext cx="453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Учитель просит учеников, воспользовавшись листом бумаги, красками или фломастерами, нарисовать символически тему урока, дав ей пояснение.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hlinkClick r:id="rId3" highlightClick="1"/>
          </p:cNvPr>
          <p:cNvSpPr/>
          <p:nvPr/>
        </p:nvSpPr>
        <p:spPr>
          <a:xfrm>
            <a:off x="5099903" y="6378426"/>
            <a:ext cx="3480697" cy="36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Ссылка на страницы блога</a:t>
            </a:r>
            <a:endParaRPr lang="ru-RU" dirty="0"/>
          </a:p>
        </p:txBody>
      </p:sp>
      <p:pic>
        <p:nvPicPr>
          <p:cNvPr id="13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6" y="358552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38" y="5108002"/>
            <a:ext cx="2174419" cy="16333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19" y="3140554"/>
            <a:ext cx="2919863" cy="311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06152"/>
            <a:ext cx="8229600" cy="6305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bg1"/>
                </a:solidFill>
              </a:rPr>
              <a:t>Количественные показатели достижения предметных </a:t>
            </a:r>
            <a:r>
              <a:rPr lang="ru-RU" sz="2800" b="1" dirty="0" smtClean="0">
                <a:solidFill>
                  <a:schemeClr val="bg1"/>
                </a:solidFill>
              </a:rPr>
              <a:t>результатов по русскому языку и литературе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35876471"/>
              </p:ext>
            </p:extLst>
          </p:nvPr>
        </p:nvGraphicFramePr>
        <p:xfrm>
          <a:off x="-23837" y="1268760"/>
          <a:ext cx="4572000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02237789"/>
              </p:ext>
            </p:extLst>
          </p:nvPr>
        </p:nvGraphicFramePr>
        <p:xfrm>
          <a:off x="4572000" y="1239622"/>
          <a:ext cx="432048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11885148"/>
              </p:ext>
            </p:extLst>
          </p:nvPr>
        </p:nvGraphicFramePr>
        <p:xfrm>
          <a:off x="-200804" y="3873872"/>
          <a:ext cx="4776192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07109935"/>
              </p:ext>
            </p:extLst>
          </p:nvPr>
        </p:nvGraphicFramePr>
        <p:xfrm>
          <a:off x="4571063" y="4049688"/>
          <a:ext cx="435597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572000" y="1412776"/>
            <a:ext cx="0" cy="52292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2" descr="C:\Users\Юзер\Desktop\КАтренко\razdelitel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2" y="785273"/>
            <a:ext cx="7992888" cy="7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32040" y="1412776"/>
            <a:ext cx="3754760" cy="43204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Результаты ГИА по русскому языку в 2021-2022г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21278" y="5836622"/>
            <a:ext cx="418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6309" y="582060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4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9153b66d6e9f318706e21a77a5ccdbf133499"/>
</p:tagLst>
</file>

<file path=ppt/theme/theme1.xml><?xml version="1.0" encoding="utf-8"?>
<a:theme xmlns:a="http://schemas.openxmlformats.org/drawingml/2006/main" name="ПРЕЗЕНТАЦИЯ_вариант отправ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ПРЕЗЕНТАЦИЯ_вариант отправки</Template>
  <TotalTime>249</TotalTime>
  <Words>886</Words>
  <Application>Microsoft Office PowerPoint</Application>
  <PresentationFormat>Экран (4:3)</PresentationFormat>
  <Paragraphs>179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ПРЕЗЕНТАЦИЯ_вариант отправки</vt:lpstr>
      <vt:lpstr>Презентация PowerPoint</vt:lpstr>
      <vt:lpstr>Презентация PowerPoint</vt:lpstr>
      <vt:lpstr>ПРОБЛЕМА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 Куценко</dc:creator>
  <cp:lastModifiedBy>Admin</cp:lastModifiedBy>
  <cp:revision>24</cp:revision>
  <dcterms:created xsi:type="dcterms:W3CDTF">2015-08-13T06:31:58Z</dcterms:created>
  <dcterms:modified xsi:type="dcterms:W3CDTF">2023-03-17T09:47:13Z</dcterms:modified>
</cp:coreProperties>
</file>