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8" r:id="rId2"/>
    <p:sldId id="366" r:id="rId3"/>
    <p:sldId id="349" r:id="rId4"/>
    <p:sldId id="350" r:id="rId5"/>
    <p:sldId id="351" r:id="rId6"/>
    <p:sldId id="352" r:id="rId7"/>
    <p:sldId id="353" r:id="rId8"/>
    <p:sldId id="354" r:id="rId9"/>
    <p:sldId id="356" r:id="rId10"/>
    <p:sldId id="369" r:id="rId11"/>
    <p:sldId id="275" r:id="rId12"/>
    <p:sldId id="284" r:id="rId13"/>
    <p:sldId id="285" r:id="rId14"/>
    <p:sldId id="357" r:id="rId15"/>
    <p:sldId id="370" r:id="rId16"/>
    <p:sldId id="358" r:id="rId17"/>
    <p:sldId id="320" r:id="rId18"/>
    <p:sldId id="315" r:id="rId19"/>
    <p:sldId id="316" r:id="rId20"/>
    <p:sldId id="359" r:id="rId21"/>
    <p:sldId id="367" r:id="rId22"/>
    <p:sldId id="360" r:id="rId23"/>
    <p:sldId id="361" r:id="rId24"/>
    <p:sldId id="362" r:id="rId25"/>
    <p:sldId id="363" r:id="rId26"/>
    <p:sldId id="364" r:id="rId27"/>
    <p:sldId id="365" r:id="rId28"/>
    <p:sldId id="3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81254-A507-43E2-AD00-3D90FD92E66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F1EA-DE9D-4F67-BBB4-553655E7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5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Функциональная грамотность учителя – основа функциональной грамотности ученика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869160"/>
            <a:ext cx="4712568" cy="156172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Однокоз В.Н.</a:t>
            </a:r>
          </a:p>
        </p:txBody>
      </p:sp>
    </p:spTree>
    <p:extLst>
      <p:ext uri="{BB962C8B-B14F-4D97-AF65-F5344CB8AC3E}">
        <p14:creationId xmlns:p14="http://schemas.microsoft.com/office/powerpoint/2010/main" val="16546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несплошными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текстами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перспективное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направление,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позволяющее развивать</a:t>
            </a:r>
            <a:b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языковую личность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учащегося.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2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316835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Подготовка </a:t>
            </a:r>
            <a:br>
              <a:rPr lang="ru-RU" sz="4800" b="1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к Всероссийским проверочным работам как способ формирования функциональной грамотности учащихся</a:t>
            </a:r>
            <a:endParaRPr lang="ru-RU" sz="4000" dirty="0">
              <a:solidFill>
                <a:srgbClr val="00206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ЗАДАЧИ     ВПР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ea typeface="Calibri"/>
                <a:cs typeface="Times New Roman"/>
              </a:rPr>
              <a:t> -  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Выявить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сильные и слабые стороны в преподавании предмета и скорректировать процесс обучения (в частности, с целью работы с отстающими обучающимися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Помочь учащимся избежать лишних стрессов на ГИА.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Помочь учителю и родителям определить образовательную траекторию ученика.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Проанализировать реальный образовательный уровень по отношению к требованиям ФГОС, на котором находится школа, класс и ребенок.</a:t>
            </a:r>
            <a:endParaRPr lang="ru-RU" sz="2400" dirty="0">
              <a:ea typeface="Calibri"/>
              <a:cs typeface="Times New Roman"/>
            </a:endParaRPr>
          </a:p>
          <a:p>
            <a:pPr lvl="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294790"/>
                </a:solidFill>
                <a:latin typeface="Impact" panose="020B0806030902050204" pitchFamily="34" charset="0"/>
              </a:rPr>
              <a:t>ФУНКЦИОНАЛЬНАЯ   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людей применять знания, полученные в разных областях науки, на практике. Она основывается на реальной грамотности (математической, читательской, финансовой, естественнонаучной, коммуникативной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Демоверсия ВПР  2023 по русскому языку для  6 класса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Определите и запишите лексическое значение слова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«отводили»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предложения10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Подберите и запишите предложение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котором данное многозначное слово употреблялось бы в другом значении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43321"/>
              </p:ext>
            </p:extLst>
          </p:nvPr>
        </p:nvGraphicFramePr>
        <p:xfrm>
          <a:off x="683568" y="3720216"/>
          <a:ext cx="7848872" cy="250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7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верного ответа и указания по оцениванию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3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Верно объяснено значение слова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58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 правильный ответ; в предложении может быть допущен один речевой	2 недочёт или допущена одна орфографическая, или одна пунктуационная, или одна грамматическая ошибка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</a:t>
                      </a:r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4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Отводили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направляли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сторону.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прошлой неделе мы с сестрой дважды отводили младшего брата в детский сад.</a:t>
            </a:r>
          </a:p>
        </p:txBody>
      </p:sp>
    </p:spTree>
    <p:extLst>
      <p:ext uri="{BB962C8B-B14F-4D97-AF65-F5344CB8AC3E}">
        <p14:creationId xmlns:p14="http://schemas.microsoft.com/office/powerpoint/2010/main" val="34786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 по русскому языку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8 класса.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«Проблемная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Определить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лексическое значение слов: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несказа́нное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неска́занное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называются такие слова?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какое из этих слов подходит к текстам №1 и № 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573016"/>
            <a:ext cx="8424937" cy="17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294790"/>
                </a:solidFill>
                <a:latin typeface="Impact" panose="020B0806030902050204" pitchFamily="34" charset="0"/>
              </a:rPr>
              <a:t>ЗАДАНИЯ      </a:t>
            </a:r>
            <a:r>
              <a:rPr lang="ru-RU" altLang="ru-RU" dirty="0">
                <a:solidFill>
                  <a:srgbClr val="294790"/>
                </a:solidFill>
                <a:latin typeface="Impact" panose="020B0806030902050204" pitchFamily="34" charset="0"/>
              </a:rPr>
              <a:t>ВПР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знаниевый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применение знаний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сформировать опыт рассуждения при решении нестандартных задач – жизненных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26026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980728"/>
            <a:ext cx="8186737" cy="1622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spc="-30" dirty="0" smtClean="0">
                <a:solidFill>
                  <a:srgbClr val="294790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ЗАДАНИЯ ПО ВИДАМ ПОЗНАВАТЕЛЬНОЙ ДЕЯТЕЛЬНОСТИ </a:t>
            </a:r>
            <a:r>
              <a:rPr lang="ru-RU" spc="-30" dirty="0" smtClean="0">
                <a:solidFill>
                  <a:srgbClr val="294790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pc="-30" dirty="0" smtClean="0">
                <a:solidFill>
                  <a:srgbClr val="294790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186737" cy="5382344"/>
          </a:xfrm>
        </p:spPr>
        <p:txBody>
          <a:bodyPr/>
          <a:lstStyle/>
          <a:p>
            <a:pPr marL="0" indent="0" eaLnBrk="1" fontAlgn="t" hangingPunct="1">
              <a:buNone/>
            </a:pPr>
            <a:r>
              <a:rPr lang="ru-RU" altLang="ru-RU" sz="2800" b="1" dirty="0" smtClean="0"/>
              <a:t> </a:t>
            </a:r>
          </a:p>
          <a:p>
            <a:pPr marL="0" indent="0" eaLnBrk="1" fontAlgn="t" hangingPunct="1">
              <a:buNone/>
            </a:pPr>
            <a:r>
              <a:rPr lang="ru-RU" altLang="ru-RU" sz="2800" b="1" dirty="0" smtClean="0"/>
              <a:t>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рименение знаний в опыте деятельности: </a:t>
            </a:r>
          </a:p>
          <a:p>
            <a:pPr eaLnBrk="1" fontAlgn="t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сравнивать, противопоставлять, классифицировать;</a:t>
            </a:r>
          </a:p>
          <a:p>
            <a:pPr eaLnBrk="1" fontAlgn="t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использовать;</a:t>
            </a:r>
          </a:p>
          <a:p>
            <a:pPr eaLnBrk="1" fontAlgn="t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связывать, соотносить;</a:t>
            </a:r>
          </a:p>
          <a:p>
            <a:pPr eaLnBrk="1" fontAlgn="t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интерпретировать информацию;</a:t>
            </a:r>
          </a:p>
          <a:p>
            <a:pPr eaLnBrk="1" fontAlgn="t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находить решения;</a:t>
            </a:r>
          </a:p>
          <a:p>
            <a:pPr eaLnBrk="1" fontAlgn="t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бъяснять.</a:t>
            </a:r>
          </a:p>
          <a:p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8264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6737" cy="6429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spc="-30" dirty="0" smtClean="0">
                <a:solidFill>
                  <a:srgbClr val="294790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600" spc="-30" dirty="0" smtClean="0">
                <a:solidFill>
                  <a:srgbClr val="294790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spc="-30" dirty="0" smtClean="0">
                <a:solidFill>
                  <a:srgbClr val="294790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ЗАДАНИЯ ПО ВИДАМ ПОЗНАВАТЕЛЬНОЙ ДЕЯТЕЛЬНОСТИ </a:t>
            </a:r>
            <a:r>
              <a:rPr lang="ru-RU" sz="4900" spc="-30" dirty="0" smtClean="0">
                <a:solidFill>
                  <a:srgbClr val="294790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4900" spc="-30" dirty="0" smtClean="0">
                <a:solidFill>
                  <a:srgbClr val="294790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4900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94383" y="1137962"/>
            <a:ext cx="8392417" cy="5238328"/>
          </a:xfrm>
        </p:spPr>
        <p:txBody>
          <a:bodyPr>
            <a:noAutofit/>
          </a:bodyPr>
          <a:lstStyle/>
          <a:p>
            <a:pPr marL="0" indent="0" eaLnBrk="1" fontAlgn="t" hangingPunct="1">
              <a:buNone/>
            </a:pPr>
            <a:endParaRPr lang="ru-RU" altLang="ru-RU" sz="2400" b="1" dirty="0" smtClean="0"/>
          </a:p>
          <a:p>
            <a:pPr marL="0" indent="0" eaLnBrk="1" fontAlgn="t" hangingPunct="1"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Решение нестандартных задач – жизненных  ситуаций:</a:t>
            </a:r>
          </a:p>
          <a:p>
            <a:pPr marL="0" indent="0" eaLnBrk="1" fontAlgn="t" hangingPunct="1"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становление причинно-следственных связей и их анализ; </a:t>
            </a:r>
          </a:p>
          <a:p>
            <a:pPr marL="0" indent="0" eaLnBrk="1" fontAlgn="t" hangingPunct="1"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мение  найти и дать анализ проблемы:</a:t>
            </a:r>
          </a:p>
          <a:p>
            <a:pPr eaLnBrk="1" fontAlgn="t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формулировать вопрос;</a:t>
            </a:r>
          </a:p>
          <a:p>
            <a:pPr eaLnBrk="1" fontAlgn="t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планировать;</a:t>
            </a:r>
          </a:p>
          <a:p>
            <a:pPr eaLnBrk="1" fontAlgn="t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делать выводы;</a:t>
            </a:r>
          </a:p>
          <a:p>
            <a:pPr eaLnBrk="1" fontAlgn="t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приводить доказательства и аргументы;</a:t>
            </a:r>
          </a:p>
          <a:p>
            <a:pPr eaLnBrk="1" fontAlgn="t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решать нестандартные задачи.</a:t>
            </a:r>
          </a:p>
          <a:p>
            <a:pPr eaLnBrk="1" fontAlgn="t" hangingPunct="1"/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330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общего между предметами, изображенными на слайде?</a:t>
            </a:r>
          </a:p>
        </p:txBody>
      </p:sp>
      <p:pic>
        <p:nvPicPr>
          <p:cNvPr id="9218" name="Picture 2" descr="C:\Users\Виктория\Desktop\установить-рулон-бумаги-проведенной-руки-ткани-иллюстрация-вектора-с-1670918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960440" cy="3960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иктория\Desktop\12307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5181791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Развитие функциональной грамотности на уроках русского языка в рамках подготовки к ЕГЭ</a:t>
            </a:r>
          </a:p>
        </p:txBody>
      </p:sp>
    </p:spTree>
    <p:extLst>
      <p:ext uri="{BB962C8B-B14F-4D97-AF65-F5344CB8AC3E}">
        <p14:creationId xmlns:p14="http://schemas.microsoft.com/office/powerpoint/2010/main" val="31212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читательской грамотности  применительно к анализу текста для написания сочинения в формате ЕГЭ проверяет следующие умения: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осмыслить информацию в тексте и извлечь ее;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сформировать общее понимание текста и перевести информацию текста с опорой на личностный опыт;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размышлять о содержании и форме текстового сообщения, оценивать его.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0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Диалог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автором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вопросно-ответная система, которая естественным образом мотивирует учащихся к многократному прочтению текста (или фрагментов текста) художественного произведения с целью его анализа и интерпретации. </a:t>
            </a:r>
          </a:p>
        </p:txBody>
      </p:sp>
    </p:spTree>
    <p:extLst>
      <p:ext uri="{BB962C8B-B14F-4D97-AF65-F5344CB8AC3E}">
        <p14:creationId xmlns:p14="http://schemas.microsoft.com/office/powerpoint/2010/main" val="10679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Сплошные тексты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30618"/>
            <a:ext cx="8208912" cy="576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5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В.Г.Распутин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«Уроки французского»</a:t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941568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деньги: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-выбор/необходимость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-ответственность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-нравственные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</a:p>
          <a:p>
            <a:pPr marL="0"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1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100" i="1" dirty="0">
                <a:latin typeface="Times New Roman" pitchFamily="18" charset="0"/>
                <a:cs typeface="Times New Roman" pitchFamily="18" charset="0"/>
              </a:rPr>
              <a:t>Все же раза два она подкладывала мне в письмо по пятерке – на молоко. На теперешние, это пятьдесят копеек, не разживешься, но все равно деньги, на них на базаре можно было купить пять пол-литровых баночек молока, по рублю за баночку…»</a:t>
            </a:r>
          </a:p>
        </p:txBody>
      </p:sp>
    </p:spTree>
    <p:extLst>
      <p:ext uri="{BB962C8B-B14F-4D97-AF65-F5344CB8AC3E}">
        <p14:creationId xmlns:p14="http://schemas.microsoft.com/office/powerpoint/2010/main" val="34292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8092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схема доходов и расходов определенного объекта(одного человека, семьи, организации), устанавливаемая на определенный период времени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Помоги главному герою распределить деньги на неделю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4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Советы по управлению деньгами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endParaRPr lang="ru-RU" sz="1200" dirty="0">
              <a:solidFill>
                <a:srgbClr val="000000"/>
              </a:solidFill>
              <a:latin typeface="Century Gothic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планировать бюджет и следовать ему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отличать «потребности» от «желаний»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копилку и вносите в нее сдачу от своих покупок. Так вы сможете накопить сбережения.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вести запись и учет всех своих покупок в специальном блокноте. Заведите лист доходов и расходов.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тратить деньги с умом. Уважайте труд родителей.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первое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    Извлечение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это умение внимательно прочитать текст и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осмыслить его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 целью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определения проблемы и позиции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автора, что является наиболее продуктивным способом подготовки к сочинению.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/>
              <a:t>                               </a:t>
            </a:r>
          </a:p>
          <a:p>
            <a:pPr marL="0" indent="0">
              <a:buNone/>
            </a:pP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второе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комментарий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сочинении для выбранной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9401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СПАСИБО ЗА ВНИМАНИЕ!</a:t>
            </a:r>
          </a:p>
        </p:txBody>
      </p:sp>
      <p:pic>
        <p:nvPicPr>
          <p:cNvPr id="10242" name="Picture 2" descr="C:\Users\Виктория\Desktop\1655993902_20-mykaleidoscope-ru-p-buket-raznotsvetnikh-tsvetov-krasivo-foto-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217024" cy="61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136587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Эффективное использование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несплошных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 текстов на уроках русского языка для формирования функциональной грамотности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Impact" pitchFamily="34" charset="0"/>
              <a:cs typeface="Times New Roman" pitchFamily="18" charset="0"/>
            </a:endParaRPr>
          </a:p>
        </p:txBody>
      </p:sp>
      <p:grpSp>
        <p:nvGrpSpPr>
          <p:cNvPr id="4" name="drawingObject9"/>
          <p:cNvGrpSpPr/>
          <p:nvPr/>
        </p:nvGrpSpPr>
        <p:grpSpPr>
          <a:xfrm>
            <a:off x="683568" y="548680"/>
            <a:ext cx="7920880" cy="5904656"/>
            <a:chOff x="0" y="0"/>
            <a:chExt cx="9811665" cy="6649973"/>
          </a:xfrm>
          <a:noFill/>
        </p:grpSpPr>
        <p:sp>
          <p:nvSpPr>
            <p:cNvPr id="5" name="Shape 10"/>
            <p:cNvSpPr/>
            <p:nvPr/>
          </p:nvSpPr>
          <p:spPr>
            <a:xfrm>
              <a:off x="1249236" y="5736909"/>
              <a:ext cx="4897400" cy="913062"/>
            </a:xfrm>
            <a:custGeom>
              <a:avLst/>
              <a:gdLst/>
              <a:ahLst/>
              <a:cxnLst/>
              <a:rect l="0" t="0" r="0" b="0"/>
              <a:pathLst>
                <a:path w="4897400" h="913062">
                  <a:moveTo>
                    <a:pt x="660" y="0"/>
                  </a:moveTo>
                  <a:lnTo>
                    <a:pt x="0" y="5472"/>
                  </a:lnTo>
                  <a:lnTo>
                    <a:pt x="85695" y="21353"/>
                  </a:lnTo>
                  <a:lnTo>
                    <a:pt x="3636698" y="913062"/>
                  </a:lnTo>
                  <a:lnTo>
                    <a:pt x="4897400" y="913062"/>
                  </a:lnTo>
                  <a:lnTo>
                    <a:pt x="85695" y="21353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8E7A0">
                <a:alpha val="40000"/>
              </a:srgbClr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Shape 11"/>
            <p:cNvSpPr/>
            <p:nvPr/>
          </p:nvSpPr>
          <p:spPr>
            <a:xfrm>
              <a:off x="1235673" y="5730990"/>
              <a:ext cx="3651886" cy="918983"/>
            </a:xfrm>
            <a:custGeom>
              <a:avLst/>
              <a:gdLst/>
              <a:ahLst/>
              <a:cxnLst/>
              <a:rect l="0" t="0" r="0" b="0"/>
              <a:pathLst>
                <a:path w="3651886" h="918983">
                  <a:moveTo>
                    <a:pt x="0" y="0"/>
                  </a:moveTo>
                  <a:lnTo>
                    <a:pt x="7924" y="6350"/>
                  </a:lnTo>
                  <a:lnTo>
                    <a:pt x="2868871" y="918983"/>
                  </a:lnTo>
                  <a:lnTo>
                    <a:pt x="3651886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Picture 12"/>
            <p:cNvPicPr/>
            <p:nvPr/>
          </p:nvPicPr>
          <p:blipFill>
            <a:blip r:embed="rId2"/>
            <a:stretch/>
          </p:blipFill>
          <p:spPr>
            <a:xfrm>
              <a:off x="749961" y="5581649"/>
              <a:ext cx="3398520" cy="1068324"/>
            </a:xfrm>
            <a:prstGeom prst="rect">
              <a:avLst/>
            </a:prstGeom>
            <a:noFill/>
          </p:spPr>
        </p:pic>
        <p:pic>
          <p:nvPicPr>
            <p:cNvPr id="8" name="Picture 13"/>
            <p:cNvPicPr/>
            <p:nvPr/>
          </p:nvPicPr>
          <p:blipFill>
            <a:blip r:embed="rId3"/>
            <a:stretch/>
          </p:blipFill>
          <p:spPr>
            <a:xfrm>
              <a:off x="749961" y="5576325"/>
              <a:ext cx="3371842" cy="1073646"/>
            </a:xfrm>
            <a:prstGeom prst="rect">
              <a:avLst/>
            </a:prstGeom>
            <a:noFill/>
          </p:spPr>
        </p:pic>
        <p:pic>
          <p:nvPicPr>
            <p:cNvPr id="9" name="Picture 14"/>
            <p:cNvPicPr/>
            <p:nvPr/>
          </p:nvPicPr>
          <p:blipFill>
            <a:blip r:embed="rId4"/>
            <a:stretch/>
          </p:blipFill>
          <p:spPr>
            <a:xfrm>
              <a:off x="4033800" y="4230320"/>
              <a:ext cx="3557904" cy="2231008"/>
            </a:xfrm>
            <a:prstGeom prst="rect">
              <a:avLst/>
            </a:prstGeom>
            <a:noFill/>
          </p:spPr>
        </p:pic>
        <p:pic>
          <p:nvPicPr>
            <p:cNvPr id="10" name="Picture 15"/>
            <p:cNvPicPr/>
            <p:nvPr/>
          </p:nvPicPr>
          <p:blipFill>
            <a:blip r:embed="rId5"/>
            <a:stretch/>
          </p:blipFill>
          <p:spPr>
            <a:xfrm rot="1080000">
              <a:off x="0" y="0"/>
              <a:ext cx="3336837" cy="2901662"/>
            </a:xfrm>
            <a:prstGeom prst="rect">
              <a:avLst/>
            </a:prstGeom>
            <a:noFill/>
          </p:spPr>
        </p:pic>
        <p:pic>
          <p:nvPicPr>
            <p:cNvPr id="11" name="Picture 16"/>
            <p:cNvPicPr/>
            <p:nvPr/>
          </p:nvPicPr>
          <p:blipFill>
            <a:blip r:embed="rId6"/>
            <a:stretch/>
          </p:blipFill>
          <p:spPr>
            <a:xfrm>
              <a:off x="1973733" y="1578102"/>
              <a:ext cx="7837932" cy="29001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550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512" y="-238933"/>
            <a:ext cx="8784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4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Lucida Sans Unicode" pitchFamily="34" charset="0"/>
              <a:cs typeface="Calibri" pitchFamily="34" charset="0"/>
            </a:endParaRPr>
          </a:p>
          <a:p>
            <a:pPr marL="0" marR="0" lvl="0" indent="804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Понятие “текст” следует трактовать</a:t>
            </a:r>
            <a:r>
              <a:rPr lang="ru-RU" sz="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широко: он может включать не только слова, но и визуальные изображения</a:t>
            </a:r>
          </a:p>
        </p:txBody>
      </p:sp>
      <p:grpSp>
        <p:nvGrpSpPr>
          <p:cNvPr id="6" name="drawingObject17"/>
          <p:cNvGrpSpPr/>
          <p:nvPr/>
        </p:nvGrpSpPr>
        <p:grpSpPr>
          <a:xfrm>
            <a:off x="323528" y="764705"/>
            <a:ext cx="8758616" cy="5749510"/>
            <a:chOff x="0" y="0"/>
            <a:chExt cx="9336166" cy="4867337"/>
          </a:xfrm>
          <a:noFill/>
        </p:grpSpPr>
        <p:sp>
          <p:nvSpPr>
            <p:cNvPr id="7" name="Shape 18"/>
            <p:cNvSpPr/>
            <p:nvPr/>
          </p:nvSpPr>
          <p:spPr>
            <a:xfrm>
              <a:off x="499275" y="3741356"/>
              <a:ext cx="4897400" cy="913062"/>
            </a:xfrm>
            <a:custGeom>
              <a:avLst/>
              <a:gdLst/>
              <a:ahLst/>
              <a:cxnLst/>
              <a:rect l="0" t="0" r="0" b="0"/>
              <a:pathLst>
                <a:path w="4897400" h="913062">
                  <a:moveTo>
                    <a:pt x="660" y="0"/>
                  </a:moveTo>
                  <a:lnTo>
                    <a:pt x="0" y="5472"/>
                  </a:lnTo>
                  <a:lnTo>
                    <a:pt x="85695" y="21353"/>
                  </a:lnTo>
                  <a:lnTo>
                    <a:pt x="3636698" y="913062"/>
                  </a:lnTo>
                  <a:lnTo>
                    <a:pt x="4897400" y="913062"/>
                  </a:lnTo>
                  <a:lnTo>
                    <a:pt x="85695" y="21353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8E7A0">
                <a:alpha val="40000"/>
              </a:srgbClr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8" name="Shape 19"/>
            <p:cNvSpPr/>
            <p:nvPr/>
          </p:nvSpPr>
          <p:spPr>
            <a:xfrm>
              <a:off x="485711" y="3735437"/>
              <a:ext cx="3651886" cy="918983"/>
            </a:xfrm>
            <a:custGeom>
              <a:avLst/>
              <a:gdLst/>
              <a:ahLst/>
              <a:cxnLst/>
              <a:rect l="0" t="0" r="0" b="0"/>
              <a:pathLst>
                <a:path w="3651886" h="918983">
                  <a:moveTo>
                    <a:pt x="0" y="0"/>
                  </a:moveTo>
                  <a:lnTo>
                    <a:pt x="7924" y="6350"/>
                  </a:lnTo>
                  <a:lnTo>
                    <a:pt x="2868871" y="918983"/>
                  </a:lnTo>
                  <a:lnTo>
                    <a:pt x="3651886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9" name="Picture 20"/>
            <p:cNvPicPr/>
            <p:nvPr/>
          </p:nvPicPr>
          <p:blipFill>
            <a:blip r:embed="rId2"/>
            <a:stretch/>
          </p:blipFill>
          <p:spPr>
            <a:xfrm>
              <a:off x="0" y="3586096"/>
              <a:ext cx="3398520" cy="1068324"/>
            </a:xfrm>
            <a:prstGeom prst="rect">
              <a:avLst/>
            </a:prstGeom>
            <a:noFill/>
          </p:spPr>
        </p:pic>
        <p:pic>
          <p:nvPicPr>
            <p:cNvPr id="10" name="Picture 21"/>
            <p:cNvPicPr/>
            <p:nvPr/>
          </p:nvPicPr>
          <p:blipFill>
            <a:blip r:embed="rId3"/>
            <a:stretch/>
          </p:blipFill>
          <p:spPr>
            <a:xfrm>
              <a:off x="0" y="3580773"/>
              <a:ext cx="3371842" cy="1073646"/>
            </a:xfrm>
            <a:prstGeom prst="rect">
              <a:avLst/>
            </a:prstGeom>
            <a:noFill/>
          </p:spPr>
        </p:pic>
        <p:pic>
          <p:nvPicPr>
            <p:cNvPr id="11" name="Picture 22"/>
            <p:cNvPicPr/>
            <p:nvPr/>
          </p:nvPicPr>
          <p:blipFill>
            <a:blip r:embed="rId4"/>
            <a:stretch/>
          </p:blipFill>
          <p:spPr>
            <a:xfrm>
              <a:off x="294792" y="2305544"/>
              <a:ext cx="3030473" cy="2127250"/>
            </a:xfrm>
            <a:prstGeom prst="rect">
              <a:avLst/>
            </a:prstGeom>
            <a:noFill/>
          </p:spPr>
        </p:pic>
        <p:pic>
          <p:nvPicPr>
            <p:cNvPr id="12" name="Picture 23"/>
            <p:cNvPicPr/>
            <p:nvPr/>
          </p:nvPicPr>
          <p:blipFill>
            <a:blip r:embed="rId5"/>
            <a:stretch/>
          </p:blipFill>
          <p:spPr>
            <a:xfrm>
              <a:off x="294792" y="865504"/>
              <a:ext cx="3389376" cy="1335023"/>
            </a:xfrm>
            <a:prstGeom prst="rect">
              <a:avLst/>
            </a:prstGeom>
            <a:noFill/>
          </p:spPr>
        </p:pic>
        <p:pic>
          <p:nvPicPr>
            <p:cNvPr id="13" name="Picture 24"/>
            <p:cNvPicPr/>
            <p:nvPr/>
          </p:nvPicPr>
          <p:blipFill>
            <a:blip r:embed="rId6"/>
            <a:stretch/>
          </p:blipFill>
          <p:spPr>
            <a:xfrm rot="1020000">
              <a:off x="3276551" y="600139"/>
              <a:ext cx="3279831" cy="4267197"/>
            </a:xfrm>
            <a:prstGeom prst="rect">
              <a:avLst/>
            </a:prstGeom>
            <a:noFill/>
          </p:spPr>
        </p:pic>
        <p:pic>
          <p:nvPicPr>
            <p:cNvPr id="14" name="Picture 25"/>
            <p:cNvPicPr/>
            <p:nvPr/>
          </p:nvPicPr>
          <p:blipFill>
            <a:blip r:embed="rId7"/>
            <a:stretch/>
          </p:blipFill>
          <p:spPr>
            <a:xfrm rot="20460000">
              <a:off x="5721395" y="0"/>
              <a:ext cx="3614770" cy="3298809"/>
            </a:xfrm>
            <a:prstGeom prst="rect">
              <a:avLst/>
            </a:prstGeom>
            <a:noFill/>
          </p:spPr>
        </p:pic>
        <p:pic>
          <p:nvPicPr>
            <p:cNvPr id="15" name="Picture 26"/>
            <p:cNvPicPr/>
            <p:nvPr/>
          </p:nvPicPr>
          <p:blipFill>
            <a:blip r:embed="rId8"/>
            <a:stretch/>
          </p:blipFill>
          <p:spPr>
            <a:xfrm rot="21360000">
              <a:off x="6069657" y="2781711"/>
              <a:ext cx="3059652" cy="187189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132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чтения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несплошных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текстов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80956" cy="561662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я вижу перед собой?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в ней сообщается?</a:t>
            </a:r>
          </a:p>
          <a:p>
            <a:pPr>
              <a:buFontTx/>
              <a:buChar char="-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асскажи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содержащейся в ней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нужно было представлять информацию в виде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несплошного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текста?  </a:t>
            </a:r>
          </a:p>
        </p:txBody>
      </p:sp>
      <p:pic>
        <p:nvPicPr>
          <p:cNvPr id="3075" name="Picture 3" descr="D:\сюда\4163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58" y="2996952"/>
            <a:ext cx="75704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акие задания можно предложить на уроках русского языка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103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изучении темы «Имя числительное»</a:t>
            </a:r>
          </a:p>
          <a:p>
            <a:pPr marL="0" indent="0"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7"/>
          <a:stretch/>
        </p:blipFill>
        <p:spPr bwMode="auto">
          <a:xfrm>
            <a:off x="395536" y="1884295"/>
            <a:ext cx="8424936" cy="500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Тема. Многозначные слова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Задание: найдите в чеке многозначное слово.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Напишите лексическое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значение данного слова.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операция</a:t>
            </a:r>
          </a:p>
          <a:p>
            <a:pPr marL="0" indent="0">
              <a:buNone/>
            </a:pP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придумайте и напишите предложения со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словом операция. В каждом предложении слово должно обозначать разное лексическое значение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111"/>
          <p:cNvPicPr/>
          <p:nvPr/>
        </p:nvPicPr>
        <p:blipFill>
          <a:blip r:embed="rId2"/>
          <a:stretch/>
        </p:blipFill>
        <p:spPr>
          <a:xfrm>
            <a:off x="323527" y="1988840"/>
            <a:ext cx="8279765" cy="2519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9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работе по развитию речи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44806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015860"/>
            <a:ext cx="9621815" cy="550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369530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Схематизация </a:t>
            </a:r>
            <a:endParaRPr lang="ru-RU" sz="36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751</Words>
  <Application>Microsoft Office PowerPoint</Application>
  <PresentationFormat>Экран (4:3)</PresentationFormat>
  <Paragraphs>117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Impact</vt:lpstr>
      <vt:lpstr>Lucida Sans Unicode</vt:lpstr>
      <vt:lpstr>Open Sans</vt:lpstr>
      <vt:lpstr>Times New Roman</vt:lpstr>
      <vt:lpstr>Тема Office</vt:lpstr>
      <vt:lpstr>Функциональная грамотность учителя – основа функциональной грамотности ученика</vt:lpstr>
      <vt:lpstr>Что общего между предметами, изображенными на слайде?</vt:lpstr>
      <vt:lpstr>Эффективное использование несплошных текстов на уроках русского языка для формирования функциональной грамотности</vt:lpstr>
      <vt:lpstr>Презентация PowerPoint</vt:lpstr>
      <vt:lpstr>Правила чтения несплошных текстов</vt:lpstr>
      <vt:lpstr>Какие задания можно предложить на уроках русского языка</vt:lpstr>
      <vt:lpstr>Тема. Многозначные слова</vt:lpstr>
      <vt:lpstr>При работе по развитию речи</vt:lpstr>
      <vt:lpstr>Презентация PowerPoint</vt:lpstr>
      <vt:lpstr>Работа с несплошными текстами  — перспективное направление, позволяющее развивать языковую личность учащегося. </vt:lpstr>
      <vt:lpstr> Подготовка  к Всероссийским проверочным работам как способ формирования функциональной грамотности учащихся</vt:lpstr>
      <vt:lpstr>ЗАДАЧИ     ВПР</vt:lpstr>
      <vt:lpstr>ФУНКЦИОНАЛЬНАЯ    ГРАМОТНОСТЬ</vt:lpstr>
      <vt:lpstr>Демоверсия ВПР  2023 по русскому языку для  6 класса</vt:lpstr>
      <vt:lpstr>Презентация PowerPoint</vt:lpstr>
      <vt:lpstr>ВПР по русскому языку для 8 класса. «Проблемная ситуация»</vt:lpstr>
      <vt:lpstr>ЗАДАНИЯ      ВПР</vt:lpstr>
      <vt:lpstr>ЗАДАНИЯ ПО ВИДАМ ПОЗНАВАТЕЛЬНОЙ ДЕЯТЕЛЬНОСТИ  </vt:lpstr>
      <vt:lpstr> ЗАДАНИЯ ПО ВИДАМ ПОЗНАВАТЕЛЬНОЙ ДЕЯТЕЛЬНОСТИ  </vt:lpstr>
      <vt:lpstr>Развитие функциональной грамотности на уроках русского языка в рамках подготовки к ЕГЭ</vt:lpstr>
      <vt:lpstr>Оценка читательской грамотности  применительно к анализу текста для написания сочинения в формате ЕГЭ проверяет следующие умения: </vt:lpstr>
      <vt:lpstr>Презентация PowerPoint</vt:lpstr>
      <vt:lpstr>Сплошные тексты</vt:lpstr>
      <vt:lpstr>В.Г.Распутин «Уроки французского» </vt:lpstr>
      <vt:lpstr>Презентация PowerPoint</vt:lpstr>
      <vt:lpstr>Советы по управлению деньгами  </vt:lpstr>
      <vt:lpstr>Умение первое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Как сварить мыло Сегодня мы не можем представить себе наше существование без мыла. Приходим домой и первым делом идем мыть руки. Производители этого ценного и необходимого для нас продукта предлагают нам сотни видов и разновидностей: с запахом полевых цветов и морской волны, еловых веток и апельсинов, разных цветов и оттенков, с добавками, ухаживающими за кожей, специальное для детей, хозяйственное для стирки. Всех не перечислишь. Да вы сами это разнообразие видели десятки раз в магазинах и супермаркетах. </dc:title>
  <dc:creator>Администратор</dc:creator>
  <cp:lastModifiedBy>Красногвардейская СШ</cp:lastModifiedBy>
  <cp:revision>140</cp:revision>
  <dcterms:created xsi:type="dcterms:W3CDTF">2012-11-20T12:47:10Z</dcterms:created>
  <dcterms:modified xsi:type="dcterms:W3CDTF">2023-06-21T12:00:13Z</dcterms:modified>
</cp:coreProperties>
</file>