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48" r:id="rId2"/>
    <p:sldId id="366" r:id="rId3"/>
    <p:sldId id="349" r:id="rId4"/>
    <p:sldId id="350" r:id="rId5"/>
    <p:sldId id="351" r:id="rId6"/>
    <p:sldId id="352" r:id="rId7"/>
    <p:sldId id="353" r:id="rId8"/>
    <p:sldId id="354" r:id="rId9"/>
    <p:sldId id="356" r:id="rId10"/>
    <p:sldId id="369" r:id="rId11"/>
    <p:sldId id="275" r:id="rId12"/>
    <p:sldId id="284" r:id="rId13"/>
    <p:sldId id="285" r:id="rId14"/>
    <p:sldId id="357" r:id="rId15"/>
    <p:sldId id="370" r:id="rId16"/>
    <p:sldId id="358" r:id="rId17"/>
    <p:sldId id="320" r:id="rId18"/>
    <p:sldId id="315" r:id="rId19"/>
    <p:sldId id="316" r:id="rId20"/>
    <p:sldId id="359" r:id="rId21"/>
    <p:sldId id="367" r:id="rId22"/>
    <p:sldId id="360" r:id="rId23"/>
    <p:sldId id="361" r:id="rId24"/>
    <p:sldId id="362" r:id="rId25"/>
    <p:sldId id="363" r:id="rId26"/>
    <p:sldId id="364" r:id="rId27"/>
    <p:sldId id="365" r:id="rId28"/>
    <p:sldId id="36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F81254-A507-43E2-AD00-3D90FD92E66C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EF1EA-DE9D-4F67-BBB4-553655E76B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251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Impact" pitchFamily="34" charset="0"/>
                <a:cs typeface="Times New Roman" pitchFamily="18" charset="0"/>
              </a:rPr>
              <a:t>Функциональная грамотность учителя – основа функциональной грамотности ученика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4869160"/>
            <a:ext cx="4712568" cy="1561728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Однокоз В.Н.</a:t>
            </a:r>
          </a:p>
        </p:txBody>
      </p:sp>
    </p:spTree>
    <p:extLst>
      <p:ext uri="{BB962C8B-B14F-4D97-AF65-F5344CB8AC3E}">
        <p14:creationId xmlns:p14="http://schemas.microsoft.com/office/powerpoint/2010/main" val="165464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Работа с </a:t>
            </a:r>
            <a:r>
              <a:rPr lang="ru-RU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несплошными</a:t>
            </a:r>
            <a: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текстами </a:t>
            </a: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— перспективное </a:t>
            </a: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направление, </a:t>
            </a:r>
            <a: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позволяющее развивать</a:t>
            </a:r>
            <a:b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языковую личность </a:t>
            </a: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учащегося.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527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76672"/>
            <a:ext cx="8640960" cy="3168352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800" b="1" dirty="0" smtClean="0">
                <a:solidFill>
                  <a:srgbClr val="002060"/>
                </a:solidFill>
                <a:latin typeface="Impact" pitchFamily="34" charset="0"/>
                <a:cs typeface="Times New Roman" pitchFamily="18" charset="0"/>
              </a:rPr>
              <a:t>Подготовка </a:t>
            </a:r>
            <a:br>
              <a:rPr lang="ru-RU" sz="4800" b="1" dirty="0" smtClean="0">
                <a:solidFill>
                  <a:srgbClr val="002060"/>
                </a:solidFill>
                <a:latin typeface="Impact" pitchFamily="34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002060"/>
                </a:solidFill>
                <a:latin typeface="Impact" pitchFamily="34" charset="0"/>
                <a:cs typeface="Times New Roman" pitchFamily="18" charset="0"/>
              </a:rPr>
              <a:t>к Всероссийским проверочным работам как способ формирования функциональной грамотности учащихся</a:t>
            </a:r>
            <a:endParaRPr lang="ru-RU" sz="4000" dirty="0">
              <a:solidFill>
                <a:srgbClr val="002060"/>
              </a:solidFill>
              <a:latin typeface="Impac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altLang="ru-RU" sz="4000" b="1" dirty="0" smtClean="0">
                <a:solidFill>
                  <a:schemeClr val="accent1">
                    <a:lumMod val="75000"/>
                  </a:schemeClr>
                </a:solidFill>
                <a:latin typeface="Impact" pitchFamily="34" charset="0"/>
                <a:cs typeface="Times New Roman" pitchFamily="18" charset="0"/>
              </a:rPr>
              <a:t>ЗАДАЧИ     ВПР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smtClean="0">
                <a:ea typeface="Calibri"/>
                <a:cs typeface="Times New Roman"/>
              </a:rPr>
              <a:t> -   </a:t>
            </a: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Выявить 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сильные и слабые стороны в преподавании предмета и скорректировать процесс обучения (в частности, с целью работы с отстающими обучающимися</a:t>
            </a: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).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Помочь учащимся избежать лишних стрессов на ГИА.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Помочь учителю и родителям определить образовательную траекторию ученика.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Проанализировать реальный образовательный уровень по отношению к требованиям ФГОС, на котором находится школа, класс и ребенок.</a:t>
            </a:r>
            <a:endParaRPr lang="ru-RU" sz="2400" dirty="0">
              <a:ea typeface="Calibri"/>
              <a:cs typeface="Times New Roman"/>
            </a:endParaRPr>
          </a:p>
          <a:p>
            <a:pPr lvl="0"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14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>
                <a:solidFill>
                  <a:srgbClr val="294790"/>
                </a:solidFill>
                <a:latin typeface="Impact" panose="020B0806030902050204" pitchFamily="34" charset="0"/>
              </a:rPr>
              <a:t>ФУНКЦИОНАЛЬНАЯ    ГРАМОТНОСТЬ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Умение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людей применять знания, полученные в разных областях науки, на практике. Она основывается на реальной грамотности (математической, читательской, финансовой, естественнонаучной, коммуникативной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63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Демоверсия ВПР  2023 по русскому языку для  6 класса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Определите и запишите лексическое значение слова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«отводили»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 предложения10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Подберите и запишите предложение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котором данное многозначное слово употреблялось бы в другом значении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943321"/>
              </p:ext>
            </p:extLst>
          </p:nvPr>
        </p:nvGraphicFramePr>
        <p:xfrm>
          <a:off x="683568" y="3720216"/>
          <a:ext cx="7848872" cy="2503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99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8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871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верного ответа и указания по оцениванию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Баллы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63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Верно объяснено значение слова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558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Дан правильный ответ; в предложении может быть допущен один речевой	2 недочёт или допущена одна орфографическая, или одна пунктуационная, или одна грамматическая ошибка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</a:t>
                      </a:r>
                      <a:r>
                        <a:rPr lang="ru-RU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Максимальный балл</a:t>
                      </a:r>
                      <a:endParaRPr lang="ru-RU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444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Отводили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направляли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 сторону. 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прошлой неделе мы с сестрой дважды отводили младшего брата в детский сад.</a:t>
            </a:r>
          </a:p>
        </p:txBody>
      </p:sp>
    </p:spTree>
    <p:extLst>
      <p:ext uri="{BB962C8B-B14F-4D97-AF65-F5344CB8AC3E}">
        <p14:creationId xmlns:p14="http://schemas.microsoft.com/office/powerpoint/2010/main" val="347865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по русскому языку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8 класса.</a:t>
            </a:r>
            <a:b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«Проблемная </a:t>
            </a:r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ситуация»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Определить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лексическое значение слов: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несказа́нное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неска́занное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Как называются такие слова?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Определите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какое из этих слов подходит к текстам №1 и № 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8" y="3573016"/>
            <a:ext cx="8424937" cy="175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831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>
                <a:solidFill>
                  <a:srgbClr val="294790"/>
                </a:solidFill>
                <a:latin typeface="Impact" panose="020B0806030902050204" pitchFamily="34" charset="0"/>
              </a:rPr>
              <a:t>ЗАДАНИЯ      </a:t>
            </a:r>
            <a:r>
              <a:rPr lang="ru-RU" altLang="ru-RU" dirty="0">
                <a:solidFill>
                  <a:srgbClr val="294790"/>
                </a:solidFill>
                <a:latin typeface="Impact" panose="020B0806030902050204" pitchFamily="34" charset="0"/>
              </a:rPr>
              <a:t>ВПР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Формируют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знаниевый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компонент.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Направленны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применение знаний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опыте.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Позволяют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сформировать опыт рассуждения при решении нестандартных задач – жизненных ситуаций.</a:t>
            </a:r>
          </a:p>
        </p:txBody>
      </p:sp>
    </p:spTree>
    <p:extLst>
      <p:ext uri="{BB962C8B-B14F-4D97-AF65-F5344CB8AC3E}">
        <p14:creationId xmlns:p14="http://schemas.microsoft.com/office/powerpoint/2010/main" val="260268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980728"/>
            <a:ext cx="8186737" cy="16227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spc="-30" dirty="0" smtClean="0">
                <a:solidFill>
                  <a:srgbClr val="294790"/>
                </a:solidFill>
                <a:latin typeface="Impact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ЗАДАНИЯ ПО ВИДАМ ПОЗНАВАТЕЛЬНОЙ ДЕЯТЕЛЬНОСТИ </a:t>
            </a:r>
            <a:r>
              <a:rPr lang="ru-RU" spc="-30" dirty="0" smtClean="0">
                <a:solidFill>
                  <a:srgbClr val="294790"/>
                </a:solidFill>
                <a:latin typeface="Impact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pc="-30" dirty="0" smtClean="0">
                <a:solidFill>
                  <a:srgbClr val="294790"/>
                </a:solidFill>
                <a:latin typeface="Impact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dirty="0"/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500063" y="1143000"/>
            <a:ext cx="8186737" cy="5382344"/>
          </a:xfrm>
        </p:spPr>
        <p:txBody>
          <a:bodyPr/>
          <a:lstStyle/>
          <a:p>
            <a:pPr marL="0" indent="0" eaLnBrk="1" fontAlgn="t" hangingPunct="1">
              <a:buNone/>
            </a:pPr>
            <a:r>
              <a:rPr lang="ru-RU" altLang="ru-RU" sz="2800" b="1" dirty="0" smtClean="0"/>
              <a:t> </a:t>
            </a:r>
          </a:p>
          <a:p>
            <a:pPr marL="0" indent="0" eaLnBrk="1" fontAlgn="t" hangingPunct="1">
              <a:buNone/>
            </a:pPr>
            <a:r>
              <a:rPr lang="ru-RU" altLang="ru-RU" sz="2800" b="1" dirty="0" smtClean="0"/>
              <a:t> 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рименение знаний в опыте деятельности: </a:t>
            </a:r>
          </a:p>
          <a:p>
            <a:pPr eaLnBrk="1" fontAlgn="t" hangingPunct="1"/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сравнивать, противопоставлять, классифицировать;</a:t>
            </a:r>
          </a:p>
          <a:p>
            <a:pPr eaLnBrk="1" fontAlgn="t" hangingPunct="1"/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использовать;</a:t>
            </a:r>
          </a:p>
          <a:p>
            <a:pPr eaLnBrk="1" fontAlgn="t" hangingPunct="1"/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связывать, соотносить;</a:t>
            </a:r>
          </a:p>
          <a:p>
            <a:pPr eaLnBrk="1" fontAlgn="t" hangingPunct="1"/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интерпретировать информацию;</a:t>
            </a:r>
          </a:p>
          <a:p>
            <a:pPr eaLnBrk="1" fontAlgn="t" hangingPunct="1"/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находить решения;</a:t>
            </a:r>
          </a:p>
          <a:p>
            <a:pPr eaLnBrk="1" fontAlgn="t" hangingPunct="1"/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бъяснять.</a:t>
            </a:r>
          </a:p>
          <a:p>
            <a:endParaRPr lang="ru-RU" alt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82643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500063"/>
            <a:ext cx="8186737" cy="64293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spc="-30" dirty="0" smtClean="0">
                <a:solidFill>
                  <a:srgbClr val="294790"/>
                </a:solidFill>
                <a:latin typeface="Impact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3600" spc="-30" dirty="0" smtClean="0">
                <a:solidFill>
                  <a:srgbClr val="294790"/>
                </a:solidFill>
                <a:latin typeface="Impact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3600" spc="-30" dirty="0" smtClean="0">
                <a:solidFill>
                  <a:srgbClr val="294790"/>
                </a:solidFill>
                <a:latin typeface="Impact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ЗАДАНИЯ ПО ВИДАМ ПОЗНАВАТЕЛЬНОЙ ДЕЯТЕЛЬНОСТИ </a:t>
            </a:r>
            <a:r>
              <a:rPr lang="ru-RU" sz="4900" spc="-30" dirty="0" smtClean="0">
                <a:solidFill>
                  <a:srgbClr val="294790"/>
                </a:solidFill>
                <a:latin typeface="Impact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4900" spc="-30" dirty="0" smtClean="0">
                <a:solidFill>
                  <a:srgbClr val="294790"/>
                </a:solidFill>
                <a:latin typeface="Impact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4900" dirty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294383" y="1137962"/>
            <a:ext cx="8392417" cy="5238328"/>
          </a:xfrm>
        </p:spPr>
        <p:txBody>
          <a:bodyPr>
            <a:noAutofit/>
          </a:bodyPr>
          <a:lstStyle/>
          <a:p>
            <a:pPr marL="0" indent="0" eaLnBrk="1" fontAlgn="t" hangingPunct="1">
              <a:buNone/>
            </a:pPr>
            <a:endParaRPr lang="ru-RU" altLang="ru-RU" sz="2400" b="1" dirty="0" smtClean="0"/>
          </a:p>
          <a:p>
            <a:pPr marL="0" indent="0" eaLnBrk="1" fontAlgn="t" hangingPunct="1">
              <a:buNone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Решение нестандартных задач – жизненных  ситуаций:</a:t>
            </a:r>
          </a:p>
          <a:p>
            <a:pPr marL="0" indent="0" eaLnBrk="1" fontAlgn="t" hangingPunct="1">
              <a:buNone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становление причинно-следственных связей и их анализ; </a:t>
            </a:r>
          </a:p>
          <a:p>
            <a:pPr marL="0" indent="0" eaLnBrk="1" fontAlgn="t" hangingPunct="1">
              <a:buNone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мение  найти и дать анализ проблемы:</a:t>
            </a:r>
          </a:p>
          <a:p>
            <a:pPr eaLnBrk="1" fontAlgn="t" hangingPunct="1"/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формулировать вопрос;</a:t>
            </a:r>
          </a:p>
          <a:p>
            <a:pPr eaLnBrk="1" fontAlgn="t" hangingPunct="1"/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планировать;</a:t>
            </a:r>
          </a:p>
          <a:p>
            <a:pPr eaLnBrk="1" fontAlgn="t" hangingPunct="1"/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делать выводы;</a:t>
            </a:r>
          </a:p>
          <a:p>
            <a:pPr eaLnBrk="1" fontAlgn="t" hangingPunct="1"/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приводить доказательства и аргументы;</a:t>
            </a:r>
          </a:p>
          <a:p>
            <a:pPr eaLnBrk="1" fontAlgn="t" hangingPunct="1"/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решать нестандартные задачи.</a:t>
            </a:r>
          </a:p>
          <a:p>
            <a:pPr eaLnBrk="1" fontAlgn="t" hangingPunct="1"/>
            <a:endParaRPr lang="ru-RU" alt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43309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общего между предметами, изображенными на слайде?</a:t>
            </a:r>
          </a:p>
        </p:txBody>
      </p:sp>
      <p:pic>
        <p:nvPicPr>
          <p:cNvPr id="9218" name="Picture 2" descr="C:\Users\Виктория\Desktop\установить-рулон-бумаги-проведенной-руки-ткани-иллюстрация-вектора-с-16709182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3960440" cy="39604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Виктория\Desktop\12307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01008"/>
            <a:ext cx="5181791" cy="28803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23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Impact" pitchFamily="34" charset="0"/>
                <a:cs typeface="Times New Roman" pitchFamily="18" charset="0"/>
              </a:rPr>
              <a:t>Развитие функциональной грамотности на уроках русского языка в рамках подготовки к ЕГЭ</a:t>
            </a:r>
          </a:p>
        </p:txBody>
      </p:sp>
    </p:spTree>
    <p:extLst>
      <p:ext uri="{BB962C8B-B14F-4D97-AF65-F5344CB8AC3E}">
        <p14:creationId xmlns:p14="http://schemas.microsoft.com/office/powerpoint/2010/main" val="312124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Оценка читательской грамотности  применительно к анализу текста для написания сочинения в формате ЕГЭ проверяет следующие умения:</a:t>
            </a:r>
            <a:b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33203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1) осмыслить информацию в тексте и извлечь ее;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2) сформировать общее понимание текста и перевести информацию текста с опорой на личностный опыт;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3) размышлять о содержании и форме текстового сообщения, оценивать его.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07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Диалог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 автором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это вопросно-ответная система, которая естественным образом мотивирует учащихся к многократному прочтению текста (или фрагментов текста) художественного произведения с целью его анализа и интерпретации. </a:t>
            </a:r>
          </a:p>
        </p:txBody>
      </p:sp>
    </p:spTree>
    <p:extLst>
      <p:ext uri="{BB962C8B-B14F-4D97-AF65-F5344CB8AC3E}">
        <p14:creationId xmlns:p14="http://schemas.microsoft.com/office/powerpoint/2010/main" val="106798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Сплошные тексты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930618"/>
            <a:ext cx="8208912" cy="5764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559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504056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В.Г.Распутин</a:t>
            </a:r>
            <a:r>
              <a:rPr lang="ru-RU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«Уроки французского»</a:t>
            </a:r>
            <a:br>
              <a:rPr lang="ru-RU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7941568" cy="489654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деньги:</a:t>
            </a:r>
          </a:p>
          <a:p>
            <a:pPr marL="0" indent="0"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-выбор/необходимость</a:t>
            </a:r>
          </a:p>
          <a:p>
            <a:pPr marL="0" indent="0"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-ответственность</a:t>
            </a:r>
          </a:p>
          <a:p>
            <a:pPr marL="0" indent="0"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-нравственные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принципы</a:t>
            </a:r>
          </a:p>
          <a:p>
            <a:pPr marL="0" indent="0"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41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100" i="1" dirty="0">
                <a:latin typeface="Times New Roman" pitchFamily="18" charset="0"/>
                <a:cs typeface="Times New Roman" pitchFamily="18" charset="0"/>
              </a:rPr>
              <a:t>Все же раза два она подкладывала мне в письмо по пятерке – на молоко. На теперешние, это пятьдесят копеек, не разживешься, но все равно деньги, на них на базаре можно было купить пять пол-литровых баночек молока, по рублю за баночку…»</a:t>
            </a:r>
          </a:p>
        </p:txBody>
      </p:sp>
    </p:spTree>
    <p:extLst>
      <p:ext uri="{BB962C8B-B14F-4D97-AF65-F5344CB8AC3E}">
        <p14:creationId xmlns:p14="http://schemas.microsoft.com/office/powerpoint/2010/main" val="342924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8092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Бюджет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– схема доходов и расходов определенного объекта(одного человека, семьи, организации), устанавливаемая на определенный период времени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Помоги главному герою распределить деньги на неделю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442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Советы по управлению деньгами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fontScale="92500" lnSpcReduction="10000"/>
          </a:bodyPr>
          <a:lstStyle/>
          <a:p>
            <a:endParaRPr lang="ru-RU" sz="1200" dirty="0">
              <a:solidFill>
                <a:srgbClr val="000000"/>
              </a:solidFill>
              <a:latin typeface="Century Gothic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Старайся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планировать бюджет и следовать ему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Учитесь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отличать «потребности» от «желаний»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Заведите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копилку и вносите в нее сдачу от своих покупок. Так вы сможете накопить сбережения.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Учитесь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вести запись и учет всех своих покупок в специальном блокноте. Заведите лист доходов и расходов.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Старайтесь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тратить деньги с умом. Уважайте труд родителей. 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47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Умение первое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000" b="1" i="1" dirty="0" smtClean="0">
                <a:latin typeface="Times New Roman" pitchFamily="18" charset="0"/>
                <a:cs typeface="Times New Roman" pitchFamily="18" charset="0"/>
              </a:rPr>
              <a:t>     Извлечение </a:t>
            </a:r>
            <a:r>
              <a:rPr lang="ru-RU" sz="3000" b="1" i="1" dirty="0">
                <a:latin typeface="Times New Roman" pitchFamily="18" charset="0"/>
                <a:cs typeface="Times New Roman" pitchFamily="18" charset="0"/>
              </a:rPr>
              <a:t>информации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– это умение внимательно прочитать текст и </a:t>
            </a:r>
            <a:r>
              <a:rPr lang="ru-RU" sz="3000" b="1" i="1" dirty="0">
                <a:latin typeface="Times New Roman" pitchFamily="18" charset="0"/>
                <a:cs typeface="Times New Roman" pitchFamily="18" charset="0"/>
              </a:rPr>
              <a:t>осмыслить его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с целью </a:t>
            </a:r>
            <a:r>
              <a:rPr lang="ru-RU" sz="3000" b="1" i="1" dirty="0">
                <a:latin typeface="Times New Roman" pitchFamily="18" charset="0"/>
                <a:cs typeface="Times New Roman" pitchFamily="18" charset="0"/>
              </a:rPr>
              <a:t>определения проблемы и позиции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автора, что является наиболее продуктивным способом подготовки к сочинению. 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/>
              <a:t>                               </a:t>
            </a:r>
          </a:p>
          <a:p>
            <a:pPr marL="0" indent="0">
              <a:buNone/>
            </a:pP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Умение второе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Составить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комментарий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сочинении для выбранной проблемы.</a:t>
            </a:r>
          </a:p>
        </p:txBody>
      </p:sp>
    </p:spTree>
    <p:extLst>
      <p:ext uri="{BB962C8B-B14F-4D97-AF65-F5344CB8AC3E}">
        <p14:creationId xmlns:p14="http://schemas.microsoft.com/office/powerpoint/2010/main" val="94017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Impact" pitchFamily="34" charset="0"/>
              </a:rPr>
              <a:t>СПАСИБО ЗА ВНИМАНИЕ!</a:t>
            </a:r>
          </a:p>
        </p:txBody>
      </p:sp>
      <p:pic>
        <p:nvPicPr>
          <p:cNvPr id="10242" name="Picture 2" descr="C:\Users\Виктория\Desktop\1655993902_20-mykaleidoscope-ru-p-buket-raznotsvetnikh-tsvetov-krasivo-foto-2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217024" cy="614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63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136587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Impact" pitchFamily="34" charset="0"/>
                <a:cs typeface="Times New Roman" pitchFamily="18" charset="0"/>
              </a:rPr>
              <a:t>Эффективное использование 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  <a:latin typeface="Impact" pitchFamily="34" charset="0"/>
                <a:cs typeface="Times New Roman" pitchFamily="18" charset="0"/>
              </a:rPr>
              <a:t>несплошных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Impact" pitchFamily="34" charset="0"/>
                <a:cs typeface="Times New Roman" pitchFamily="18" charset="0"/>
              </a:rPr>
              <a:t> текстов на уроках русского языка для формирования функциональной грамотности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Impact" pitchFamily="34" charset="0"/>
              <a:cs typeface="Times New Roman" pitchFamily="18" charset="0"/>
            </a:endParaRPr>
          </a:p>
        </p:txBody>
      </p:sp>
      <p:grpSp>
        <p:nvGrpSpPr>
          <p:cNvPr id="4" name="drawingObject9"/>
          <p:cNvGrpSpPr/>
          <p:nvPr/>
        </p:nvGrpSpPr>
        <p:grpSpPr>
          <a:xfrm>
            <a:off x="683568" y="548680"/>
            <a:ext cx="7920880" cy="5904656"/>
            <a:chOff x="0" y="0"/>
            <a:chExt cx="9811665" cy="6649973"/>
          </a:xfrm>
          <a:noFill/>
        </p:grpSpPr>
        <p:sp>
          <p:nvSpPr>
            <p:cNvPr id="5" name="Shape 10"/>
            <p:cNvSpPr/>
            <p:nvPr/>
          </p:nvSpPr>
          <p:spPr>
            <a:xfrm>
              <a:off x="1249236" y="5736909"/>
              <a:ext cx="4897400" cy="913062"/>
            </a:xfrm>
            <a:custGeom>
              <a:avLst/>
              <a:gdLst/>
              <a:ahLst/>
              <a:cxnLst/>
              <a:rect l="0" t="0" r="0" b="0"/>
              <a:pathLst>
                <a:path w="4897400" h="913062">
                  <a:moveTo>
                    <a:pt x="660" y="0"/>
                  </a:moveTo>
                  <a:lnTo>
                    <a:pt x="0" y="5472"/>
                  </a:lnTo>
                  <a:lnTo>
                    <a:pt x="85695" y="21353"/>
                  </a:lnTo>
                  <a:lnTo>
                    <a:pt x="3636698" y="913062"/>
                  </a:lnTo>
                  <a:lnTo>
                    <a:pt x="4897400" y="913062"/>
                  </a:lnTo>
                  <a:lnTo>
                    <a:pt x="85695" y="21353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B8E7A0">
                <a:alpha val="40000"/>
              </a:srgbClr>
            </a:solidFill>
          </p:spPr>
          <p:txBody>
            <a:bodyPr vert="horz" lIns="91440" tIns="45720" rIns="91440" bIns="4572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" name="Shape 11"/>
            <p:cNvSpPr/>
            <p:nvPr/>
          </p:nvSpPr>
          <p:spPr>
            <a:xfrm>
              <a:off x="1235673" y="5730990"/>
              <a:ext cx="3651886" cy="918983"/>
            </a:xfrm>
            <a:custGeom>
              <a:avLst/>
              <a:gdLst/>
              <a:ahLst/>
              <a:cxnLst/>
              <a:rect l="0" t="0" r="0" b="0"/>
              <a:pathLst>
                <a:path w="3651886" h="918983">
                  <a:moveTo>
                    <a:pt x="0" y="0"/>
                  </a:moveTo>
                  <a:lnTo>
                    <a:pt x="7924" y="6350"/>
                  </a:lnTo>
                  <a:lnTo>
                    <a:pt x="2868871" y="918983"/>
                  </a:lnTo>
                  <a:lnTo>
                    <a:pt x="3651886" y="918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vert="horz" lIns="91440" tIns="45720" rIns="91440" bIns="4572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7" name="Picture 12"/>
            <p:cNvPicPr/>
            <p:nvPr/>
          </p:nvPicPr>
          <p:blipFill>
            <a:blip r:embed="rId2"/>
            <a:stretch/>
          </p:blipFill>
          <p:spPr>
            <a:xfrm>
              <a:off x="749961" y="5581649"/>
              <a:ext cx="3398520" cy="1068324"/>
            </a:xfrm>
            <a:prstGeom prst="rect">
              <a:avLst/>
            </a:prstGeom>
            <a:noFill/>
          </p:spPr>
        </p:pic>
        <p:pic>
          <p:nvPicPr>
            <p:cNvPr id="8" name="Picture 13"/>
            <p:cNvPicPr/>
            <p:nvPr/>
          </p:nvPicPr>
          <p:blipFill>
            <a:blip r:embed="rId3"/>
            <a:stretch/>
          </p:blipFill>
          <p:spPr>
            <a:xfrm>
              <a:off x="749961" y="5576325"/>
              <a:ext cx="3371842" cy="1073646"/>
            </a:xfrm>
            <a:prstGeom prst="rect">
              <a:avLst/>
            </a:prstGeom>
            <a:noFill/>
          </p:spPr>
        </p:pic>
        <p:pic>
          <p:nvPicPr>
            <p:cNvPr id="9" name="Picture 14"/>
            <p:cNvPicPr/>
            <p:nvPr/>
          </p:nvPicPr>
          <p:blipFill>
            <a:blip r:embed="rId4"/>
            <a:stretch/>
          </p:blipFill>
          <p:spPr>
            <a:xfrm>
              <a:off x="4033800" y="4230320"/>
              <a:ext cx="3557904" cy="2231008"/>
            </a:xfrm>
            <a:prstGeom prst="rect">
              <a:avLst/>
            </a:prstGeom>
            <a:noFill/>
          </p:spPr>
        </p:pic>
        <p:pic>
          <p:nvPicPr>
            <p:cNvPr id="10" name="Picture 15"/>
            <p:cNvPicPr/>
            <p:nvPr/>
          </p:nvPicPr>
          <p:blipFill>
            <a:blip r:embed="rId5"/>
            <a:stretch/>
          </p:blipFill>
          <p:spPr>
            <a:xfrm rot="1080000">
              <a:off x="0" y="0"/>
              <a:ext cx="3336837" cy="2901662"/>
            </a:xfrm>
            <a:prstGeom prst="rect">
              <a:avLst/>
            </a:prstGeom>
            <a:noFill/>
          </p:spPr>
        </p:pic>
        <p:pic>
          <p:nvPicPr>
            <p:cNvPr id="11" name="Picture 16"/>
            <p:cNvPicPr/>
            <p:nvPr/>
          </p:nvPicPr>
          <p:blipFill>
            <a:blip r:embed="rId6"/>
            <a:stretch/>
          </p:blipFill>
          <p:spPr>
            <a:xfrm>
              <a:off x="1973733" y="1578102"/>
              <a:ext cx="7837932" cy="290017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95508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179512" y="-238933"/>
            <a:ext cx="878497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8048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Lucida Sans Unicode" pitchFamily="34" charset="0"/>
              <a:cs typeface="Calibri" pitchFamily="34" charset="0"/>
            </a:endParaRPr>
          </a:p>
          <a:p>
            <a:pPr marL="0" marR="0" lvl="0" indent="8048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Понятие “текст” следует трактовать</a:t>
            </a:r>
            <a:r>
              <a:rPr lang="ru-RU" sz="9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широко: он может включать не только слова, но и визуальные изображения</a:t>
            </a:r>
          </a:p>
        </p:txBody>
      </p:sp>
      <p:grpSp>
        <p:nvGrpSpPr>
          <p:cNvPr id="6" name="drawingObject17"/>
          <p:cNvGrpSpPr/>
          <p:nvPr/>
        </p:nvGrpSpPr>
        <p:grpSpPr>
          <a:xfrm>
            <a:off x="323528" y="764705"/>
            <a:ext cx="8758616" cy="5749510"/>
            <a:chOff x="0" y="0"/>
            <a:chExt cx="9336166" cy="4867337"/>
          </a:xfrm>
          <a:noFill/>
        </p:grpSpPr>
        <p:sp>
          <p:nvSpPr>
            <p:cNvPr id="7" name="Shape 18"/>
            <p:cNvSpPr/>
            <p:nvPr/>
          </p:nvSpPr>
          <p:spPr>
            <a:xfrm>
              <a:off x="499275" y="3741356"/>
              <a:ext cx="4897400" cy="913062"/>
            </a:xfrm>
            <a:custGeom>
              <a:avLst/>
              <a:gdLst/>
              <a:ahLst/>
              <a:cxnLst/>
              <a:rect l="0" t="0" r="0" b="0"/>
              <a:pathLst>
                <a:path w="4897400" h="913062">
                  <a:moveTo>
                    <a:pt x="660" y="0"/>
                  </a:moveTo>
                  <a:lnTo>
                    <a:pt x="0" y="5472"/>
                  </a:lnTo>
                  <a:lnTo>
                    <a:pt x="85695" y="21353"/>
                  </a:lnTo>
                  <a:lnTo>
                    <a:pt x="3636698" y="913062"/>
                  </a:lnTo>
                  <a:lnTo>
                    <a:pt x="4897400" y="913062"/>
                  </a:lnTo>
                  <a:lnTo>
                    <a:pt x="85695" y="21353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B8E7A0">
                <a:alpha val="40000"/>
              </a:srgbClr>
            </a:solidFill>
          </p:spPr>
          <p:txBody>
            <a:bodyPr vert="horz" lIns="91440" tIns="45720" rIns="91440" bIns="45720" anchor="t"/>
            <a:lstStyle/>
            <a:p>
              <a:endParaRPr lang="ru-RU"/>
            </a:p>
          </p:txBody>
        </p:sp>
        <p:sp>
          <p:nvSpPr>
            <p:cNvPr id="8" name="Shape 19"/>
            <p:cNvSpPr/>
            <p:nvPr/>
          </p:nvSpPr>
          <p:spPr>
            <a:xfrm>
              <a:off x="485711" y="3735437"/>
              <a:ext cx="3651886" cy="918983"/>
            </a:xfrm>
            <a:custGeom>
              <a:avLst/>
              <a:gdLst/>
              <a:ahLst/>
              <a:cxnLst/>
              <a:rect l="0" t="0" r="0" b="0"/>
              <a:pathLst>
                <a:path w="3651886" h="918983">
                  <a:moveTo>
                    <a:pt x="0" y="0"/>
                  </a:moveTo>
                  <a:lnTo>
                    <a:pt x="7924" y="6350"/>
                  </a:lnTo>
                  <a:lnTo>
                    <a:pt x="2868871" y="918983"/>
                  </a:lnTo>
                  <a:lnTo>
                    <a:pt x="3651886" y="918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vert="horz" lIns="91440" tIns="45720" rIns="91440" bIns="45720" anchor="t"/>
            <a:lstStyle/>
            <a:p>
              <a:endParaRPr lang="ru-RU"/>
            </a:p>
          </p:txBody>
        </p:sp>
        <p:pic>
          <p:nvPicPr>
            <p:cNvPr id="9" name="Picture 20"/>
            <p:cNvPicPr/>
            <p:nvPr/>
          </p:nvPicPr>
          <p:blipFill>
            <a:blip r:embed="rId2"/>
            <a:stretch/>
          </p:blipFill>
          <p:spPr>
            <a:xfrm>
              <a:off x="0" y="3586096"/>
              <a:ext cx="3398520" cy="1068324"/>
            </a:xfrm>
            <a:prstGeom prst="rect">
              <a:avLst/>
            </a:prstGeom>
            <a:noFill/>
          </p:spPr>
        </p:pic>
        <p:pic>
          <p:nvPicPr>
            <p:cNvPr id="10" name="Picture 21"/>
            <p:cNvPicPr/>
            <p:nvPr/>
          </p:nvPicPr>
          <p:blipFill>
            <a:blip r:embed="rId3"/>
            <a:stretch/>
          </p:blipFill>
          <p:spPr>
            <a:xfrm>
              <a:off x="0" y="3580773"/>
              <a:ext cx="3371842" cy="1073646"/>
            </a:xfrm>
            <a:prstGeom prst="rect">
              <a:avLst/>
            </a:prstGeom>
            <a:noFill/>
          </p:spPr>
        </p:pic>
        <p:pic>
          <p:nvPicPr>
            <p:cNvPr id="11" name="Picture 22"/>
            <p:cNvPicPr/>
            <p:nvPr/>
          </p:nvPicPr>
          <p:blipFill>
            <a:blip r:embed="rId4"/>
            <a:stretch/>
          </p:blipFill>
          <p:spPr>
            <a:xfrm>
              <a:off x="294792" y="2305544"/>
              <a:ext cx="3030473" cy="2127250"/>
            </a:xfrm>
            <a:prstGeom prst="rect">
              <a:avLst/>
            </a:prstGeom>
            <a:noFill/>
          </p:spPr>
        </p:pic>
        <p:pic>
          <p:nvPicPr>
            <p:cNvPr id="12" name="Picture 23"/>
            <p:cNvPicPr/>
            <p:nvPr/>
          </p:nvPicPr>
          <p:blipFill>
            <a:blip r:embed="rId5"/>
            <a:stretch/>
          </p:blipFill>
          <p:spPr>
            <a:xfrm>
              <a:off x="294792" y="865504"/>
              <a:ext cx="3389376" cy="1335023"/>
            </a:xfrm>
            <a:prstGeom prst="rect">
              <a:avLst/>
            </a:prstGeom>
            <a:noFill/>
          </p:spPr>
        </p:pic>
        <p:pic>
          <p:nvPicPr>
            <p:cNvPr id="13" name="Picture 24"/>
            <p:cNvPicPr/>
            <p:nvPr/>
          </p:nvPicPr>
          <p:blipFill>
            <a:blip r:embed="rId6"/>
            <a:stretch/>
          </p:blipFill>
          <p:spPr>
            <a:xfrm rot="1020000">
              <a:off x="3276551" y="600139"/>
              <a:ext cx="3279831" cy="4267197"/>
            </a:xfrm>
            <a:prstGeom prst="rect">
              <a:avLst/>
            </a:prstGeom>
            <a:noFill/>
          </p:spPr>
        </p:pic>
        <p:pic>
          <p:nvPicPr>
            <p:cNvPr id="14" name="Picture 25"/>
            <p:cNvPicPr/>
            <p:nvPr/>
          </p:nvPicPr>
          <p:blipFill>
            <a:blip r:embed="rId7"/>
            <a:stretch/>
          </p:blipFill>
          <p:spPr>
            <a:xfrm rot="20460000">
              <a:off x="5721395" y="0"/>
              <a:ext cx="3614770" cy="3298809"/>
            </a:xfrm>
            <a:prstGeom prst="rect">
              <a:avLst/>
            </a:prstGeom>
            <a:noFill/>
          </p:spPr>
        </p:pic>
        <p:pic>
          <p:nvPicPr>
            <p:cNvPr id="15" name="Picture 26"/>
            <p:cNvPicPr/>
            <p:nvPr/>
          </p:nvPicPr>
          <p:blipFill>
            <a:blip r:embed="rId8"/>
            <a:stretch/>
          </p:blipFill>
          <p:spPr>
            <a:xfrm rot="21360000">
              <a:off x="6069657" y="2781711"/>
              <a:ext cx="3059652" cy="1871895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11324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0609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чтения 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несплошных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текстов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80956" cy="5616624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я вижу перед собой?</a:t>
            </a:r>
          </a:p>
          <a:p>
            <a:pPr>
              <a:buFontTx/>
              <a:buChar char="-"/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чем в ней сообщается?</a:t>
            </a:r>
          </a:p>
          <a:p>
            <a:pPr>
              <a:buFontTx/>
              <a:buChar char="-"/>
            </a:pP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асскажи 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содержащейся в ней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информации.</a:t>
            </a:r>
          </a:p>
          <a:p>
            <a:pPr>
              <a:buFontTx/>
              <a:buChar char="-"/>
            </a:pPr>
            <a:endParaRPr lang="ru-RU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чего нужно было представлять информацию в виде </a:t>
            </a:r>
            <a:r>
              <a:rPr lang="ru-RU" b="1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несплошного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текста?  </a:t>
            </a:r>
          </a:p>
        </p:txBody>
      </p:sp>
      <p:pic>
        <p:nvPicPr>
          <p:cNvPr id="3075" name="Picture 3" descr="D:\сюда\41633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058" y="2996952"/>
            <a:ext cx="757044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81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акие задания можно предложить на уроках русского языка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103" y="141277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изучении темы «Имя числительное»</a:t>
            </a:r>
          </a:p>
          <a:p>
            <a:pPr marL="0" indent="0">
              <a:buNone/>
            </a:pP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57"/>
          <a:stretch/>
        </p:blipFill>
        <p:spPr bwMode="auto">
          <a:xfrm>
            <a:off x="395536" y="1884295"/>
            <a:ext cx="8424936" cy="500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4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Тема. Многозначные слова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764704"/>
            <a:ext cx="8496944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Задание: найдите в чеке многозначное слово.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Напишите лексическое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значение данного слова. 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слово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операция</a:t>
            </a:r>
          </a:p>
          <a:p>
            <a:pPr marL="0" indent="0">
              <a:buNone/>
            </a:pPr>
            <a:endParaRPr lang="ru-RU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Задание: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придумайте и напишите предложения со</a:t>
            </a:r>
          </a:p>
          <a:p>
            <a:pPr marL="0" indent="0"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словом операция. В каждом предложении слово должно обозначать разное лексическое значение</a:t>
            </a:r>
            <a:r>
              <a:rPr lang="ru-RU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endParaRPr lang="ru-RU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Picture 111"/>
          <p:cNvPicPr/>
          <p:nvPr/>
        </p:nvPicPr>
        <p:blipFill>
          <a:blip r:embed="rId2"/>
          <a:stretch/>
        </p:blipFill>
        <p:spPr>
          <a:xfrm>
            <a:off x="323527" y="1988840"/>
            <a:ext cx="8279765" cy="25196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397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работе по развитию речи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8448065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875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1015860"/>
            <a:ext cx="9621815" cy="5509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369530"/>
            <a:ext cx="46805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Схематизация </a:t>
            </a:r>
            <a:endParaRPr lang="ru-RU" sz="3600" b="1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15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1311</TotalTime>
  <Words>751</Words>
  <Application>Microsoft Office PowerPoint</Application>
  <PresentationFormat>Экран (4:3)</PresentationFormat>
  <Paragraphs>117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Calibri</vt:lpstr>
      <vt:lpstr>Century Gothic</vt:lpstr>
      <vt:lpstr>Impact</vt:lpstr>
      <vt:lpstr>Lucida Sans Unicode</vt:lpstr>
      <vt:lpstr>Open Sans</vt:lpstr>
      <vt:lpstr>Times New Roman</vt:lpstr>
      <vt:lpstr>Тема Office</vt:lpstr>
      <vt:lpstr>Функциональная грамотность учителя – основа функциональной грамотности ученика</vt:lpstr>
      <vt:lpstr>Что общего между предметами, изображенными на слайде?</vt:lpstr>
      <vt:lpstr>Эффективное использование несплошных текстов на уроках русского языка для формирования функциональной грамотности</vt:lpstr>
      <vt:lpstr>Презентация PowerPoint</vt:lpstr>
      <vt:lpstr>Правила чтения несплошных текстов</vt:lpstr>
      <vt:lpstr>Какие задания можно предложить на уроках русского языка</vt:lpstr>
      <vt:lpstr>Тема. Многозначные слова</vt:lpstr>
      <vt:lpstr>При работе по развитию речи</vt:lpstr>
      <vt:lpstr>Презентация PowerPoint</vt:lpstr>
      <vt:lpstr>Работа с несплошными текстами  — перспективное направление, позволяющее развивать языковую личность учащегося. </vt:lpstr>
      <vt:lpstr> Подготовка  к Всероссийским проверочным работам как способ формирования функциональной грамотности учащихся</vt:lpstr>
      <vt:lpstr>ЗАДАЧИ     ВПР</vt:lpstr>
      <vt:lpstr>ФУНКЦИОНАЛЬНАЯ    ГРАМОТНОСТЬ</vt:lpstr>
      <vt:lpstr>Демоверсия ВПР  2023 по русскому языку для  6 класса</vt:lpstr>
      <vt:lpstr>Презентация PowerPoint</vt:lpstr>
      <vt:lpstr>ВПР по русскому языку для 8 класса. «Проблемная ситуация»</vt:lpstr>
      <vt:lpstr>ЗАДАНИЯ      ВПР</vt:lpstr>
      <vt:lpstr>ЗАДАНИЯ ПО ВИДАМ ПОЗНАВАТЕЛЬНОЙ ДЕЯТЕЛЬНОСТИ  </vt:lpstr>
      <vt:lpstr> ЗАДАНИЯ ПО ВИДАМ ПОЗНАВАТЕЛЬНОЙ ДЕЯТЕЛЬНОСТИ  </vt:lpstr>
      <vt:lpstr>Развитие функциональной грамотности на уроках русского языка в рамках подготовки к ЕГЭ</vt:lpstr>
      <vt:lpstr>Оценка читательской грамотности  применительно к анализу текста для написания сочинения в формате ЕГЭ проверяет следующие умения: </vt:lpstr>
      <vt:lpstr>Презентация PowerPoint</vt:lpstr>
      <vt:lpstr>Сплошные тексты</vt:lpstr>
      <vt:lpstr>В.Г.Распутин «Уроки французского» </vt:lpstr>
      <vt:lpstr>Презентация PowerPoint</vt:lpstr>
      <vt:lpstr>Советы по управлению деньгами  </vt:lpstr>
      <vt:lpstr>Умение первое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Как сварить мыло Сегодня мы не можем представить себе наше существование без мыла. Приходим домой и первым делом идем мыть руки. Производители этого ценного и необходимого для нас продукта предлагают нам сотни видов и разновидностей: с запахом полевых цветов и морской волны, еловых веток и апельсинов, разных цветов и оттенков, с добавками, ухаживающими за кожей, специальное для детей, хозяйственное для стирки. Всех не перечислишь. Да вы сами это разнообразие видели десятки раз в магазинах и супермаркетах. </dc:title>
  <dc:creator>Администратор</dc:creator>
  <cp:lastModifiedBy>Красногвардейская СШ</cp:lastModifiedBy>
  <cp:revision>140</cp:revision>
  <dcterms:created xsi:type="dcterms:W3CDTF">2012-11-20T12:47:10Z</dcterms:created>
  <dcterms:modified xsi:type="dcterms:W3CDTF">2023-06-21T12:00:13Z</dcterms:modified>
</cp:coreProperties>
</file>