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2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3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7" r:id="rId2"/>
    <p:sldId id="295" r:id="rId3"/>
    <p:sldId id="261" r:id="rId4"/>
    <p:sldId id="277" r:id="rId5"/>
    <p:sldId id="318" r:id="rId6"/>
    <p:sldId id="290" r:id="rId7"/>
    <p:sldId id="322" r:id="rId8"/>
    <p:sldId id="296" r:id="rId9"/>
    <p:sldId id="276" r:id="rId10"/>
    <p:sldId id="297" r:id="rId11"/>
    <p:sldId id="305" r:id="rId12"/>
    <p:sldId id="411" r:id="rId13"/>
    <p:sldId id="412" r:id="rId14"/>
    <p:sldId id="413" r:id="rId15"/>
    <p:sldId id="414" r:id="rId16"/>
    <p:sldId id="316" r:id="rId17"/>
    <p:sldId id="323" r:id="rId18"/>
    <p:sldId id="319" r:id="rId19"/>
    <p:sldId id="299" r:id="rId20"/>
    <p:sldId id="260" r:id="rId21"/>
    <p:sldId id="326" r:id="rId22"/>
    <p:sldId id="325" r:id="rId23"/>
    <p:sldId id="317" r:id="rId24"/>
    <p:sldId id="324" r:id="rId25"/>
    <p:sldId id="327" r:id="rId26"/>
    <p:sldId id="302" r:id="rId27"/>
    <p:sldId id="300" r:id="rId28"/>
    <p:sldId id="320" r:id="rId29"/>
    <p:sldId id="321" r:id="rId30"/>
    <p:sldId id="267" r:id="rId31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MC-3" initials="R3" lastIdx="1" clrIdx="0">
    <p:extLst>
      <p:ext uri="{19B8F6BF-5375-455C-9EA6-DF929625EA0E}">
        <p15:presenceInfo xmlns:p15="http://schemas.microsoft.com/office/powerpoint/2012/main" userId="RMC-3" providerId="None"/>
      </p:ext>
    </p:extLst>
  </p:cmAuthor>
  <p:cmAuthor id="2" name="itiso1" initials="i" lastIdx="1" clrIdx="1">
    <p:extLst>
      <p:ext uri="{19B8F6BF-5375-455C-9EA6-DF929625EA0E}">
        <p15:presenceInfo xmlns:p15="http://schemas.microsoft.com/office/powerpoint/2012/main" userId="itiso1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DE10"/>
    <a:srgbClr val="003500"/>
    <a:srgbClr val="B3A705"/>
    <a:srgbClr val="00FF99"/>
    <a:srgbClr val="FF0000"/>
    <a:srgbClr val="FF00FF"/>
    <a:srgbClr val="004F00"/>
    <a:srgbClr val="0090CF"/>
    <a:srgbClr val="260044"/>
    <a:srgbClr val="509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1" autoAdjust="0"/>
    <p:restoredTop sz="94681" autoAdjust="0"/>
  </p:normalViewPr>
  <p:slideViewPr>
    <p:cSldViewPr snapToGrid="0">
      <p:cViewPr varScale="1">
        <p:scale>
          <a:sx n="60" d="100"/>
          <a:sy n="60" d="100"/>
        </p:scale>
        <p:origin x="10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Кол-во программ по направленностям</a:t>
            </a:r>
          </a:p>
        </c:rich>
      </c:tx>
      <c:layout>
        <c:manualLayout>
          <c:xMode val="edge"/>
          <c:yMode val="edge"/>
          <c:x val="0.33236550376350515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3306963582677149E-2"/>
          <c:y val="0.1414017506519592"/>
          <c:w val="0.88494298300743823"/>
          <c:h val="0.45264461571988607"/>
        </c:manualLayout>
      </c:layout>
      <c:bar3DChart>
        <c:barDir val="col"/>
        <c:grouping val="stacked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Кол-во программ по направленностям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B20B-412C-8A3E-CE16B187DBD1}"/>
              </c:ext>
            </c:extLst>
          </c:dPt>
          <c:dPt>
            <c:idx val="1"/>
            <c:invertIfNegative val="0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B20B-412C-8A3E-CE16B187DBD1}"/>
              </c:ext>
            </c:extLst>
          </c:dPt>
          <c:dPt>
            <c:idx val="2"/>
            <c:invertIfNegative val="0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B20B-412C-8A3E-CE16B187DBD1}"/>
              </c:ext>
            </c:extLst>
          </c:dPt>
          <c:dPt>
            <c:idx val="3"/>
            <c:invertIfNegative val="0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B20B-412C-8A3E-CE16B187DBD1}"/>
              </c:ext>
            </c:extLst>
          </c:dPt>
          <c:dPt>
            <c:idx val="4"/>
            <c:invertIfNegative val="0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9-B20B-412C-8A3E-CE16B187DBD1}"/>
              </c:ext>
            </c:extLst>
          </c:dPt>
          <c:dPt>
            <c:idx val="5"/>
            <c:invertIfNegative val="0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B-B20B-412C-8A3E-CE16B187DBD1}"/>
              </c:ext>
            </c:extLst>
          </c:dPt>
          <c:dLbls>
            <c:dLbl>
              <c:idx val="0"/>
              <c:layout>
                <c:manualLayout>
                  <c:x val="7.9483776818174059E-3"/>
                  <c:y val="-0.2573862347098754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20B-412C-8A3E-CE16B187DBD1}"/>
                </c:ext>
              </c:extLst>
            </c:dLbl>
            <c:dLbl>
              <c:idx val="1"/>
              <c:layout>
                <c:manualLayout>
                  <c:x val="1.0597945250347249E-2"/>
                  <c:y val="-0.1758179033422174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20B-412C-8A3E-CE16B187DBD1}"/>
                </c:ext>
              </c:extLst>
            </c:dLbl>
            <c:dLbl>
              <c:idx val="2"/>
              <c:layout>
                <c:manualLayout>
                  <c:x val="2.1195890500694498E-2"/>
                  <c:y val="-0.1791990168680292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20B-412C-8A3E-CE16B187DBD1}"/>
                </c:ext>
              </c:extLst>
            </c:dLbl>
            <c:dLbl>
              <c:idx val="3"/>
              <c:layout>
                <c:manualLayout>
                  <c:x val="7.9484589377604373E-3"/>
                  <c:y val="-0.1115767463517918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20B-412C-8A3E-CE16B187DBD1}"/>
                </c:ext>
              </c:extLst>
            </c:dLbl>
            <c:dLbl>
              <c:idx val="4"/>
              <c:layout>
                <c:manualLayout>
                  <c:x val="1.5896917875520875E-2"/>
                  <c:y val="-0.1115767463517918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20B-412C-8A3E-CE16B187DBD1}"/>
                </c:ext>
              </c:extLst>
            </c:dLbl>
            <c:dLbl>
              <c:idx val="5"/>
              <c:layout>
                <c:manualLayout>
                  <c:x val="2.3845376813281118E-2"/>
                  <c:y val="-8.79089516711087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20B-412C-8A3E-CE16B187DBD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Художественная</c:v>
                </c:pt>
                <c:pt idx="1">
                  <c:v>Физкультурно-спортивная</c:v>
                </c:pt>
                <c:pt idx="2">
                  <c:v>Социально-гуманитарная</c:v>
                </c:pt>
                <c:pt idx="3">
                  <c:v>Туристско-краеведческая</c:v>
                </c:pt>
                <c:pt idx="4">
                  <c:v>Естественнонаучная</c:v>
                </c:pt>
                <c:pt idx="5">
                  <c:v>Техническая</c:v>
                </c:pt>
              </c:strCache>
            </c:strRef>
          </c:cat>
          <c:val>
            <c:numRef>
              <c:f>Лист1!$B$2:$B$7</c:f>
              <c:numCache>
                <c:formatCode>#,##0</c:formatCode>
                <c:ptCount val="6"/>
                <c:pt idx="0">
                  <c:v>68</c:v>
                </c:pt>
                <c:pt idx="1">
                  <c:v>41</c:v>
                </c:pt>
                <c:pt idx="2">
                  <c:v>20</c:v>
                </c:pt>
                <c:pt idx="3">
                  <c:v>20</c:v>
                </c:pt>
                <c:pt idx="4" formatCode="General">
                  <c:v>16</c:v>
                </c:pt>
                <c:pt idx="5" formatCode="General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B20B-412C-8A3E-CE16B187DBD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557859384"/>
        <c:axId val="557860368"/>
        <c:axId val="0"/>
      </c:bar3DChart>
      <c:catAx>
        <c:axId val="557859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57860368"/>
        <c:crosses val="autoZero"/>
        <c:auto val="1"/>
        <c:lblAlgn val="ctr"/>
        <c:lblOffset val="100"/>
        <c:noMultiLvlLbl val="0"/>
      </c:catAx>
      <c:valAx>
        <c:axId val="5578603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578593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399664229426116"/>
          <c:y val="1.8852260990998047E-2"/>
          <c:w val="0.60417717638017443"/>
          <c:h val="0.8317116554103576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68190707822363E-16"/>
                  <c:y val="-8.3441585372790954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A52-43B1-B214-2326AFCE317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accent2">
                        <a:lumMod val="7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Художественная</c:v>
                </c:pt>
                <c:pt idx="1">
                  <c:v>Физкультурно-спортивная</c:v>
                </c:pt>
                <c:pt idx="2">
                  <c:v>Естественнонаучная</c:v>
                </c:pt>
                <c:pt idx="3">
                  <c:v>Техническая</c:v>
                </c:pt>
                <c:pt idx="4">
                  <c:v>Социально-гуманитарная</c:v>
                </c:pt>
                <c:pt idx="5">
                  <c:v>Туристско-краеведческая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1820</c:v>
                </c:pt>
                <c:pt idx="1">
                  <c:v>1687</c:v>
                </c:pt>
                <c:pt idx="2">
                  <c:v>1010</c:v>
                </c:pt>
                <c:pt idx="3">
                  <c:v>870</c:v>
                </c:pt>
                <c:pt idx="4">
                  <c:v>642</c:v>
                </c:pt>
                <c:pt idx="5">
                  <c:v>511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A52-43B1-B214-2326AFCE31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85003112"/>
        <c:axId val="485007072"/>
      </c:barChart>
      <c:catAx>
        <c:axId val="4850031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85007072"/>
        <c:crosses val="autoZero"/>
        <c:auto val="1"/>
        <c:lblAlgn val="ctr"/>
        <c:lblOffset val="100"/>
        <c:noMultiLvlLbl val="0"/>
      </c:catAx>
      <c:valAx>
        <c:axId val="4850070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850031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Кол-во программ по направленностям</a:t>
            </a:r>
          </a:p>
        </c:rich>
      </c:tx>
      <c:layout>
        <c:manualLayout>
          <c:xMode val="edge"/>
          <c:yMode val="edge"/>
          <c:x val="0.47677606451547022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3306963582677149E-2"/>
          <c:y val="0.1414017506519592"/>
          <c:w val="0.88494298300743823"/>
          <c:h val="0.45264461571988607"/>
        </c:manualLayout>
      </c:layout>
      <c:bar3DChart>
        <c:barDir val="col"/>
        <c:grouping val="stacked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Кол-во программ по направленностям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gradFill rotWithShape="1">
                <a:gsLst>
                  <a:gs pos="0">
                    <a:schemeClr val="accent5">
                      <a:shade val="47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hade val="47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shade val="47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DDD1-46AB-8FC8-6B97B8A3DDB7}"/>
              </c:ext>
            </c:extLst>
          </c:dPt>
          <c:dPt>
            <c:idx val="1"/>
            <c:invertIfNegative val="0"/>
            <c:bubble3D val="0"/>
            <c:spPr>
              <a:gradFill rotWithShape="1">
                <a:gsLst>
                  <a:gs pos="0">
                    <a:schemeClr val="accent5">
                      <a:shade val="65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hade val="65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shade val="65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DDD1-46AB-8FC8-6B97B8A3DDB7}"/>
              </c:ext>
            </c:extLst>
          </c:dPt>
          <c:dPt>
            <c:idx val="2"/>
            <c:invertIfNegative val="0"/>
            <c:bubble3D val="0"/>
            <c:spPr>
              <a:gradFill rotWithShape="1">
                <a:gsLst>
                  <a:gs pos="0">
                    <a:schemeClr val="accent5">
                      <a:shade val="82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hade val="82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shade val="82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DDD1-46AB-8FC8-6B97B8A3DDB7}"/>
              </c:ext>
            </c:extLst>
          </c:dPt>
          <c:dPt>
            <c:idx val="3"/>
            <c:invertIfNegative val="0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DDD1-46AB-8FC8-6B97B8A3DDB7}"/>
              </c:ext>
            </c:extLst>
          </c:dPt>
          <c:dPt>
            <c:idx val="4"/>
            <c:invertIfNegative val="0"/>
            <c:bubble3D val="0"/>
            <c:spPr>
              <a:gradFill rotWithShape="1">
                <a:gsLst>
                  <a:gs pos="0">
                    <a:schemeClr val="accent5">
                      <a:tint val="83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tint val="83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tint val="83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DDD1-46AB-8FC8-6B97B8A3DDB7}"/>
              </c:ext>
            </c:extLst>
          </c:dPt>
          <c:dPt>
            <c:idx val="5"/>
            <c:invertIfNegative val="0"/>
            <c:bubble3D val="0"/>
            <c:spPr>
              <a:gradFill rotWithShape="1">
                <a:gsLst>
                  <a:gs pos="0">
                    <a:schemeClr val="accent5">
                      <a:tint val="65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tint val="65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tint val="65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DDD1-46AB-8FC8-6B97B8A3DDB7}"/>
              </c:ext>
            </c:extLst>
          </c:dPt>
          <c:dPt>
            <c:idx val="6"/>
            <c:invertIfNegative val="0"/>
            <c:bubble3D val="0"/>
            <c:spPr>
              <a:gradFill rotWithShape="1">
                <a:gsLst>
                  <a:gs pos="0">
                    <a:schemeClr val="accent5">
                      <a:tint val="48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tint val="48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tint val="48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DDD1-46AB-8FC8-6B97B8A3DDB7}"/>
              </c:ext>
            </c:extLst>
          </c:dPt>
          <c:dLbls>
            <c:dLbl>
              <c:idx val="0"/>
              <c:layout>
                <c:manualLayout>
                  <c:x val="6.914434185058365E-3"/>
                  <c:y val="-0.2717076870163865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3807375419938235E-2"/>
                      <c:h val="0.1338171446497980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DDD1-46AB-8FC8-6B97B8A3DDB7}"/>
                </c:ext>
              </c:extLst>
            </c:dLbl>
            <c:dLbl>
              <c:idx val="1"/>
              <c:layout>
                <c:manualLayout>
                  <c:x val="7.1563355083325677E-3"/>
                  <c:y val="-0.2782133806495620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DD1-46AB-8FC8-6B97B8A3DDB7}"/>
                </c:ext>
              </c:extLst>
            </c:dLbl>
            <c:dLbl>
              <c:idx val="2"/>
              <c:layout>
                <c:manualLayout>
                  <c:x val="9.4791699904405932E-3"/>
                  <c:y val="-0.2227191389560954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DD1-46AB-8FC8-6B97B8A3DDB7}"/>
                </c:ext>
              </c:extLst>
            </c:dLbl>
            <c:dLbl>
              <c:idx val="3"/>
              <c:layout>
                <c:manualLayout>
                  <c:x val="1.3072038046012339E-2"/>
                  <c:y val="-0.1885511431806987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DD1-46AB-8FC8-6B97B8A3DDB7}"/>
                </c:ext>
              </c:extLst>
            </c:dLbl>
            <c:dLbl>
              <c:idx val="4"/>
              <c:layout>
                <c:manualLayout>
                  <c:x val="7.9133177717753671E-3"/>
                  <c:y val="-0.1866732059437257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DD1-46AB-8FC8-6B97B8A3DDB7}"/>
                </c:ext>
              </c:extLst>
            </c:dLbl>
            <c:dLbl>
              <c:idx val="5"/>
              <c:layout>
                <c:manualLayout>
                  <c:x val="1.0527828310411387E-2"/>
                  <c:y val="-0.130156170846331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DDD1-46AB-8FC8-6B97B8A3DDB7}"/>
                </c:ext>
              </c:extLst>
            </c:dLbl>
            <c:dLbl>
              <c:idx val="6"/>
              <c:layout>
                <c:manualLayout>
                  <c:x val="2.0915260873619744E-2"/>
                  <c:y val="-7.81611809078015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DDD1-46AB-8FC8-6B97B8A3DDB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Лист1!$A$2:$A$8</c:f>
              <c:strCache>
                <c:ptCount val="6"/>
                <c:pt idx="0">
                  <c:v>Туристско-краеведческая</c:v>
                </c:pt>
                <c:pt idx="1">
                  <c:v>Физкультурно-спортивная</c:v>
                </c:pt>
                <c:pt idx="2">
                  <c:v>Техническая</c:v>
                </c:pt>
                <c:pt idx="3">
                  <c:v>Естественнонаучная</c:v>
                </c:pt>
                <c:pt idx="4">
                  <c:v>Социально-гуманитарная</c:v>
                </c:pt>
                <c:pt idx="5">
                  <c:v>Художественная</c:v>
                </c:pt>
              </c:strCache>
            </c:strRef>
          </c:cat>
          <c:val>
            <c:numRef>
              <c:f>Лист1!$B$2:$B$8</c:f>
              <c:numCache>
                <c:formatCode>#,##0</c:formatCode>
                <c:ptCount val="7"/>
                <c:pt idx="0" formatCode="General">
                  <c:v>8</c:v>
                </c:pt>
                <c:pt idx="1">
                  <c:v>8</c:v>
                </c:pt>
                <c:pt idx="2">
                  <c:v>5</c:v>
                </c:pt>
                <c:pt idx="3">
                  <c:v>4</c:v>
                </c:pt>
                <c:pt idx="4" formatCode="General">
                  <c:v>3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DDD1-46AB-8FC8-6B97B8A3DDB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557859384"/>
        <c:axId val="557860368"/>
        <c:axId val="0"/>
      </c:bar3DChart>
      <c:catAx>
        <c:axId val="557859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57860368"/>
        <c:crosses val="autoZero"/>
        <c:auto val="1"/>
        <c:lblAlgn val="ctr"/>
        <c:lblOffset val="100"/>
        <c:noMultiLvlLbl val="0"/>
      </c:catAx>
      <c:valAx>
        <c:axId val="5578603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578593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3306963582677149E-2"/>
          <c:y val="0.1414017506519592"/>
          <c:w val="0.88494298300743823"/>
          <c:h val="0.45264461571988607"/>
        </c:manualLayout>
      </c:layout>
      <c:bar3DChart>
        <c:barDir val="col"/>
        <c:grouping val="stacked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Кол-во программ по направленностям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gradFill rotWithShape="1">
                <a:gsLst>
                  <a:gs pos="0">
                    <a:schemeClr val="accent4">
                      <a:shade val="5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hade val="5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shade val="5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4C04-4737-BA2F-40427E733CE0}"/>
              </c:ext>
            </c:extLst>
          </c:dPt>
          <c:dPt>
            <c:idx val="1"/>
            <c:invertIfNegative val="0"/>
            <c:bubble3D val="0"/>
            <c:spPr>
              <a:gradFill rotWithShape="1">
                <a:gsLst>
                  <a:gs pos="0">
                    <a:schemeClr val="accent4">
                      <a:shade val="7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hade val="7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shade val="7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4C04-4737-BA2F-40427E733CE0}"/>
              </c:ext>
            </c:extLst>
          </c:dPt>
          <c:dPt>
            <c:idx val="2"/>
            <c:invertIfNegative val="0"/>
            <c:bubble3D val="0"/>
            <c:spPr>
              <a:gradFill rotWithShape="1">
                <a:gsLst>
                  <a:gs pos="0">
                    <a:schemeClr val="accent4">
                      <a:shade val="9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hade val="9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shade val="9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4C04-4737-BA2F-40427E733CE0}"/>
              </c:ext>
            </c:extLst>
          </c:dPt>
          <c:dPt>
            <c:idx val="3"/>
            <c:invertIfNegative val="0"/>
            <c:bubble3D val="0"/>
            <c:spPr>
              <a:gradFill rotWithShape="1">
                <a:gsLst>
                  <a:gs pos="0">
                    <a:schemeClr val="accent4">
                      <a:tint val="9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tint val="9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tint val="9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4C04-4737-BA2F-40427E733CE0}"/>
              </c:ext>
            </c:extLst>
          </c:dPt>
          <c:dPt>
            <c:idx val="4"/>
            <c:invertIfNegative val="0"/>
            <c:bubble3D val="0"/>
            <c:spPr>
              <a:gradFill rotWithShape="1">
                <a:gsLst>
                  <a:gs pos="0">
                    <a:schemeClr val="accent4">
                      <a:tint val="7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tint val="7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tint val="7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9-4C04-4737-BA2F-40427E733CE0}"/>
              </c:ext>
            </c:extLst>
          </c:dPt>
          <c:dPt>
            <c:idx val="5"/>
            <c:invertIfNegative val="0"/>
            <c:bubble3D val="0"/>
            <c:spPr>
              <a:gradFill rotWithShape="1">
                <a:gsLst>
                  <a:gs pos="0">
                    <a:schemeClr val="accent4">
                      <a:tint val="5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tint val="5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tint val="5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B-4C04-4737-BA2F-40427E733CE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Естественнонаучная</c:v>
                </c:pt>
                <c:pt idx="1">
                  <c:v>Техническая</c:v>
                </c:pt>
                <c:pt idx="2">
                  <c:v>Физкультурно-спортивная</c:v>
                </c:pt>
                <c:pt idx="3">
                  <c:v>Туристско-краеведческая</c:v>
                </c:pt>
                <c:pt idx="4">
                  <c:v>Социально-гуманитарная</c:v>
                </c:pt>
                <c:pt idx="5">
                  <c:v>Художественная</c:v>
                </c:pt>
              </c:strCache>
            </c:strRef>
          </c:cat>
          <c:val>
            <c:numRef>
              <c:f>Лист1!$B$2:$B$7</c:f>
              <c:numCache>
                <c:formatCode>#,##0</c:formatCode>
                <c:ptCount val="6"/>
                <c:pt idx="0">
                  <c:v>713</c:v>
                </c:pt>
                <c:pt idx="1">
                  <c:v>691</c:v>
                </c:pt>
                <c:pt idx="2">
                  <c:v>480</c:v>
                </c:pt>
                <c:pt idx="3" formatCode="General">
                  <c:v>227</c:v>
                </c:pt>
                <c:pt idx="4">
                  <c:v>130</c:v>
                </c:pt>
                <c:pt idx="5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4C04-4737-BA2F-40427E733CE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557859384"/>
        <c:axId val="557860368"/>
        <c:axId val="0"/>
      </c:bar3DChart>
      <c:catAx>
        <c:axId val="557859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57860368"/>
        <c:crosses val="autoZero"/>
        <c:auto val="1"/>
        <c:lblAlgn val="ctr"/>
        <c:lblOffset val="100"/>
        <c:noMultiLvlLbl val="0"/>
      </c:catAx>
      <c:valAx>
        <c:axId val="5578603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578593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sz="14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Кол-во программ для детей</a:t>
            </a:r>
            <a:r>
              <a:rPr lang="ru-RU" sz="1400" baseline="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с ОВЗ </a:t>
            </a:r>
            <a:r>
              <a:rPr lang="ru-RU" sz="14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 направленностям</a:t>
            </a:r>
          </a:p>
        </c:rich>
      </c:tx>
      <c:layout>
        <c:manualLayout>
          <c:xMode val="edge"/>
          <c:yMode val="edge"/>
          <c:x val="0.32270164010750724"/>
          <c:y val="2.5819537150282412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3306963582677149E-2"/>
          <c:y val="0.1414017506519592"/>
          <c:w val="0.88494298300743823"/>
          <c:h val="0.45264461571988607"/>
        </c:manualLayout>
      </c:layout>
      <c:bar3DChart>
        <c:barDir val="col"/>
        <c:grouping val="stacked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gradFill rotWithShape="1">
                <a:gsLst>
                  <a:gs pos="0">
                    <a:schemeClr val="accent6">
                      <a:shade val="5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hade val="5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shade val="5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8596-4DDE-8F01-3A16FB4D2A6E}"/>
              </c:ext>
            </c:extLst>
          </c:dPt>
          <c:dPt>
            <c:idx val="1"/>
            <c:invertIfNegative val="0"/>
            <c:bubble3D val="0"/>
            <c:spPr>
              <a:gradFill rotWithShape="1">
                <a:gsLst>
                  <a:gs pos="0">
                    <a:schemeClr val="accent6">
                      <a:shade val="7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hade val="7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shade val="7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8596-4DDE-8F01-3A16FB4D2A6E}"/>
              </c:ext>
            </c:extLst>
          </c:dPt>
          <c:dPt>
            <c:idx val="2"/>
            <c:invertIfNegative val="0"/>
            <c:bubble3D val="0"/>
            <c:spPr>
              <a:gradFill rotWithShape="1">
                <a:gsLst>
                  <a:gs pos="0">
                    <a:schemeClr val="accent6">
                      <a:shade val="9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hade val="9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shade val="9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5-8596-4DDE-8F01-3A16FB4D2A6E}"/>
              </c:ext>
            </c:extLst>
          </c:dPt>
          <c:dPt>
            <c:idx val="3"/>
            <c:invertIfNegative val="0"/>
            <c:bubble3D val="0"/>
            <c:spPr>
              <a:gradFill rotWithShape="1">
                <a:gsLst>
                  <a:gs pos="0">
                    <a:schemeClr val="accent6">
                      <a:tint val="9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tint val="9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tint val="9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7-8596-4DDE-8F01-3A16FB4D2A6E}"/>
              </c:ext>
            </c:extLst>
          </c:dPt>
          <c:dPt>
            <c:idx val="4"/>
            <c:invertIfNegative val="0"/>
            <c:bubble3D val="0"/>
            <c:spPr>
              <a:gradFill rotWithShape="1">
                <a:gsLst>
                  <a:gs pos="0">
                    <a:schemeClr val="accent6">
                      <a:tint val="7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tint val="7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tint val="7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9-8596-4DDE-8F01-3A16FB4D2A6E}"/>
              </c:ext>
            </c:extLst>
          </c:dPt>
          <c:dPt>
            <c:idx val="5"/>
            <c:invertIfNegative val="0"/>
            <c:bubble3D val="0"/>
            <c:spPr>
              <a:gradFill rotWithShape="1">
                <a:gsLst>
                  <a:gs pos="0">
                    <a:schemeClr val="accent6">
                      <a:tint val="5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tint val="5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tint val="5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B-8596-4DDE-8F01-3A16FB4D2A6E}"/>
              </c:ext>
            </c:extLst>
          </c:dPt>
          <c:dLbls>
            <c:dLbl>
              <c:idx val="0"/>
              <c:layout>
                <c:manualLayout>
                  <c:x val="5.2990490116747056E-3"/>
                  <c:y val="-0.3026125973603348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596-4DDE-8F01-3A16FB4D2A6E}"/>
                </c:ext>
              </c:extLst>
            </c:dLbl>
            <c:dLbl>
              <c:idx val="1"/>
              <c:layout>
                <c:manualLayout>
                  <c:x val="7.5442748475545423E-3"/>
                  <c:y val="-0.2537169184374766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596-4DDE-8F01-3A16FB4D2A6E}"/>
                </c:ext>
              </c:extLst>
            </c:dLbl>
            <c:dLbl>
              <c:idx val="2"/>
              <c:layout>
                <c:manualLayout>
                  <c:x val="-4.8573354607220879E-17"/>
                  <c:y val="-0.1555312221873461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596-4DDE-8F01-3A16FB4D2A6E}"/>
                </c:ext>
              </c:extLst>
            </c:dLbl>
            <c:dLbl>
              <c:idx val="3"/>
              <c:layout>
                <c:manualLayout>
                  <c:x val="0"/>
                  <c:y val="-0.1217200869292275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596-4DDE-8F01-3A16FB4D2A6E}"/>
                </c:ext>
              </c:extLst>
            </c:dLbl>
            <c:dLbl>
              <c:idx val="4"/>
              <c:layout>
                <c:manualLayout>
                  <c:x val="0"/>
                  <c:y val="-0.1115767463517918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596-4DDE-8F01-3A16FB4D2A6E}"/>
                </c:ext>
              </c:extLst>
            </c:dLbl>
            <c:dLbl>
              <c:idx val="5"/>
              <c:layout>
                <c:manualLayout>
                  <c:x val="5.2989726251736246E-3"/>
                  <c:y val="-8.11467246194850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596-4DDE-8F01-3A16FB4D2A6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Художественная</c:v>
                </c:pt>
                <c:pt idx="1">
                  <c:v>Туристско-краеведческая</c:v>
                </c:pt>
                <c:pt idx="2">
                  <c:v>Физкультурно-спортивная</c:v>
                </c:pt>
                <c:pt idx="3">
                  <c:v>Естественнонаучная</c:v>
                </c:pt>
                <c:pt idx="4">
                  <c:v>Техническая</c:v>
                </c:pt>
                <c:pt idx="5">
                  <c:v>Социально-гуманитарная</c:v>
                </c:pt>
              </c:strCache>
            </c:strRef>
          </c:cat>
          <c:val>
            <c:numRef>
              <c:f>Лист1!$B$2:$B$7</c:f>
              <c:numCache>
                <c:formatCode>#,##0</c:formatCode>
                <c:ptCount val="6"/>
                <c:pt idx="0" formatCode="General">
                  <c:v>3</c:v>
                </c:pt>
                <c:pt idx="1">
                  <c:v>3</c:v>
                </c:pt>
                <c:pt idx="2" formatCode="General">
                  <c:v>1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8596-4DDE-8F01-3A16FB4D2A6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557859384"/>
        <c:axId val="557860368"/>
        <c:axId val="0"/>
      </c:bar3DChart>
      <c:catAx>
        <c:axId val="557859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557860368"/>
        <c:crosses val="autoZero"/>
        <c:auto val="1"/>
        <c:lblAlgn val="ctr"/>
        <c:lblOffset val="100"/>
        <c:noMultiLvlLbl val="0"/>
      </c:catAx>
      <c:valAx>
        <c:axId val="5578603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578593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3306963582677149E-2"/>
          <c:y val="0.1414017506519592"/>
          <c:w val="0.90669297920044079"/>
          <c:h val="0.4885381899842476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Кол-во программ по направленностям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EECA-4774-BECB-2C27EACD89B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EECA-4774-BECB-2C27EACD89B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EECA-4774-BECB-2C27EACD89B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EECA-4774-BECB-2C27EACD89B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EECA-4774-BECB-2C27EACD89B8}"/>
              </c:ext>
            </c:extLst>
          </c:dPt>
          <c:dLbls>
            <c:delete val="1"/>
          </c:dLbls>
          <c:cat>
            <c:strRef>
              <c:f>Лист1!$A$2:$A$6</c:f>
              <c:strCache>
                <c:ptCount val="3"/>
                <c:pt idx="0">
                  <c:v>Социально-гуманитарная</c:v>
                </c:pt>
                <c:pt idx="1">
                  <c:v>Физкультурно-спортивная</c:v>
                </c:pt>
                <c:pt idx="2">
                  <c:v>Туристско-краеведческая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 formatCode="#,##0">
                  <c:v>2</c:v>
                </c:pt>
                <c:pt idx="1">
                  <c:v>8</c:v>
                </c:pt>
                <c:pt idx="2" formatCode="#,##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EECA-4774-BECB-2C27EACD89B8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3203624091775421E-2"/>
          <c:y val="0.12983603318313294"/>
          <c:w val="0.89102274591041408"/>
          <c:h val="0.39703306047385439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64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Художественная</c:v>
                </c:pt>
                <c:pt idx="1">
                  <c:v>Туристско-краеведческая</c:v>
                </c:pt>
                <c:pt idx="2">
                  <c:v>Социально-гуманитарная</c:v>
                </c:pt>
                <c:pt idx="3">
                  <c:v>Техническая</c:v>
                </c:pt>
                <c:pt idx="4">
                  <c:v>Естественнонаучная</c:v>
                </c:pt>
                <c:pt idx="5">
                  <c:v>Физкультурно-спортивная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9</c:v>
                </c:pt>
                <c:pt idx="1">
                  <c:v>2</c:v>
                </c:pt>
                <c:pt idx="2">
                  <c:v>2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41D-438B-8679-275CBC0CEA2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9"/>
        <c:shape val="box"/>
        <c:axId val="1093465960"/>
        <c:axId val="1093462352"/>
        <c:axId val="0"/>
      </c:bar3DChart>
      <c:catAx>
        <c:axId val="10934659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93462352"/>
        <c:crosses val="autoZero"/>
        <c:auto val="1"/>
        <c:lblAlgn val="ctr"/>
        <c:lblOffset val="100"/>
        <c:noMultiLvlLbl val="0"/>
      </c:catAx>
      <c:valAx>
        <c:axId val="109346235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0934659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Численность педагогов </a:t>
            </a:r>
          </a:p>
          <a:p>
            <a:pPr algn="l">
              <a:defRPr/>
            </a:pPr>
            <a:r>
              <a:rPr lang="ru-RU" dirty="0"/>
              <a:t>дополнительного образования</a:t>
            </a:r>
          </a:p>
        </c:rich>
      </c:tx>
      <c:layout>
        <c:manualLayout>
          <c:xMode val="edge"/>
          <c:yMode val="edge"/>
          <c:x val="1.0949496839062756E-2"/>
          <c:y val="4.0369926088491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33143045750950595"/>
          <c:y val="0.22888679032298029"/>
          <c:w val="0.32524725551257871"/>
          <c:h val="0.57380806198050172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Численность педагогов дополнительного образования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3D2-41DE-94C4-CE796CC8561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3D2-41DE-94C4-CE796CC8561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Имеют высшее профессиональное образование</c:v>
                </c:pt>
                <c:pt idx="1">
                  <c:v>Имеют среднее профессиональное образование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66</c:v>
                </c:pt>
                <c:pt idx="1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3D2-41DE-94C4-CE796CC8561A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0.20090695427533836"/>
          <c:y val="0.87480322350370243"/>
          <c:w val="0.51134262682244891"/>
          <c:h val="0.1225001900350301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4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5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3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064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916F52F-5D43-4A53-8EE7-CE96A944B12A}" type="doc">
      <dgm:prSet loTypeId="urn:microsoft.com/office/officeart/2005/8/layout/hierarchy1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3F8C2AFC-F71A-457F-9A56-6A5BC981B2BC}">
      <dgm:prSet phldrT="[Текст]" custT="1"/>
      <dgm:spPr/>
      <dgm:t>
        <a:bodyPr/>
        <a:lstStyle/>
        <a:p>
          <a:r>
            <a:rPr lang="ru-RU" sz="1600" b="1" dirty="0">
              <a:latin typeface="Arial" panose="020B0604020202020204" pitchFamily="34" charset="0"/>
              <a:cs typeface="Arial" panose="020B0604020202020204" pitchFamily="34" charset="0"/>
            </a:rPr>
            <a:t>Количество программ</a:t>
          </a:r>
        </a:p>
        <a:p>
          <a:r>
            <a: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174</a:t>
          </a:r>
          <a:endParaRPr lang="ru-RU" sz="24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E54C8C5-0E69-4172-93F3-CAC86F5C3F94}" type="parTrans" cxnId="{F993C033-2F55-461B-BE1E-9809C3A0FA1C}">
      <dgm:prSet/>
      <dgm:spPr/>
      <dgm:t>
        <a:bodyPr/>
        <a:lstStyle/>
        <a:p>
          <a:endParaRPr lang="ru-RU"/>
        </a:p>
      </dgm:t>
    </dgm:pt>
    <dgm:pt modelId="{DC3CAC95-D9F6-432E-A3F6-12161EA2656E}" type="sibTrans" cxnId="{F993C033-2F55-461B-BE1E-9809C3A0FA1C}">
      <dgm:prSet/>
      <dgm:spPr/>
      <dgm:t>
        <a:bodyPr/>
        <a:lstStyle/>
        <a:p>
          <a:endParaRPr lang="ru-RU"/>
        </a:p>
      </dgm:t>
    </dgm:pt>
    <dgm:pt modelId="{6239B42F-8CD9-48F8-83A5-0867EE5E0827}" type="asst">
      <dgm:prSet phldrT="[Текст]" custT="1"/>
      <dgm:spPr/>
      <dgm:t>
        <a:bodyPr/>
        <a:lstStyle/>
        <a:p>
          <a:r>
            <a:rPr lang="ru-RU" sz="1600" dirty="0">
              <a:latin typeface="Arial" panose="020B0604020202020204" pitchFamily="34" charset="0"/>
              <a:cs typeface="Arial" panose="020B0604020202020204" pitchFamily="34" charset="0"/>
            </a:rPr>
            <a:t>Из них программы для детей ОВЗ</a:t>
          </a:r>
        </a:p>
        <a:p>
          <a:r>
            <a: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7</a:t>
          </a:r>
          <a:endParaRPr lang="ru-RU" sz="24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8B6B34F-57B7-4A28-9FEE-B8D8E87718EB}" type="parTrans" cxnId="{536220A7-1C1A-46F8-AC87-7D88D2AEE685}">
      <dgm:prSet/>
      <dgm:spPr/>
      <dgm:t>
        <a:bodyPr/>
        <a:lstStyle/>
        <a:p>
          <a:endParaRPr lang="ru-RU"/>
        </a:p>
      </dgm:t>
    </dgm:pt>
    <dgm:pt modelId="{66336471-4FCA-4BAC-8B4A-5D30B46CD27E}" type="sibTrans" cxnId="{536220A7-1C1A-46F8-AC87-7D88D2AEE685}">
      <dgm:prSet/>
      <dgm:spPr/>
      <dgm:t>
        <a:bodyPr/>
        <a:lstStyle/>
        <a:p>
          <a:endParaRPr lang="ru-RU"/>
        </a:p>
      </dgm:t>
    </dgm:pt>
    <dgm:pt modelId="{2A4292EB-16FD-4149-88A3-3B353F0492FD}">
      <dgm:prSet phldrT="[Текст]" custT="1"/>
      <dgm:spPr/>
      <dgm:t>
        <a:bodyPr/>
        <a:lstStyle/>
        <a:p>
          <a:r>
            <a:rPr lang="ru-RU" sz="1600" dirty="0">
              <a:latin typeface="Arial" panose="020B0604020202020204" pitchFamily="34" charset="0"/>
              <a:cs typeface="Arial" panose="020B0604020202020204" pitchFamily="34" charset="0"/>
            </a:rPr>
            <a:t>Из них инклюзивные программы</a:t>
          </a:r>
        </a:p>
        <a:p>
          <a:r>
            <a: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0</a:t>
          </a:r>
          <a:endParaRPr lang="ru-RU" sz="24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BF859E9-89EB-45CB-BADC-E66DD445EE3D}" type="parTrans" cxnId="{D7F51AB0-C081-4CB9-986C-A8CB1AF45816}">
      <dgm:prSet/>
      <dgm:spPr/>
      <dgm:t>
        <a:bodyPr/>
        <a:lstStyle/>
        <a:p>
          <a:endParaRPr lang="ru-RU"/>
        </a:p>
      </dgm:t>
    </dgm:pt>
    <dgm:pt modelId="{CF2E4A23-E482-40F3-9669-86141DB5B0DC}" type="sibTrans" cxnId="{D7F51AB0-C081-4CB9-986C-A8CB1AF45816}">
      <dgm:prSet/>
      <dgm:spPr/>
      <dgm:t>
        <a:bodyPr/>
        <a:lstStyle/>
        <a:p>
          <a:endParaRPr lang="ru-RU"/>
        </a:p>
      </dgm:t>
    </dgm:pt>
    <dgm:pt modelId="{42BCE992-1530-4B72-B235-4286E0514D3A}">
      <dgm:prSet phldrT="[Текст]" custT="1"/>
      <dgm:spPr/>
      <dgm:t>
        <a:bodyPr/>
        <a:lstStyle/>
        <a:p>
          <a:r>
            <a:rPr lang="ru-RU" sz="1600" dirty="0">
              <a:latin typeface="Arial" panose="020B0604020202020204" pitchFamily="34" charset="0"/>
              <a:cs typeface="Arial" panose="020B0604020202020204" pitchFamily="34" charset="0"/>
            </a:rPr>
            <a:t>Из них адаптированные программы</a:t>
          </a:r>
        </a:p>
        <a:p>
          <a:r>
            <a: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7</a:t>
          </a:r>
          <a:endParaRPr lang="ru-RU" sz="24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C089EB4-6B25-48AD-A557-B252059CBCEF}" type="parTrans" cxnId="{A946D766-49E4-4FF0-B893-39771B24C946}">
      <dgm:prSet/>
      <dgm:spPr/>
      <dgm:t>
        <a:bodyPr/>
        <a:lstStyle/>
        <a:p>
          <a:endParaRPr lang="ru-RU"/>
        </a:p>
      </dgm:t>
    </dgm:pt>
    <dgm:pt modelId="{64249528-F8C6-4459-980E-CA9A0D1D98B1}" type="sibTrans" cxnId="{A946D766-49E4-4FF0-B893-39771B24C946}">
      <dgm:prSet/>
      <dgm:spPr/>
      <dgm:t>
        <a:bodyPr/>
        <a:lstStyle/>
        <a:p>
          <a:endParaRPr lang="ru-RU"/>
        </a:p>
      </dgm:t>
    </dgm:pt>
    <dgm:pt modelId="{5317648A-CD7A-4222-8C3F-1110CC3CB9E4}">
      <dgm:prSet phldrT="[Текст]" custT="1"/>
      <dgm:spPr/>
      <dgm:t>
        <a:bodyPr/>
        <a:lstStyle/>
        <a:p>
          <a:r>
            <a:rPr lang="ru-RU" sz="1600" dirty="0">
              <a:latin typeface="Arial" panose="020B0604020202020204" pitchFamily="34" charset="0"/>
              <a:cs typeface="Arial" panose="020B0604020202020204" pitchFamily="34" charset="0"/>
            </a:rPr>
            <a:t>Из них программы, участвующие в значимых проектах</a:t>
          </a:r>
        </a:p>
        <a:p>
          <a:r>
            <a: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37</a:t>
          </a:r>
          <a:endParaRPr lang="ru-RU" sz="24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09B5A02-F1BD-493D-9689-DCDC7FF742A1}" type="parTrans" cxnId="{42451995-AF2F-4B5F-9C16-262E1AA8AD89}">
      <dgm:prSet/>
      <dgm:spPr/>
      <dgm:t>
        <a:bodyPr/>
        <a:lstStyle/>
        <a:p>
          <a:endParaRPr lang="ru-RU"/>
        </a:p>
      </dgm:t>
    </dgm:pt>
    <dgm:pt modelId="{E96C37EE-5A72-4EE1-87F1-D8D4844BA7EE}" type="sibTrans" cxnId="{42451995-AF2F-4B5F-9C16-262E1AA8AD89}">
      <dgm:prSet/>
      <dgm:spPr/>
      <dgm:t>
        <a:bodyPr/>
        <a:lstStyle/>
        <a:p>
          <a:endParaRPr lang="ru-RU"/>
        </a:p>
      </dgm:t>
    </dgm:pt>
    <dgm:pt modelId="{455C50C0-BDB7-46EB-9B3A-E56966BDA1E1}">
      <dgm:prSet custT="1"/>
      <dgm:spPr/>
      <dgm:t>
        <a:bodyPr/>
        <a:lstStyle/>
        <a:p>
          <a:r>
            <a:rPr lang="ru-RU" sz="1600" dirty="0">
              <a:latin typeface="Arial" panose="020B0604020202020204" pitchFamily="34" charset="0"/>
              <a:cs typeface="Arial" panose="020B0604020202020204" pitchFamily="34" charset="0"/>
            </a:rPr>
            <a:t>Из них программы </a:t>
          </a:r>
        </a:p>
        <a:p>
          <a:r>
            <a:rPr lang="ru-RU" sz="1600" dirty="0">
              <a:latin typeface="Arial" panose="020B0604020202020204" pitchFamily="34" charset="0"/>
              <a:cs typeface="Arial" panose="020B0604020202020204" pitchFamily="34" charset="0"/>
            </a:rPr>
            <a:t>по ПФ</a:t>
          </a:r>
        </a:p>
        <a:p>
          <a:r>
            <a: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16</a:t>
          </a:r>
          <a:endParaRPr lang="ru-RU" sz="24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93D0BE3-C5F3-4FA0-BB1A-0564D3D21E4D}" type="parTrans" cxnId="{F2719A28-D715-4753-8DF0-48950B5AAE08}">
      <dgm:prSet/>
      <dgm:spPr/>
      <dgm:t>
        <a:bodyPr/>
        <a:lstStyle/>
        <a:p>
          <a:endParaRPr lang="ru-RU"/>
        </a:p>
      </dgm:t>
    </dgm:pt>
    <dgm:pt modelId="{5C57556F-B095-42D7-9E82-2D8BE1ABE1B0}" type="sibTrans" cxnId="{F2719A28-D715-4753-8DF0-48950B5AAE08}">
      <dgm:prSet/>
      <dgm:spPr/>
      <dgm:t>
        <a:bodyPr/>
        <a:lstStyle/>
        <a:p>
          <a:endParaRPr lang="ru-RU"/>
        </a:p>
      </dgm:t>
    </dgm:pt>
    <dgm:pt modelId="{B117221E-4BAE-4F52-8205-65468B3161E7}" type="pres">
      <dgm:prSet presAssocID="{8916F52F-5D43-4A53-8EE7-CE96A944B12A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B56947E-E837-47BA-80A6-BD544CAE8B8B}" type="pres">
      <dgm:prSet presAssocID="{3F8C2AFC-F71A-457F-9A56-6A5BC981B2BC}" presName="hierRoot1" presStyleCnt="0"/>
      <dgm:spPr/>
    </dgm:pt>
    <dgm:pt modelId="{DA8AF8BB-0BF9-4D3F-9A0A-C151E1BE347B}" type="pres">
      <dgm:prSet presAssocID="{3F8C2AFC-F71A-457F-9A56-6A5BC981B2BC}" presName="composite" presStyleCnt="0"/>
      <dgm:spPr/>
    </dgm:pt>
    <dgm:pt modelId="{F916B2AE-0853-49D5-A381-87765CBB4E51}" type="pres">
      <dgm:prSet presAssocID="{3F8C2AFC-F71A-457F-9A56-6A5BC981B2BC}" presName="background" presStyleLbl="node0" presStyleIdx="0" presStyleCnt="1"/>
      <dgm:spPr>
        <a:solidFill>
          <a:srgbClr val="008080"/>
        </a:solidFill>
      </dgm:spPr>
    </dgm:pt>
    <dgm:pt modelId="{F22B7B0C-DF46-4C2D-B693-057FD9D68DC1}" type="pres">
      <dgm:prSet presAssocID="{3F8C2AFC-F71A-457F-9A56-6A5BC981B2BC}" presName="text" presStyleLbl="fgAcc0" presStyleIdx="0" presStyleCnt="1" custScaleX="104639" custScaleY="112687" custLinFactNeighborX="-5974" custLinFactNeighborY="-23667">
        <dgm:presLayoutVars>
          <dgm:chPref val="3"/>
        </dgm:presLayoutVars>
      </dgm:prSet>
      <dgm:spPr/>
    </dgm:pt>
    <dgm:pt modelId="{F8B036E1-D251-4EEC-B803-8452D81C5009}" type="pres">
      <dgm:prSet presAssocID="{3F8C2AFC-F71A-457F-9A56-6A5BC981B2BC}" presName="hierChild2" presStyleCnt="0"/>
      <dgm:spPr/>
    </dgm:pt>
    <dgm:pt modelId="{EE04DCEA-68F9-4937-A521-12348BEA9E21}" type="pres">
      <dgm:prSet presAssocID="{C8B6B34F-57B7-4A28-9FEE-B8D8E87718EB}" presName="Name10" presStyleLbl="parChTrans1D2" presStyleIdx="0" presStyleCnt="5"/>
      <dgm:spPr/>
    </dgm:pt>
    <dgm:pt modelId="{A81FDDBB-4DD8-49B7-9D78-A198C8BB306C}" type="pres">
      <dgm:prSet presAssocID="{6239B42F-8CD9-48F8-83A5-0867EE5E0827}" presName="hierRoot2" presStyleCnt="0"/>
      <dgm:spPr/>
    </dgm:pt>
    <dgm:pt modelId="{3D1BE91F-9B07-42E9-B033-D85042E1883A}" type="pres">
      <dgm:prSet presAssocID="{6239B42F-8CD9-48F8-83A5-0867EE5E0827}" presName="composite2" presStyleCnt="0"/>
      <dgm:spPr/>
    </dgm:pt>
    <dgm:pt modelId="{1C44DCB4-AD37-470C-921F-8952D7E14072}" type="pres">
      <dgm:prSet presAssocID="{6239B42F-8CD9-48F8-83A5-0867EE5E0827}" presName="background2" presStyleLbl="asst1" presStyleIdx="0" presStyleCnt="1"/>
      <dgm:spPr/>
    </dgm:pt>
    <dgm:pt modelId="{EEFCD92F-AB02-4362-B567-8B3697628166}" type="pres">
      <dgm:prSet presAssocID="{6239B42F-8CD9-48F8-83A5-0867EE5E0827}" presName="text2" presStyleLbl="fgAcc2" presStyleIdx="0" presStyleCnt="5" custScaleX="92880" custScaleY="135486">
        <dgm:presLayoutVars>
          <dgm:chPref val="3"/>
        </dgm:presLayoutVars>
      </dgm:prSet>
      <dgm:spPr/>
    </dgm:pt>
    <dgm:pt modelId="{013E8DFE-4226-429B-AA7B-66E9590E3E6D}" type="pres">
      <dgm:prSet presAssocID="{6239B42F-8CD9-48F8-83A5-0867EE5E0827}" presName="hierChild3" presStyleCnt="0"/>
      <dgm:spPr/>
    </dgm:pt>
    <dgm:pt modelId="{6676D0CE-5725-44A8-8529-6A834743F57A}" type="pres">
      <dgm:prSet presAssocID="{3BF859E9-89EB-45CB-BADC-E66DD445EE3D}" presName="Name10" presStyleLbl="parChTrans1D2" presStyleIdx="1" presStyleCnt="5"/>
      <dgm:spPr/>
    </dgm:pt>
    <dgm:pt modelId="{1813BBEE-7F54-413D-BB12-79A3D6147189}" type="pres">
      <dgm:prSet presAssocID="{2A4292EB-16FD-4149-88A3-3B353F0492FD}" presName="hierRoot2" presStyleCnt="0"/>
      <dgm:spPr/>
    </dgm:pt>
    <dgm:pt modelId="{04E9CE92-9A2B-481B-A436-BC686A9EE2F3}" type="pres">
      <dgm:prSet presAssocID="{2A4292EB-16FD-4149-88A3-3B353F0492FD}" presName="composite2" presStyleCnt="0"/>
      <dgm:spPr/>
    </dgm:pt>
    <dgm:pt modelId="{E92D1456-838C-400A-AAE8-A3D462EF95A9}" type="pres">
      <dgm:prSet presAssocID="{2A4292EB-16FD-4149-88A3-3B353F0492FD}" presName="background2" presStyleLbl="node2" presStyleIdx="0" presStyleCnt="4"/>
      <dgm:spPr/>
    </dgm:pt>
    <dgm:pt modelId="{C132D6F0-9B82-4DA4-A20C-617B89206C19}" type="pres">
      <dgm:prSet presAssocID="{2A4292EB-16FD-4149-88A3-3B353F0492FD}" presName="text2" presStyleLbl="fgAcc2" presStyleIdx="1" presStyleCnt="5" custScaleX="98770" custScaleY="137442">
        <dgm:presLayoutVars>
          <dgm:chPref val="3"/>
        </dgm:presLayoutVars>
      </dgm:prSet>
      <dgm:spPr/>
    </dgm:pt>
    <dgm:pt modelId="{2F32D801-88F1-4CF4-9697-CEB6950EAF29}" type="pres">
      <dgm:prSet presAssocID="{2A4292EB-16FD-4149-88A3-3B353F0492FD}" presName="hierChild3" presStyleCnt="0"/>
      <dgm:spPr/>
    </dgm:pt>
    <dgm:pt modelId="{BFF0CEE5-72E2-45E2-B251-8188E802D246}" type="pres">
      <dgm:prSet presAssocID="{AC089EB4-6B25-48AD-A557-B252059CBCEF}" presName="Name10" presStyleLbl="parChTrans1D2" presStyleIdx="2" presStyleCnt="5"/>
      <dgm:spPr/>
    </dgm:pt>
    <dgm:pt modelId="{F6D98DB3-A9CE-4EB0-89D8-7BB04C486A85}" type="pres">
      <dgm:prSet presAssocID="{42BCE992-1530-4B72-B235-4286E0514D3A}" presName="hierRoot2" presStyleCnt="0"/>
      <dgm:spPr/>
    </dgm:pt>
    <dgm:pt modelId="{B3599C63-17F1-481E-80AD-B9DC68E32427}" type="pres">
      <dgm:prSet presAssocID="{42BCE992-1530-4B72-B235-4286E0514D3A}" presName="composite2" presStyleCnt="0"/>
      <dgm:spPr/>
    </dgm:pt>
    <dgm:pt modelId="{9AF03AFD-5712-4B65-B8B9-0C78AFF57A8A}" type="pres">
      <dgm:prSet presAssocID="{42BCE992-1530-4B72-B235-4286E0514D3A}" presName="background2" presStyleLbl="node2" presStyleIdx="1" presStyleCnt="4"/>
      <dgm:spPr/>
    </dgm:pt>
    <dgm:pt modelId="{27CF4515-1C19-4789-B48A-3FBC0AB02375}" type="pres">
      <dgm:prSet presAssocID="{42BCE992-1530-4B72-B235-4286E0514D3A}" presName="text2" presStyleLbl="fgAcc2" presStyleIdx="2" presStyleCnt="5" custScaleX="103452" custScaleY="137250">
        <dgm:presLayoutVars>
          <dgm:chPref val="3"/>
        </dgm:presLayoutVars>
      </dgm:prSet>
      <dgm:spPr/>
    </dgm:pt>
    <dgm:pt modelId="{5F6552FA-A5B3-4041-9610-C39E9000B0DD}" type="pres">
      <dgm:prSet presAssocID="{42BCE992-1530-4B72-B235-4286E0514D3A}" presName="hierChild3" presStyleCnt="0"/>
      <dgm:spPr/>
    </dgm:pt>
    <dgm:pt modelId="{08649FC6-EB9E-482A-AD53-9626DD919E7A}" type="pres">
      <dgm:prSet presAssocID="{493D0BE3-C5F3-4FA0-BB1A-0564D3D21E4D}" presName="Name10" presStyleLbl="parChTrans1D2" presStyleIdx="3" presStyleCnt="5"/>
      <dgm:spPr/>
    </dgm:pt>
    <dgm:pt modelId="{8AB0241C-8C8A-472F-94D2-0527BEA47079}" type="pres">
      <dgm:prSet presAssocID="{455C50C0-BDB7-46EB-9B3A-E56966BDA1E1}" presName="hierRoot2" presStyleCnt="0"/>
      <dgm:spPr/>
    </dgm:pt>
    <dgm:pt modelId="{AE24E3FD-DB12-4FFD-9F03-119182B99EA2}" type="pres">
      <dgm:prSet presAssocID="{455C50C0-BDB7-46EB-9B3A-E56966BDA1E1}" presName="composite2" presStyleCnt="0"/>
      <dgm:spPr/>
    </dgm:pt>
    <dgm:pt modelId="{FB77E740-85C0-4E1C-ABC5-44C2E417C594}" type="pres">
      <dgm:prSet presAssocID="{455C50C0-BDB7-46EB-9B3A-E56966BDA1E1}" presName="background2" presStyleLbl="node2" presStyleIdx="2" presStyleCnt="4"/>
      <dgm:spPr/>
    </dgm:pt>
    <dgm:pt modelId="{D338D384-D36E-4071-AE1B-A1C446AE6C81}" type="pres">
      <dgm:prSet presAssocID="{455C50C0-BDB7-46EB-9B3A-E56966BDA1E1}" presName="text2" presStyleLbl="fgAcc2" presStyleIdx="3" presStyleCnt="5" custScaleX="107442" custScaleY="140890">
        <dgm:presLayoutVars>
          <dgm:chPref val="3"/>
        </dgm:presLayoutVars>
      </dgm:prSet>
      <dgm:spPr/>
    </dgm:pt>
    <dgm:pt modelId="{014D510C-4811-41E5-A412-75C00D4ABC30}" type="pres">
      <dgm:prSet presAssocID="{455C50C0-BDB7-46EB-9B3A-E56966BDA1E1}" presName="hierChild3" presStyleCnt="0"/>
      <dgm:spPr/>
    </dgm:pt>
    <dgm:pt modelId="{AFEFD204-0087-4848-820A-7E045FD0B9DB}" type="pres">
      <dgm:prSet presAssocID="{409B5A02-F1BD-493D-9689-DCDC7FF742A1}" presName="Name10" presStyleLbl="parChTrans1D2" presStyleIdx="4" presStyleCnt="5"/>
      <dgm:spPr/>
    </dgm:pt>
    <dgm:pt modelId="{9BB4A90E-26A0-46C9-8E70-124DA297E6C3}" type="pres">
      <dgm:prSet presAssocID="{5317648A-CD7A-4222-8C3F-1110CC3CB9E4}" presName="hierRoot2" presStyleCnt="0"/>
      <dgm:spPr/>
    </dgm:pt>
    <dgm:pt modelId="{958AEB80-077A-423A-A70A-7FF4B9F55592}" type="pres">
      <dgm:prSet presAssocID="{5317648A-CD7A-4222-8C3F-1110CC3CB9E4}" presName="composite2" presStyleCnt="0"/>
      <dgm:spPr/>
    </dgm:pt>
    <dgm:pt modelId="{3080AD3D-0479-4451-9446-9AF6ACA74CAB}" type="pres">
      <dgm:prSet presAssocID="{5317648A-CD7A-4222-8C3F-1110CC3CB9E4}" presName="background2" presStyleLbl="node2" presStyleIdx="3" presStyleCnt="4"/>
      <dgm:spPr/>
    </dgm:pt>
    <dgm:pt modelId="{1B93DF86-33D3-445A-96F8-8EDFCAC941E1}" type="pres">
      <dgm:prSet presAssocID="{5317648A-CD7A-4222-8C3F-1110CC3CB9E4}" presName="text2" presStyleLbl="fgAcc2" presStyleIdx="4" presStyleCnt="5" custScaleX="106271" custScaleY="142541">
        <dgm:presLayoutVars>
          <dgm:chPref val="3"/>
        </dgm:presLayoutVars>
      </dgm:prSet>
      <dgm:spPr/>
    </dgm:pt>
    <dgm:pt modelId="{35C0ECDD-2956-4169-9980-C8B6C52EB8D9}" type="pres">
      <dgm:prSet presAssocID="{5317648A-CD7A-4222-8C3F-1110CC3CB9E4}" presName="hierChild3" presStyleCnt="0"/>
      <dgm:spPr/>
    </dgm:pt>
  </dgm:ptLst>
  <dgm:cxnLst>
    <dgm:cxn modelId="{15A1EB04-B3E5-47BD-B406-2A2D3431BC85}" type="presOf" srcId="{42BCE992-1530-4B72-B235-4286E0514D3A}" destId="{27CF4515-1C19-4789-B48A-3FBC0AB02375}" srcOrd="0" destOrd="0" presId="urn:microsoft.com/office/officeart/2005/8/layout/hierarchy1"/>
    <dgm:cxn modelId="{F2719A28-D715-4753-8DF0-48950B5AAE08}" srcId="{3F8C2AFC-F71A-457F-9A56-6A5BC981B2BC}" destId="{455C50C0-BDB7-46EB-9B3A-E56966BDA1E1}" srcOrd="3" destOrd="0" parTransId="{493D0BE3-C5F3-4FA0-BB1A-0564D3D21E4D}" sibTransId="{5C57556F-B095-42D7-9E82-2D8BE1ABE1B0}"/>
    <dgm:cxn modelId="{2CB8DE2F-9382-4B68-A387-2B6C0A36F809}" type="presOf" srcId="{3BF859E9-89EB-45CB-BADC-E66DD445EE3D}" destId="{6676D0CE-5725-44A8-8529-6A834743F57A}" srcOrd="0" destOrd="0" presId="urn:microsoft.com/office/officeart/2005/8/layout/hierarchy1"/>
    <dgm:cxn modelId="{7B206F33-3A49-4EE1-A322-CB1E7F7EBEFF}" type="presOf" srcId="{6239B42F-8CD9-48F8-83A5-0867EE5E0827}" destId="{EEFCD92F-AB02-4362-B567-8B3697628166}" srcOrd="0" destOrd="0" presId="urn:microsoft.com/office/officeart/2005/8/layout/hierarchy1"/>
    <dgm:cxn modelId="{F993C033-2F55-461B-BE1E-9809C3A0FA1C}" srcId="{8916F52F-5D43-4A53-8EE7-CE96A944B12A}" destId="{3F8C2AFC-F71A-457F-9A56-6A5BC981B2BC}" srcOrd="0" destOrd="0" parTransId="{4E54C8C5-0E69-4172-93F3-CAC86F5C3F94}" sibTransId="{DC3CAC95-D9F6-432E-A3F6-12161EA2656E}"/>
    <dgm:cxn modelId="{7B7DC639-C661-45EA-89D1-D776DF0CC729}" type="presOf" srcId="{493D0BE3-C5F3-4FA0-BB1A-0564D3D21E4D}" destId="{08649FC6-EB9E-482A-AD53-9626DD919E7A}" srcOrd="0" destOrd="0" presId="urn:microsoft.com/office/officeart/2005/8/layout/hierarchy1"/>
    <dgm:cxn modelId="{A67DE761-6B51-4ADA-A475-EBE2ECD55160}" type="presOf" srcId="{2A4292EB-16FD-4149-88A3-3B353F0492FD}" destId="{C132D6F0-9B82-4DA4-A20C-617B89206C19}" srcOrd="0" destOrd="0" presId="urn:microsoft.com/office/officeart/2005/8/layout/hierarchy1"/>
    <dgm:cxn modelId="{A946D766-49E4-4FF0-B893-39771B24C946}" srcId="{3F8C2AFC-F71A-457F-9A56-6A5BC981B2BC}" destId="{42BCE992-1530-4B72-B235-4286E0514D3A}" srcOrd="2" destOrd="0" parTransId="{AC089EB4-6B25-48AD-A557-B252059CBCEF}" sibTransId="{64249528-F8C6-4459-980E-CA9A0D1D98B1}"/>
    <dgm:cxn modelId="{7FAA7C74-1DF6-4432-A9B1-0618556FEF51}" type="presOf" srcId="{455C50C0-BDB7-46EB-9B3A-E56966BDA1E1}" destId="{D338D384-D36E-4071-AE1B-A1C446AE6C81}" srcOrd="0" destOrd="0" presId="urn:microsoft.com/office/officeart/2005/8/layout/hierarchy1"/>
    <dgm:cxn modelId="{52DD1958-3956-40BA-9A43-B7F1D0A1C9AC}" type="presOf" srcId="{3F8C2AFC-F71A-457F-9A56-6A5BC981B2BC}" destId="{F22B7B0C-DF46-4C2D-B693-057FD9D68DC1}" srcOrd="0" destOrd="0" presId="urn:microsoft.com/office/officeart/2005/8/layout/hierarchy1"/>
    <dgm:cxn modelId="{68412388-9840-46BD-AA0D-53B108635CD9}" type="presOf" srcId="{AC089EB4-6B25-48AD-A557-B252059CBCEF}" destId="{BFF0CEE5-72E2-45E2-B251-8188E802D246}" srcOrd="0" destOrd="0" presId="urn:microsoft.com/office/officeart/2005/8/layout/hierarchy1"/>
    <dgm:cxn modelId="{1B32AF8D-6AB9-47B7-B0AC-D98EFB4806E9}" type="presOf" srcId="{5317648A-CD7A-4222-8C3F-1110CC3CB9E4}" destId="{1B93DF86-33D3-445A-96F8-8EDFCAC941E1}" srcOrd="0" destOrd="0" presId="urn:microsoft.com/office/officeart/2005/8/layout/hierarchy1"/>
    <dgm:cxn modelId="{42451995-AF2F-4B5F-9C16-262E1AA8AD89}" srcId="{3F8C2AFC-F71A-457F-9A56-6A5BC981B2BC}" destId="{5317648A-CD7A-4222-8C3F-1110CC3CB9E4}" srcOrd="4" destOrd="0" parTransId="{409B5A02-F1BD-493D-9689-DCDC7FF742A1}" sibTransId="{E96C37EE-5A72-4EE1-87F1-D8D4844BA7EE}"/>
    <dgm:cxn modelId="{C9F883A2-6937-46CF-B02C-4C7EE99A4A46}" type="presOf" srcId="{8916F52F-5D43-4A53-8EE7-CE96A944B12A}" destId="{B117221E-4BAE-4F52-8205-65468B3161E7}" srcOrd="0" destOrd="0" presId="urn:microsoft.com/office/officeart/2005/8/layout/hierarchy1"/>
    <dgm:cxn modelId="{536220A7-1C1A-46F8-AC87-7D88D2AEE685}" srcId="{3F8C2AFC-F71A-457F-9A56-6A5BC981B2BC}" destId="{6239B42F-8CD9-48F8-83A5-0867EE5E0827}" srcOrd="0" destOrd="0" parTransId="{C8B6B34F-57B7-4A28-9FEE-B8D8E87718EB}" sibTransId="{66336471-4FCA-4BAC-8B4A-5D30B46CD27E}"/>
    <dgm:cxn modelId="{BCDB55A7-DED1-46C5-A36E-A7602A902605}" type="presOf" srcId="{409B5A02-F1BD-493D-9689-DCDC7FF742A1}" destId="{AFEFD204-0087-4848-820A-7E045FD0B9DB}" srcOrd="0" destOrd="0" presId="urn:microsoft.com/office/officeart/2005/8/layout/hierarchy1"/>
    <dgm:cxn modelId="{D7F51AB0-C081-4CB9-986C-A8CB1AF45816}" srcId="{3F8C2AFC-F71A-457F-9A56-6A5BC981B2BC}" destId="{2A4292EB-16FD-4149-88A3-3B353F0492FD}" srcOrd="1" destOrd="0" parTransId="{3BF859E9-89EB-45CB-BADC-E66DD445EE3D}" sibTransId="{CF2E4A23-E482-40F3-9669-86141DB5B0DC}"/>
    <dgm:cxn modelId="{BCFCBAC4-14D0-4016-9960-ADBD69D136A2}" type="presOf" srcId="{C8B6B34F-57B7-4A28-9FEE-B8D8E87718EB}" destId="{EE04DCEA-68F9-4937-A521-12348BEA9E21}" srcOrd="0" destOrd="0" presId="urn:microsoft.com/office/officeart/2005/8/layout/hierarchy1"/>
    <dgm:cxn modelId="{A7015FF5-5866-44A6-AEB0-CEF6B6A9F5F4}" type="presParOf" srcId="{B117221E-4BAE-4F52-8205-65468B3161E7}" destId="{3B56947E-E837-47BA-80A6-BD544CAE8B8B}" srcOrd="0" destOrd="0" presId="urn:microsoft.com/office/officeart/2005/8/layout/hierarchy1"/>
    <dgm:cxn modelId="{3F8F7DDF-5B20-49C4-BACE-A77DF41D91B1}" type="presParOf" srcId="{3B56947E-E837-47BA-80A6-BD544CAE8B8B}" destId="{DA8AF8BB-0BF9-4D3F-9A0A-C151E1BE347B}" srcOrd="0" destOrd="0" presId="urn:microsoft.com/office/officeart/2005/8/layout/hierarchy1"/>
    <dgm:cxn modelId="{3AA8DA07-0980-4955-99F7-3BFF83BE9CE4}" type="presParOf" srcId="{DA8AF8BB-0BF9-4D3F-9A0A-C151E1BE347B}" destId="{F916B2AE-0853-49D5-A381-87765CBB4E51}" srcOrd="0" destOrd="0" presId="urn:microsoft.com/office/officeart/2005/8/layout/hierarchy1"/>
    <dgm:cxn modelId="{21036D17-353E-4E22-A18E-6952A38EE6EC}" type="presParOf" srcId="{DA8AF8BB-0BF9-4D3F-9A0A-C151E1BE347B}" destId="{F22B7B0C-DF46-4C2D-B693-057FD9D68DC1}" srcOrd="1" destOrd="0" presId="urn:microsoft.com/office/officeart/2005/8/layout/hierarchy1"/>
    <dgm:cxn modelId="{BE7AED96-EC2A-4D13-820F-DEB27B7A909C}" type="presParOf" srcId="{3B56947E-E837-47BA-80A6-BD544CAE8B8B}" destId="{F8B036E1-D251-4EEC-B803-8452D81C5009}" srcOrd="1" destOrd="0" presId="urn:microsoft.com/office/officeart/2005/8/layout/hierarchy1"/>
    <dgm:cxn modelId="{C51DBC22-650B-4D5B-B9BA-FF7530289216}" type="presParOf" srcId="{F8B036E1-D251-4EEC-B803-8452D81C5009}" destId="{EE04DCEA-68F9-4937-A521-12348BEA9E21}" srcOrd="0" destOrd="0" presId="urn:microsoft.com/office/officeart/2005/8/layout/hierarchy1"/>
    <dgm:cxn modelId="{F5ADA421-3093-439B-BE05-8F3E07400DEC}" type="presParOf" srcId="{F8B036E1-D251-4EEC-B803-8452D81C5009}" destId="{A81FDDBB-4DD8-49B7-9D78-A198C8BB306C}" srcOrd="1" destOrd="0" presId="urn:microsoft.com/office/officeart/2005/8/layout/hierarchy1"/>
    <dgm:cxn modelId="{688720DF-BFBC-4AF4-94A2-52DAB1353696}" type="presParOf" srcId="{A81FDDBB-4DD8-49B7-9D78-A198C8BB306C}" destId="{3D1BE91F-9B07-42E9-B033-D85042E1883A}" srcOrd="0" destOrd="0" presId="urn:microsoft.com/office/officeart/2005/8/layout/hierarchy1"/>
    <dgm:cxn modelId="{FA983F5C-05FC-4788-A45B-665C2842BA70}" type="presParOf" srcId="{3D1BE91F-9B07-42E9-B033-D85042E1883A}" destId="{1C44DCB4-AD37-470C-921F-8952D7E14072}" srcOrd="0" destOrd="0" presId="urn:microsoft.com/office/officeart/2005/8/layout/hierarchy1"/>
    <dgm:cxn modelId="{1036931E-3FE8-4205-9D18-3488EF16EC1B}" type="presParOf" srcId="{3D1BE91F-9B07-42E9-B033-D85042E1883A}" destId="{EEFCD92F-AB02-4362-B567-8B3697628166}" srcOrd="1" destOrd="0" presId="urn:microsoft.com/office/officeart/2005/8/layout/hierarchy1"/>
    <dgm:cxn modelId="{577AC02F-4833-48E4-BB86-5476914FEBC7}" type="presParOf" srcId="{A81FDDBB-4DD8-49B7-9D78-A198C8BB306C}" destId="{013E8DFE-4226-429B-AA7B-66E9590E3E6D}" srcOrd="1" destOrd="0" presId="urn:microsoft.com/office/officeart/2005/8/layout/hierarchy1"/>
    <dgm:cxn modelId="{80788953-4305-4295-8E03-BC8D3DA9C06A}" type="presParOf" srcId="{F8B036E1-D251-4EEC-B803-8452D81C5009}" destId="{6676D0CE-5725-44A8-8529-6A834743F57A}" srcOrd="2" destOrd="0" presId="urn:microsoft.com/office/officeart/2005/8/layout/hierarchy1"/>
    <dgm:cxn modelId="{76B4E58F-C2F2-4BC0-A38A-0C6B6041C9B1}" type="presParOf" srcId="{F8B036E1-D251-4EEC-B803-8452D81C5009}" destId="{1813BBEE-7F54-413D-BB12-79A3D6147189}" srcOrd="3" destOrd="0" presId="urn:microsoft.com/office/officeart/2005/8/layout/hierarchy1"/>
    <dgm:cxn modelId="{D10C53D0-7478-4124-98FB-C1677751C3DE}" type="presParOf" srcId="{1813BBEE-7F54-413D-BB12-79A3D6147189}" destId="{04E9CE92-9A2B-481B-A436-BC686A9EE2F3}" srcOrd="0" destOrd="0" presId="urn:microsoft.com/office/officeart/2005/8/layout/hierarchy1"/>
    <dgm:cxn modelId="{42D4D42F-A7D0-441E-A656-62183E1A6E61}" type="presParOf" srcId="{04E9CE92-9A2B-481B-A436-BC686A9EE2F3}" destId="{E92D1456-838C-400A-AAE8-A3D462EF95A9}" srcOrd="0" destOrd="0" presId="urn:microsoft.com/office/officeart/2005/8/layout/hierarchy1"/>
    <dgm:cxn modelId="{2B13EDE6-ED9D-4EA0-80E2-13B928B95BD7}" type="presParOf" srcId="{04E9CE92-9A2B-481B-A436-BC686A9EE2F3}" destId="{C132D6F0-9B82-4DA4-A20C-617B89206C19}" srcOrd="1" destOrd="0" presId="urn:microsoft.com/office/officeart/2005/8/layout/hierarchy1"/>
    <dgm:cxn modelId="{4F238AB4-0C99-49B7-BE33-A51EC92D60B2}" type="presParOf" srcId="{1813BBEE-7F54-413D-BB12-79A3D6147189}" destId="{2F32D801-88F1-4CF4-9697-CEB6950EAF29}" srcOrd="1" destOrd="0" presId="urn:microsoft.com/office/officeart/2005/8/layout/hierarchy1"/>
    <dgm:cxn modelId="{A2A779CE-27DE-475E-811E-B50CE3DA2FB0}" type="presParOf" srcId="{F8B036E1-D251-4EEC-B803-8452D81C5009}" destId="{BFF0CEE5-72E2-45E2-B251-8188E802D246}" srcOrd="4" destOrd="0" presId="urn:microsoft.com/office/officeart/2005/8/layout/hierarchy1"/>
    <dgm:cxn modelId="{081CCB52-650B-4F1D-BB30-2CDA1870AAA5}" type="presParOf" srcId="{F8B036E1-D251-4EEC-B803-8452D81C5009}" destId="{F6D98DB3-A9CE-4EB0-89D8-7BB04C486A85}" srcOrd="5" destOrd="0" presId="urn:microsoft.com/office/officeart/2005/8/layout/hierarchy1"/>
    <dgm:cxn modelId="{455ED983-152E-4F5C-9121-6F53B788F1EA}" type="presParOf" srcId="{F6D98DB3-A9CE-4EB0-89D8-7BB04C486A85}" destId="{B3599C63-17F1-481E-80AD-B9DC68E32427}" srcOrd="0" destOrd="0" presId="urn:microsoft.com/office/officeart/2005/8/layout/hierarchy1"/>
    <dgm:cxn modelId="{05571BD6-C054-47C6-A0D2-D64EADC9984A}" type="presParOf" srcId="{B3599C63-17F1-481E-80AD-B9DC68E32427}" destId="{9AF03AFD-5712-4B65-B8B9-0C78AFF57A8A}" srcOrd="0" destOrd="0" presId="urn:microsoft.com/office/officeart/2005/8/layout/hierarchy1"/>
    <dgm:cxn modelId="{6D697DC8-7B9D-4F33-8181-D05627AC2E1C}" type="presParOf" srcId="{B3599C63-17F1-481E-80AD-B9DC68E32427}" destId="{27CF4515-1C19-4789-B48A-3FBC0AB02375}" srcOrd="1" destOrd="0" presId="urn:microsoft.com/office/officeart/2005/8/layout/hierarchy1"/>
    <dgm:cxn modelId="{384DFC69-A0FC-4F3E-A30F-DA12510C40AC}" type="presParOf" srcId="{F6D98DB3-A9CE-4EB0-89D8-7BB04C486A85}" destId="{5F6552FA-A5B3-4041-9610-C39E9000B0DD}" srcOrd="1" destOrd="0" presId="urn:microsoft.com/office/officeart/2005/8/layout/hierarchy1"/>
    <dgm:cxn modelId="{7E942D6F-C81C-4DB2-B756-615827F22E09}" type="presParOf" srcId="{F8B036E1-D251-4EEC-B803-8452D81C5009}" destId="{08649FC6-EB9E-482A-AD53-9626DD919E7A}" srcOrd="6" destOrd="0" presId="urn:microsoft.com/office/officeart/2005/8/layout/hierarchy1"/>
    <dgm:cxn modelId="{2EDF5431-27DD-4114-80AF-F91FA5ADEAD9}" type="presParOf" srcId="{F8B036E1-D251-4EEC-B803-8452D81C5009}" destId="{8AB0241C-8C8A-472F-94D2-0527BEA47079}" srcOrd="7" destOrd="0" presId="urn:microsoft.com/office/officeart/2005/8/layout/hierarchy1"/>
    <dgm:cxn modelId="{E23B6E70-C14C-4991-91AA-1136FB9D7DFB}" type="presParOf" srcId="{8AB0241C-8C8A-472F-94D2-0527BEA47079}" destId="{AE24E3FD-DB12-4FFD-9F03-119182B99EA2}" srcOrd="0" destOrd="0" presId="urn:microsoft.com/office/officeart/2005/8/layout/hierarchy1"/>
    <dgm:cxn modelId="{C65E2CBF-27BC-495D-9E9B-738271F5AF17}" type="presParOf" srcId="{AE24E3FD-DB12-4FFD-9F03-119182B99EA2}" destId="{FB77E740-85C0-4E1C-ABC5-44C2E417C594}" srcOrd="0" destOrd="0" presId="urn:microsoft.com/office/officeart/2005/8/layout/hierarchy1"/>
    <dgm:cxn modelId="{32C5B71F-2EF0-4402-8741-6A957814C6FE}" type="presParOf" srcId="{AE24E3FD-DB12-4FFD-9F03-119182B99EA2}" destId="{D338D384-D36E-4071-AE1B-A1C446AE6C81}" srcOrd="1" destOrd="0" presId="urn:microsoft.com/office/officeart/2005/8/layout/hierarchy1"/>
    <dgm:cxn modelId="{6939D9FF-787B-43D8-B841-8677FBF0AA16}" type="presParOf" srcId="{8AB0241C-8C8A-472F-94D2-0527BEA47079}" destId="{014D510C-4811-41E5-A412-75C00D4ABC30}" srcOrd="1" destOrd="0" presId="urn:microsoft.com/office/officeart/2005/8/layout/hierarchy1"/>
    <dgm:cxn modelId="{C238545A-159D-4ED0-8436-91FA4949C56C}" type="presParOf" srcId="{F8B036E1-D251-4EEC-B803-8452D81C5009}" destId="{AFEFD204-0087-4848-820A-7E045FD0B9DB}" srcOrd="8" destOrd="0" presId="urn:microsoft.com/office/officeart/2005/8/layout/hierarchy1"/>
    <dgm:cxn modelId="{A529131F-F6B6-4498-BDD8-5D0EDAE88480}" type="presParOf" srcId="{F8B036E1-D251-4EEC-B803-8452D81C5009}" destId="{9BB4A90E-26A0-46C9-8E70-124DA297E6C3}" srcOrd="9" destOrd="0" presId="urn:microsoft.com/office/officeart/2005/8/layout/hierarchy1"/>
    <dgm:cxn modelId="{1E2BB1E2-CB4E-4CD3-9AAE-8C6032AD3B5A}" type="presParOf" srcId="{9BB4A90E-26A0-46C9-8E70-124DA297E6C3}" destId="{958AEB80-077A-423A-A70A-7FF4B9F55592}" srcOrd="0" destOrd="0" presId="urn:microsoft.com/office/officeart/2005/8/layout/hierarchy1"/>
    <dgm:cxn modelId="{8160963E-6431-4C2C-8BD6-95D114F52908}" type="presParOf" srcId="{958AEB80-077A-423A-A70A-7FF4B9F55592}" destId="{3080AD3D-0479-4451-9446-9AF6ACA74CAB}" srcOrd="0" destOrd="0" presId="urn:microsoft.com/office/officeart/2005/8/layout/hierarchy1"/>
    <dgm:cxn modelId="{97EDF6D7-6B66-478F-8E1C-5611C4E2DEFB}" type="presParOf" srcId="{958AEB80-077A-423A-A70A-7FF4B9F55592}" destId="{1B93DF86-33D3-445A-96F8-8EDFCAC941E1}" srcOrd="1" destOrd="0" presId="urn:microsoft.com/office/officeart/2005/8/layout/hierarchy1"/>
    <dgm:cxn modelId="{300D0617-2471-4AB5-A616-A6873E8A7F36}" type="presParOf" srcId="{9BB4A90E-26A0-46C9-8E70-124DA297E6C3}" destId="{35C0ECDD-2956-4169-9980-C8B6C52EB8D9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AA2F500-F7A8-43A1-8550-9326E22CC45A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2E417CEC-E44C-411C-8966-27606F2A75C5}">
      <dgm:prSet custT="1"/>
      <dgm:spPr>
        <a:solidFill>
          <a:srgbClr val="CCCCFF"/>
        </a:solidFill>
      </dgm:spPr>
      <dgm:t>
        <a:bodyPr/>
        <a:lstStyle/>
        <a:p>
          <a:pPr algn="l"/>
          <a:r>
            <a:rPr lang="ru-RU" sz="1400" b="1" dirty="0">
              <a:latin typeface="Arial" panose="020B0604020202020204" pitchFamily="34" charset="0"/>
              <a:cs typeface="Arial" panose="020B0604020202020204" pitchFamily="34" charset="0"/>
            </a:rPr>
            <a:t>Выполнение целевых показателей муниципальной «Дорожной карты» в рамках реализации КОНЦЕПЦИИ  развития дополнительного образования детей до 2030 года, утвержденной Правительством РФ (Распоряжение от 31.03.2022 г. №678-р). Повышение охвата детей программами дополнительного образования.</a:t>
          </a:r>
        </a:p>
      </dgm:t>
    </dgm:pt>
    <dgm:pt modelId="{BE467C36-7C34-45CB-93BD-5E84317585B8}" type="parTrans" cxnId="{91738A12-1056-4B85-8AE4-5882B62E943F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A492289-4A84-46BB-85B8-F29040E15B82}" type="sibTrans" cxnId="{91738A12-1056-4B85-8AE4-5882B62E943F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9918A0-8DAB-4DC2-AF3F-6D3729CDC9D4}">
      <dgm:prSet custT="1"/>
      <dgm:spPr>
        <a:solidFill>
          <a:srgbClr val="0099CC"/>
        </a:solidFill>
      </dgm:spPr>
      <dgm:t>
        <a:bodyPr/>
        <a:lstStyle/>
        <a:p>
          <a:pPr algn="l"/>
          <a:r>
            <a:rPr lang="ru-RU" sz="1400" b="1" dirty="0">
              <a:latin typeface="Arial" panose="020B0604020202020204" pitchFamily="34" charset="0"/>
              <a:cs typeface="Arial" panose="020B0604020202020204" pitchFamily="34" charset="0"/>
            </a:rPr>
            <a:t>Создание условий для укрепления и развития кадрового потенциала системы дополнительного образования детей через привлечение студентов организаций высшего образования, наставников из реального сектора экономики, научных и общественных организаций</a:t>
          </a:r>
        </a:p>
      </dgm:t>
    </dgm:pt>
    <dgm:pt modelId="{9B9584B5-C651-4A3D-A74D-9CAB955F1AA9}" type="parTrans" cxnId="{0F4EBABC-8674-4072-B250-2A48E4A8741B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71FAF31-DAE1-4773-A7AA-80D449268944}" type="sibTrans" cxnId="{0F4EBABC-8674-4072-B250-2A48E4A8741B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136F266-F100-42FB-9FA1-464429147E08}">
      <dgm:prSet custT="1"/>
      <dgm:spPr>
        <a:solidFill>
          <a:srgbClr val="008080"/>
        </a:solidFill>
      </dgm:spPr>
      <dgm:t>
        <a:bodyPr/>
        <a:lstStyle/>
        <a:p>
          <a:pPr algn="l"/>
          <a:r>
            <a:rPr lang="ru-RU" sz="1400" b="1" dirty="0">
              <a:latin typeface="Arial" panose="020B0604020202020204" pitchFamily="34" charset="0"/>
              <a:cs typeface="Arial" panose="020B0604020202020204" pitchFamily="34" charset="0"/>
            </a:rPr>
            <a:t>Повышение охвата детей ОВЗ, находящихся в трудной жизненной ситуации </a:t>
          </a:r>
        </a:p>
        <a:p>
          <a:pPr algn="l"/>
          <a:r>
            <a:rPr lang="ru-RU" sz="1400" b="1" dirty="0">
              <a:latin typeface="Arial" panose="020B0604020202020204" pitchFamily="34" charset="0"/>
              <a:cs typeface="Arial" panose="020B0604020202020204" pitchFamily="34" charset="0"/>
            </a:rPr>
            <a:t>(сетевое взаимодействие с общеобразовательными организациями)</a:t>
          </a:r>
        </a:p>
      </dgm:t>
    </dgm:pt>
    <dgm:pt modelId="{436D3C11-F9B1-4F6B-86EE-38D13221638F}" type="parTrans" cxnId="{740355C8-7CE3-48A0-934F-123AB8730FFC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18A1C83-C6D1-484D-8451-C077A248B878}" type="sibTrans" cxnId="{740355C8-7CE3-48A0-934F-123AB8730FFC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A732CC8-8ED0-4A93-8917-91A7E3BEC222}">
      <dgm:prSet custT="1"/>
      <dgm:spPr>
        <a:solidFill>
          <a:srgbClr val="33CCCC"/>
        </a:solidFill>
      </dgm:spPr>
      <dgm:t>
        <a:bodyPr/>
        <a:lstStyle/>
        <a:p>
          <a:pPr algn="l"/>
          <a:r>
            <a:rPr lang="ru-RU" sz="1400" b="1" dirty="0">
              <a:latin typeface="Arial" panose="020B0604020202020204" pitchFamily="34" charset="0"/>
              <a:cs typeface="Arial" panose="020B0604020202020204" pitchFamily="34" charset="0"/>
            </a:rPr>
            <a:t>Создание механизмов мотивации педагогов к повышению качества работы и непрерывному профессиональному развитию, обновляя состав и компетенции педагогических кадров</a:t>
          </a:r>
        </a:p>
      </dgm:t>
    </dgm:pt>
    <dgm:pt modelId="{43DEE1D7-BC80-47AF-9CAF-413D082F7514}" type="parTrans" cxnId="{A39DB939-4189-4601-9511-A06635F9F9E8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3C1B23D-6165-472B-A2F0-2C45A37942D2}" type="sibTrans" cxnId="{A39DB939-4189-4601-9511-A06635F9F9E8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18357CA-1EB5-482C-BFE2-188B30FF494A}">
      <dgm:prSet custT="1"/>
      <dgm:spPr/>
      <dgm:t>
        <a:bodyPr/>
        <a:lstStyle/>
        <a:p>
          <a:pPr algn="just">
            <a:lnSpc>
              <a:spcPct val="100000"/>
            </a:lnSpc>
          </a:pPr>
          <a:r>
            <a:rPr lang="ru-RU" sz="1400" b="1" dirty="0">
              <a:latin typeface="Arial" panose="020B0604020202020204" pitchFamily="34" charset="0"/>
              <a:cs typeface="Arial" panose="020B0604020202020204" pitchFamily="34" charset="0"/>
            </a:rPr>
            <a:t>Ориентация организаций и программ дополнительного образования </a:t>
          </a:r>
        </a:p>
        <a:p>
          <a:pPr algn="just">
            <a:lnSpc>
              <a:spcPct val="100000"/>
            </a:lnSpc>
          </a:pPr>
          <a:r>
            <a:rPr lang="ru-RU" sz="1400" b="1" dirty="0">
              <a:latin typeface="Arial" panose="020B0604020202020204" pitchFamily="34" charset="0"/>
              <a:cs typeface="Arial" panose="020B0604020202020204" pitchFamily="34" charset="0"/>
            </a:rPr>
            <a:t>на реальные образовательные потребности детей</a:t>
          </a:r>
        </a:p>
      </dgm:t>
    </dgm:pt>
    <dgm:pt modelId="{54F2939A-7B8E-4957-8E1B-0BE5D80D9450}" type="parTrans" cxnId="{024F87DD-7979-465C-BC07-79F03AB1A01B}">
      <dgm:prSet/>
      <dgm:spPr/>
      <dgm:t>
        <a:bodyPr/>
        <a:lstStyle/>
        <a:p>
          <a:endParaRPr lang="ru-RU"/>
        </a:p>
      </dgm:t>
    </dgm:pt>
    <dgm:pt modelId="{5EC25584-2DD9-4497-8EF2-D53A9D315676}" type="sibTrans" cxnId="{024F87DD-7979-465C-BC07-79F03AB1A01B}">
      <dgm:prSet/>
      <dgm:spPr/>
      <dgm:t>
        <a:bodyPr/>
        <a:lstStyle/>
        <a:p>
          <a:endParaRPr lang="ru-RU"/>
        </a:p>
      </dgm:t>
    </dgm:pt>
    <dgm:pt modelId="{5815E225-080E-47C6-B21F-9EE8DB657FBA}" type="pres">
      <dgm:prSet presAssocID="{5AA2F500-F7A8-43A1-8550-9326E22CC45A}" presName="Name0" presStyleCnt="0">
        <dgm:presLayoutVars>
          <dgm:chMax val="7"/>
          <dgm:chPref val="7"/>
          <dgm:dir/>
        </dgm:presLayoutVars>
      </dgm:prSet>
      <dgm:spPr/>
    </dgm:pt>
    <dgm:pt modelId="{5F8F95B6-7214-45FA-8B93-B553B5932464}" type="pres">
      <dgm:prSet presAssocID="{5AA2F500-F7A8-43A1-8550-9326E22CC45A}" presName="Name1" presStyleCnt="0"/>
      <dgm:spPr/>
    </dgm:pt>
    <dgm:pt modelId="{425A106C-DA1D-4A94-883D-FAEE580B94D7}" type="pres">
      <dgm:prSet presAssocID="{5AA2F500-F7A8-43A1-8550-9326E22CC45A}" presName="cycle" presStyleCnt="0"/>
      <dgm:spPr/>
    </dgm:pt>
    <dgm:pt modelId="{87050772-6571-4159-BB5E-5CA70649B6D8}" type="pres">
      <dgm:prSet presAssocID="{5AA2F500-F7A8-43A1-8550-9326E22CC45A}" presName="srcNode" presStyleLbl="node1" presStyleIdx="0" presStyleCnt="5"/>
      <dgm:spPr/>
    </dgm:pt>
    <dgm:pt modelId="{38617960-6BC1-4055-8736-6EA5B0D7D900}" type="pres">
      <dgm:prSet presAssocID="{5AA2F500-F7A8-43A1-8550-9326E22CC45A}" presName="conn" presStyleLbl="parChTrans1D2" presStyleIdx="0" presStyleCnt="1"/>
      <dgm:spPr/>
    </dgm:pt>
    <dgm:pt modelId="{1763DF0F-D6A5-4E21-8E1F-6B8B0A6E6824}" type="pres">
      <dgm:prSet presAssocID="{5AA2F500-F7A8-43A1-8550-9326E22CC45A}" presName="extraNode" presStyleLbl="node1" presStyleIdx="0" presStyleCnt="5"/>
      <dgm:spPr/>
    </dgm:pt>
    <dgm:pt modelId="{B45F29CE-881C-4897-8DFA-67AF9E2D100C}" type="pres">
      <dgm:prSet presAssocID="{5AA2F500-F7A8-43A1-8550-9326E22CC45A}" presName="dstNode" presStyleLbl="node1" presStyleIdx="0" presStyleCnt="5"/>
      <dgm:spPr/>
    </dgm:pt>
    <dgm:pt modelId="{08D629A3-4685-4238-B528-E38A5BF3798E}" type="pres">
      <dgm:prSet presAssocID="{2E417CEC-E44C-411C-8966-27606F2A75C5}" presName="text_1" presStyleLbl="node1" presStyleIdx="0" presStyleCnt="5">
        <dgm:presLayoutVars>
          <dgm:bulletEnabled val="1"/>
        </dgm:presLayoutVars>
      </dgm:prSet>
      <dgm:spPr/>
    </dgm:pt>
    <dgm:pt modelId="{DDC8A534-439B-4A1A-A6B2-2B42B5C993B8}" type="pres">
      <dgm:prSet presAssocID="{2E417CEC-E44C-411C-8966-27606F2A75C5}" presName="accent_1" presStyleCnt="0"/>
      <dgm:spPr/>
    </dgm:pt>
    <dgm:pt modelId="{129367C4-8029-46C9-9820-6F5C47585A44}" type="pres">
      <dgm:prSet presAssocID="{2E417CEC-E44C-411C-8966-27606F2A75C5}" presName="accentRepeatNode" presStyleLbl="solidFgAcc1" presStyleIdx="0" presStyleCnt="5"/>
      <dgm:spPr>
        <a:ln>
          <a:solidFill>
            <a:srgbClr val="CCCCFF"/>
          </a:solidFill>
        </a:ln>
      </dgm:spPr>
    </dgm:pt>
    <dgm:pt modelId="{1D8F47B5-2CCE-4226-98A5-C104C79BCD5F}" type="pres">
      <dgm:prSet presAssocID="{209918A0-8DAB-4DC2-AF3F-6D3729CDC9D4}" presName="text_2" presStyleLbl="node1" presStyleIdx="1" presStyleCnt="5">
        <dgm:presLayoutVars>
          <dgm:bulletEnabled val="1"/>
        </dgm:presLayoutVars>
      </dgm:prSet>
      <dgm:spPr/>
    </dgm:pt>
    <dgm:pt modelId="{C7345C9A-2919-4CA5-B6E8-3359D815CB5C}" type="pres">
      <dgm:prSet presAssocID="{209918A0-8DAB-4DC2-AF3F-6D3729CDC9D4}" presName="accent_2" presStyleCnt="0"/>
      <dgm:spPr/>
    </dgm:pt>
    <dgm:pt modelId="{7E470E29-D904-411A-A5D3-D484A18D6CA4}" type="pres">
      <dgm:prSet presAssocID="{209918A0-8DAB-4DC2-AF3F-6D3729CDC9D4}" presName="accentRepeatNode" presStyleLbl="solidFgAcc1" presStyleIdx="1" presStyleCnt="5"/>
      <dgm:spPr>
        <a:ln>
          <a:solidFill>
            <a:srgbClr val="0099CC"/>
          </a:solidFill>
        </a:ln>
      </dgm:spPr>
    </dgm:pt>
    <dgm:pt modelId="{AAEE3BBA-CA73-41A2-8363-96D6B8A5442C}" type="pres">
      <dgm:prSet presAssocID="{E136F266-F100-42FB-9FA1-464429147E08}" presName="text_3" presStyleLbl="node1" presStyleIdx="2" presStyleCnt="5">
        <dgm:presLayoutVars>
          <dgm:bulletEnabled val="1"/>
        </dgm:presLayoutVars>
      </dgm:prSet>
      <dgm:spPr/>
    </dgm:pt>
    <dgm:pt modelId="{A786A035-34DA-45E1-BB23-36C716AFF1D7}" type="pres">
      <dgm:prSet presAssocID="{E136F266-F100-42FB-9FA1-464429147E08}" presName="accent_3" presStyleCnt="0"/>
      <dgm:spPr/>
    </dgm:pt>
    <dgm:pt modelId="{6D401B82-310E-43B5-B0DA-4103129E1240}" type="pres">
      <dgm:prSet presAssocID="{E136F266-F100-42FB-9FA1-464429147E08}" presName="accentRepeatNode" presStyleLbl="solidFgAcc1" presStyleIdx="2" presStyleCnt="5"/>
      <dgm:spPr>
        <a:ln>
          <a:solidFill>
            <a:srgbClr val="008080"/>
          </a:solidFill>
        </a:ln>
      </dgm:spPr>
    </dgm:pt>
    <dgm:pt modelId="{76D23266-168B-413E-83A8-30031B7315FF}" type="pres">
      <dgm:prSet presAssocID="{3A732CC8-8ED0-4A93-8917-91A7E3BEC222}" presName="text_4" presStyleLbl="node1" presStyleIdx="3" presStyleCnt="5">
        <dgm:presLayoutVars>
          <dgm:bulletEnabled val="1"/>
        </dgm:presLayoutVars>
      </dgm:prSet>
      <dgm:spPr/>
    </dgm:pt>
    <dgm:pt modelId="{ACA7EC68-E83D-47E1-904C-B1DA42C3A6BB}" type="pres">
      <dgm:prSet presAssocID="{3A732CC8-8ED0-4A93-8917-91A7E3BEC222}" presName="accent_4" presStyleCnt="0"/>
      <dgm:spPr/>
    </dgm:pt>
    <dgm:pt modelId="{79D572CC-4039-4100-93F4-D6D2596A85DF}" type="pres">
      <dgm:prSet presAssocID="{3A732CC8-8ED0-4A93-8917-91A7E3BEC222}" presName="accentRepeatNode" presStyleLbl="solidFgAcc1" presStyleIdx="3" presStyleCnt="5"/>
      <dgm:spPr/>
    </dgm:pt>
    <dgm:pt modelId="{CB1FD45B-61A5-405D-8047-1D299B876864}" type="pres">
      <dgm:prSet presAssocID="{718357CA-1EB5-482C-BFE2-188B30FF494A}" presName="text_5" presStyleLbl="node1" presStyleIdx="4" presStyleCnt="5">
        <dgm:presLayoutVars>
          <dgm:bulletEnabled val="1"/>
        </dgm:presLayoutVars>
      </dgm:prSet>
      <dgm:spPr/>
    </dgm:pt>
    <dgm:pt modelId="{D785A283-5DBF-4BE2-BE02-08968D79EF32}" type="pres">
      <dgm:prSet presAssocID="{718357CA-1EB5-482C-BFE2-188B30FF494A}" presName="accent_5" presStyleCnt="0"/>
      <dgm:spPr/>
    </dgm:pt>
    <dgm:pt modelId="{F1015D62-CE34-4943-B11E-D91BB2DFC381}" type="pres">
      <dgm:prSet presAssocID="{718357CA-1EB5-482C-BFE2-188B30FF494A}" presName="accentRepeatNode" presStyleLbl="solidFgAcc1" presStyleIdx="4" presStyleCnt="5"/>
      <dgm:spPr/>
    </dgm:pt>
  </dgm:ptLst>
  <dgm:cxnLst>
    <dgm:cxn modelId="{91738A12-1056-4B85-8AE4-5882B62E943F}" srcId="{5AA2F500-F7A8-43A1-8550-9326E22CC45A}" destId="{2E417CEC-E44C-411C-8966-27606F2A75C5}" srcOrd="0" destOrd="0" parTransId="{BE467C36-7C34-45CB-93BD-5E84317585B8}" sibTransId="{EA492289-4A84-46BB-85B8-F29040E15B82}"/>
    <dgm:cxn modelId="{A39DB939-4189-4601-9511-A06635F9F9E8}" srcId="{5AA2F500-F7A8-43A1-8550-9326E22CC45A}" destId="{3A732CC8-8ED0-4A93-8917-91A7E3BEC222}" srcOrd="3" destOrd="0" parTransId="{43DEE1D7-BC80-47AF-9CAF-413D082F7514}" sibTransId="{C3C1B23D-6165-472B-A2F0-2C45A37942D2}"/>
    <dgm:cxn modelId="{9F59973D-E257-44CC-B1CF-060BCD83254F}" type="presOf" srcId="{2E417CEC-E44C-411C-8966-27606F2A75C5}" destId="{08D629A3-4685-4238-B528-E38A5BF3798E}" srcOrd="0" destOrd="0" presId="urn:microsoft.com/office/officeart/2008/layout/VerticalCurvedList"/>
    <dgm:cxn modelId="{6EBF504E-2B1B-4353-9988-C21F1A9CEB3D}" type="presOf" srcId="{EA492289-4A84-46BB-85B8-F29040E15B82}" destId="{38617960-6BC1-4055-8736-6EA5B0D7D900}" srcOrd="0" destOrd="0" presId="urn:microsoft.com/office/officeart/2008/layout/VerticalCurvedList"/>
    <dgm:cxn modelId="{B2282285-6402-466E-9CC8-AF7E823575A3}" type="presOf" srcId="{5AA2F500-F7A8-43A1-8550-9326E22CC45A}" destId="{5815E225-080E-47C6-B21F-9EE8DB657FBA}" srcOrd="0" destOrd="0" presId="urn:microsoft.com/office/officeart/2008/layout/VerticalCurvedList"/>
    <dgm:cxn modelId="{0339F385-78A8-4DF6-B326-40EE911C684D}" type="presOf" srcId="{718357CA-1EB5-482C-BFE2-188B30FF494A}" destId="{CB1FD45B-61A5-405D-8047-1D299B876864}" srcOrd="0" destOrd="0" presId="urn:microsoft.com/office/officeart/2008/layout/VerticalCurvedList"/>
    <dgm:cxn modelId="{40E8EFB5-22DB-4165-99A6-E6C74FC6EC8C}" type="presOf" srcId="{209918A0-8DAB-4DC2-AF3F-6D3729CDC9D4}" destId="{1D8F47B5-2CCE-4226-98A5-C104C79BCD5F}" srcOrd="0" destOrd="0" presId="urn:microsoft.com/office/officeart/2008/layout/VerticalCurvedList"/>
    <dgm:cxn modelId="{0F4EBABC-8674-4072-B250-2A48E4A8741B}" srcId="{5AA2F500-F7A8-43A1-8550-9326E22CC45A}" destId="{209918A0-8DAB-4DC2-AF3F-6D3729CDC9D4}" srcOrd="1" destOrd="0" parTransId="{9B9584B5-C651-4A3D-A74D-9CAB955F1AA9}" sibTransId="{971FAF31-DAE1-4773-A7AA-80D449268944}"/>
    <dgm:cxn modelId="{EF1C3EC5-3C72-4986-A875-AAF57A33F691}" type="presOf" srcId="{3A732CC8-8ED0-4A93-8917-91A7E3BEC222}" destId="{76D23266-168B-413E-83A8-30031B7315FF}" srcOrd="0" destOrd="0" presId="urn:microsoft.com/office/officeart/2008/layout/VerticalCurvedList"/>
    <dgm:cxn modelId="{740355C8-7CE3-48A0-934F-123AB8730FFC}" srcId="{5AA2F500-F7A8-43A1-8550-9326E22CC45A}" destId="{E136F266-F100-42FB-9FA1-464429147E08}" srcOrd="2" destOrd="0" parTransId="{436D3C11-F9B1-4F6B-86EE-38D13221638F}" sibTransId="{618A1C83-C6D1-484D-8451-C077A248B878}"/>
    <dgm:cxn modelId="{024F87DD-7979-465C-BC07-79F03AB1A01B}" srcId="{5AA2F500-F7A8-43A1-8550-9326E22CC45A}" destId="{718357CA-1EB5-482C-BFE2-188B30FF494A}" srcOrd="4" destOrd="0" parTransId="{54F2939A-7B8E-4957-8E1B-0BE5D80D9450}" sibTransId="{5EC25584-2DD9-4497-8EF2-D53A9D315676}"/>
    <dgm:cxn modelId="{9DFD5DEB-4A4B-41D8-A8AF-EF721A7FC622}" type="presOf" srcId="{E136F266-F100-42FB-9FA1-464429147E08}" destId="{AAEE3BBA-CA73-41A2-8363-96D6B8A5442C}" srcOrd="0" destOrd="0" presId="urn:microsoft.com/office/officeart/2008/layout/VerticalCurvedList"/>
    <dgm:cxn modelId="{1E7CBE02-6B45-4BDC-A0E8-5F0B5B1884DE}" type="presParOf" srcId="{5815E225-080E-47C6-B21F-9EE8DB657FBA}" destId="{5F8F95B6-7214-45FA-8B93-B553B5932464}" srcOrd="0" destOrd="0" presId="urn:microsoft.com/office/officeart/2008/layout/VerticalCurvedList"/>
    <dgm:cxn modelId="{E8A05827-A663-467E-86F4-B10972CD2378}" type="presParOf" srcId="{5F8F95B6-7214-45FA-8B93-B553B5932464}" destId="{425A106C-DA1D-4A94-883D-FAEE580B94D7}" srcOrd="0" destOrd="0" presId="urn:microsoft.com/office/officeart/2008/layout/VerticalCurvedList"/>
    <dgm:cxn modelId="{7AACF66E-526D-4052-8C8D-29547FF50EBC}" type="presParOf" srcId="{425A106C-DA1D-4A94-883D-FAEE580B94D7}" destId="{87050772-6571-4159-BB5E-5CA70649B6D8}" srcOrd="0" destOrd="0" presId="urn:microsoft.com/office/officeart/2008/layout/VerticalCurvedList"/>
    <dgm:cxn modelId="{E2A3E776-F75E-410B-94FA-C3D6105A434B}" type="presParOf" srcId="{425A106C-DA1D-4A94-883D-FAEE580B94D7}" destId="{38617960-6BC1-4055-8736-6EA5B0D7D900}" srcOrd="1" destOrd="0" presId="urn:microsoft.com/office/officeart/2008/layout/VerticalCurvedList"/>
    <dgm:cxn modelId="{E408DC6B-8F32-46EA-BA43-7CCA0E9D7FDB}" type="presParOf" srcId="{425A106C-DA1D-4A94-883D-FAEE580B94D7}" destId="{1763DF0F-D6A5-4E21-8E1F-6B8B0A6E6824}" srcOrd="2" destOrd="0" presId="urn:microsoft.com/office/officeart/2008/layout/VerticalCurvedList"/>
    <dgm:cxn modelId="{C16EF8C4-6B73-4A07-B03C-59672E443756}" type="presParOf" srcId="{425A106C-DA1D-4A94-883D-FAEE580B94D7}" destId="{B45F29CE-881C-4897-8DFA-67AF9E2D100C}" srcOrd="3" destOrd="0" presId="urn:microsoft.com/office/officeart/2008/layout/VerticalCurvedList"/>
    <dgm:cxn modelId="{2C6241A9-E3D3-4FD5-A69F-FF00BDC313D1}" type="presParOf" srcId="{5F8F95B6-7214-45FA-8B93-B553B5932464}" destId="{08D629A3-4685-4238-B528-E38A5BF3798E}" srcOrd="1" destOrd="0" presId="urn:microsoft.com/office/officeart/2008/layout/VerticalCurvedList"/>
    <dgm:cxn modelId="{1D57397B-E67D-4453-8983-09160CAC119F}" type="presParOf" srcId="{5F8F95B6-7214-45FA-8B93-B553B5932464}" destId="{DDC8A534-439B-4A1A-A6B2-2B42B5C993B8}" srcOrd="2" destOrd="0" presId="urn:microsoft.com/office/officeart/2008/layout/VerticalCurvedList"/>
    <dgm:cxn modelId="{3783A09E-6F28-4579-B068-3B41BB83404F}" type="presParOf" srcId="{DDC8A534-439B-4A1A-A6B2-2B42B5C993B8}" destId="{129367C4-8029-46C9-9820-6F5C47585A44}" srcOrd="0" destOrd="0" presId="urn:microsoft.com/office/officeart/2008/layout/VerticalCurvedList"/>
    <dgm:cxn modelId="{6DE1E9C5-33AF-4F28-BC85-A081925BF369}" type="presParOf" srcId="{5F8F95B6-7214-45FA-8B93-B553B5932464}" destId="{1D8F47B5-2CCE-4226-98A5-C104C79BCD5F}" srcOrd="3" destOrd="0" presId="urn:microsoft.com/office/officeart/2008/layout/VerticalCurvedList"/>
    <dgm:cxn modelId="{6BF5EC6F-F752-480D-ABF4-C406A368762E}" type="presParOf" srcId="{5F8F95B6-7214-45FA-8B93-B553B5932464}" destId="{C7345C9A-2919-4CA5-B6E8-3359D815CB5C}" srcOrd="4" destOrd="0" presId="urn:microsoft.com/office/officeart/2008/layout/VerticalCurvedList"/>
    <dgm:cxn modelId="{EA6F80E9-99CA-48BC-983B-5012D5602298}" type="presParOf" srcId="{C7345C9A-2919-4CA5-B6E8-3359D815CB5C}" destId="{7E470E29-D904-411A-A5D3-D484A18D6CA4}" srcOrd="0" destOrd="0" presId="urn:microsoft.com/office/officeart/2008/layout/VerticalCurvedList"/>
    <dgm:cxn modelId="{0D5F3D25-C50C-4ED7-BD2E-B1DDED1113AB}" type="presParOf" srcId="{5F8F95B6-7214-45FA-8B93-B553B5932464}" destId="{AAEE3BBA-CA73-41A2-8363-96D6B8A5442C}" srcOrd="5" destOrd="0" presId="urn:microsoft.com/office/officeart/2008/layout/VerticalCurvedList"/>
    <dgm:cxn modelId="{66D3A1F7-8283-4B4C-B178-6958B1BA8358}" type="presParOf" srcId="{5F8F95B6-7214-45FA-8B93-B553B5932464}" destId="{A786A035-34DA-45E1-BB23-36C716AFF1D7}" srcOrd="6" destOrd="0" presId="urn:microsoft.com/office/officeart/2008/layout/VerticalCurvedList"/>
    <dgm:cxn modelId="{A108EA9F-70BC-4FD9-966F-4E70E589EAFC}" type="presParOf" srcId="{A786A035-34DA-45E1-BB23-36C716AFF1D7}" destId="{6D401B82-310E-43B5-B0DA-4103129E1240}" srcOrd="0" destOrd="0" presId="urn:microsoft.com/office/officeart/2008/layout/VerticalCurvedList"/>
    <dgm:cxn modelId="{F4F740DB-69B1-4479-B35F-5B9897BDBC61}" type="presParOf" srcId="{5F8F95B6-7214-45FA-8B93-B553B5932464}" destId="{76D23266-168B-413E-83A8-30031B7315FF}" srcOrd="7" destOrd="0" presId="urn:microsoft.com/office/officeart/2008/layout/VerticalCurvedList"/>
    <dgm:cxn modelId="{6C885445-B5C8-4C41-A3E5-689DD80A8A5C}" type="presParOf" srcId="{5F8F95B6-7214-45FA-8B93-B553B5932464}" destId="{ACA7EC68-E83D-47E1-904C-B1DA42C3A6BB}" srcOrd="8" destOrd="0" presId="urn:microsoft.com/office/officeart/2008/layout/VerticalCurvedList"/>
    <dgm:cxn modelId="{2EED3926-D039-4809-805A-F47C0AE02CB9}" type="presParOf" srcId="{ACA7EC68-E83D-47E1-904C-B1DA42C3A6BB}" destId="{79D572CC-4039-4100-93F4-D6D2596A85DF}" srcOrd="0" destOrd="0" presId="urn:microsoft.com/office/officeart/2008/layout/VerticalCurvedList"/>
    <dgm:cxn modelId="{C01B26E3-48B3-4004-98DA-470DB26F91ED}" type="presParOf" srcId="{5F8F95B6-7214-45FA-8B93-B553B5932464}" destId="{CB1FD45B-61A5-405D-8047-1D299B876864}" srcOrd="9" destOrd="0" presId="urn:microsoft.com/office/officeart/2008/layout/VerticalCurvedList"/>
    <dgm:cxn modelId="{B3E0AE63-FC4A-4965-97ED-DD3AA63460BF}" type="presParOf" srcId="{5F8F95B6-7214-45FA-8B93-B553B5932464}" destId="{D785A283-5DBF-4BE2-BE02-08968D79EF32}" srcOrd="10" destOrd="0" presId="urn:microsoft.com/office/officeart/2008/layout/VerticalCurvedList"/>
    <dgm:cxn modelId="{43515D46-8E1C-4BFC-BA76-7009B0037B3D}" type="presParOf" srcId="{D785A283-5DBF-4BE2-BE02-08968D79EF32}" destId="{F1015D62-CE34-4943-B11E-D91BB2DFC38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EFD204-0087-4848-820A-7E045FD0B9DB}">
      <dsp:nvSpPr>
        <dsp:cNvPr id="0" name=""/>
        <dsp:cNvSpPr/>
      </dsp:nvSpPr>
      <dsp:spPr>
        <a:xfrm>
          <a:off x="5191538" y="2150764"/>
          <a:ext cx="4458126" cy="7813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17253"/>
              </a:lnTo>
              <a:lnTo>
                <a:pt x="4458126" y="617253"/>
              </a:lnTo>
              <a:lnTo>
                <a:pt x="4458126" y="781342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649FC6-EB9E-482A-AD53-9626DD919E7A}">
      <dsp:nvSpPr>
        <dsp:cNvPr id="0" name=""/>
        <dsp:cNvSpPr/>
      </dsp:nvSpPr>
      <dsp:spPr>
        <a:xfrm>
          <a:off x="5191538" y="2150764"/>
          <a:ext cx="2171788" cy="7813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17253"/>
              </a:lnTo>
              <a:lnTo>
                <a:pt x="2171788" y="617253"/>
              </a:lnTo>
              <a:lnTo>
                <a:pt x="2171788" y="781342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F0CEE5-72E2-45E2-B251-8188E802D246}">
      <dsp:nvSpPr>
        <dsp:cNvPr id="0" name=""/>
        <dsp:cNvSpPr/>
      </dsp:nvSpPr>
      <dsp:spPr>
        <a:xfrm>
          <a:off x="5056235" y="2150764"/>
          <a:ext cx="91440" cy="781342"/>
        </a:xfrm>
        <a:custGeom>
          <a:avLst/>
          <a:gdLst/>
          <a:ahLst/>
          <a:cxnLst/>
          <a:rect l="0" t="0" r="0" b="0"/>
          <a:pathLst>
            <a:path>
              <a:moveTo>
                <a:pt x="135302" y="0"/>
              </a:moveTo>
              <a:lnTo>
                <a:pt x="135302" y="617253"/>
              </a:lnTo>
              <a:lnTo>
                <a:pt x="45720" y="617253"/>
              </a:lnTo>
              <a:lnTo>
                <a:pt x="45720" y="781342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76D0CE-5725-44A8-8529-6A834743F57A}">
      <dsp:nvSpPr>
        <dsp:cNvPr id="0" name=""/>
        <dsp:cNvSpPr/>
      </dsp:nvSpPr>
      <dsp:spPr>
        <a:xfrm>
          <a:off x="2917387" y="2150764"/>
          <a:ext cx="2274150" cy="781342"/>
        </a:xfrm>
        <a:custGeom>
          <a:avLst/>
          <a:gdLst/>
          <a:ahLst/>
          <a:cxnLst/>
          <a:rect l="0" t="0" r="0" b="0"/>
          <a:pathLst>
            <a:path>
              <a:moveTo>
                <a:pt x="2274150" y="0"/>
              </a:moveTo>
              <a:lnTo>
                <a:pt x="2274150" y="617253"/>
              </a:lnTo>
              <a:lnTo>
                <a:pt x="0" y="617253"/>
              </a:lnTo>
              <a:lnTo>
                <a:pt x="0" y="781342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04DCEA-68F9-4937-A521-12348BEA9E21}">
      <dsp:nvSpPr>
        <dsp:cNvPr id="0" name=""/>
        <dsp:cNvSpPr/>
      </dsp:nvSpPr>
      <dsp:spPr>
        <a:xfrm>
          <a:off x="826448" y="2150764"/>
          <a:ext cx="4365089" cy="781342"/>
        </a:xfrm>
        <a:custGeom>
          <a:avLst/>
          <a:gdLst/>
          <a:ahLst/>
          <a:cxnLst/>
          <a:rect l="0" t="0" r="0" b="0"/>
          <a:pathLst>
            <a:path>
              <a:moveTo>
                <a:pt x="4365089" y="0"/>
              </a:moveTo>
              <a:lnTo>
                <a:pt x="4365089" y="617253"/>
              </a:lnTo>
              <a:lnTo>
                <a:pt x="0" y="617253"/>
              </a:lnTo>
              <a:lnTo>
                <a:pt x="0" y="781342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16B2AE-0853-49D5-A381-87765CBB4E51}">
      <dsp:nvSpPr>
        <dsp:cNvPr id="0" name=""/>
        <dsp:cNvSpPr/>
      </dsp:nvSpPr>
      <dsp:spPr>
        <a:xfrm>
          <a:off x="4264816" y="883307"/>
          <a:ext cx="1853442" cy="1267456"/>
        </a:xfrm>
        <a:prstGeom prst="roundRect">
          <a:avLst>
            <a:gd name="adj" fmla="val 10000"/>
          </a:avLst>
        </a:prstGeom>
        <a:solidFill>
          <a:srgbClr val="0080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2B7B0C-DF46-4C2D-B693-057FD9D68DC1}">
      <dsp:nvSpPr>
        <dsp:cNvPr id="0" name=""/>
        <dsp:cNvSpPr/>
      </dsp:nvSpPr>
      <dsp:spPr>
        <a:xfrm>
          <a:off x="4461624" y="1070275"/>
          <a:ext cx="1853442" cy="12674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Arial" panose="020B0604020202020204" pitchFamily="34" charset="0"/>
              <a:cs typeface="Arial" panose="020B0604020202020204" pitchFamily="34" charset="0"/>
            </a:rPr>
            <a:t>Количество программ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174</a:t>
          </a:r>
          <a:endParaRPr lang="ru-RU" sz="2400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498747" y="1107398"/>
        <a:ext cx="1779196" cy="1193210"/>
      </dsp:txXfrm>
    </dsp:sp>
    <dsp:sp modelId="{1C44DCB4-AD37-470C-921F-8952D7E14072}">
      <dsp:nvSpPr>
        <dsp:cNvPr id="0" name=""/>
        <dsp:cNvSpPr/>
      </dsp:nvSpPr>
      <dsp:spPr>
        <a:xfrm>
          <a:off x="3868" y="2932106"/>
          <a:ext cx="1645158" cy="152389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FCD92F-AB02-4362-B567-8B3697628166}">
      <dsp:nvSpPr>
        <dsp:cNvPr id="0" name=""/>
        <dsp:cNvSpPr/>
      </dsp:nvSpPr>
      <dsp:spPr>
        <a:xfrm>
          <a:off x="200676" y="3119074"/>
          <a:ext cx="1645158" cy="15238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Arial" panose="020B0604020202020204" pitchFamily="34" charset="0"/>
              <a:cs typeface="Arial" panose="020B0604020202020204" pitchFamily="34" charset="0"/>
            </a:rPr>
            <a:t>Из них программы для детей ОВЗ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7</a:t>
          </a:r>
          <a:endParaRPr lang="ru-RU" sz="2400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45309" y="3163707"/>
        <a:ext cx="1555892" cy="1434624"/>
      </dsp:txXfrm>
    </dsp:sp>
    <dsp:sp modelId="{E92D1456-838C-400A-AAE8-A3D462EF95A9}">
      <dsp:nvSpPr>
        <dsp:cNvPr id="0" name=""/>
        <dsp:cNvSpPr/>
      </dsp:nvSpPr>
      <dsp:spPr>
        <a:xfrm>
          <a:off x="2042643" y="2932106"/>
          <a:ext cx="1749486" cy="154589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32D6F0-9B82-4DA4-A20C-617B89206C19}">
      <dsp:nvSpPr>
        <dsp:cNvPr id="0" name=""/>
        <dsp:cNvSpPr/>
      </dsp:nvSpPr>
      <dsp:spPr>
        <a:xfrm>
          <a:off x="2239451" y="3119074"/>
          <a:ext cx="1749486" cy="15458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Arial" panose="020B0604020202020204" pitchFamily="34" charset="0"/>
              <a:cs typeface="Arial" panose="020B0604020202020204" pitchFamily="34" charset="0"/>
            </a:rPr>
            <a:t>Из них инклюзивные программы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0</a:t>
          </a:r>
          <a:endParaRPr lang="ru-RU" sz="2400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84729" y="3164352"/>
        <a:ext cx="1658930" cy="1455334"/>
      </dsp:txXfrm>
    </dsp:sp>
    <dsp:sp modelId="{9AF03AFD-5712-4B65-B8B9-0C78AFF57A8A}">
      <dsp:nvSpPr>
        <dsp:cNvPr id="0" name=""/>
        <dsp:cNvSpPr/>
      </dsp:nvSpPr>
      <dsp:spPr>
        <a:xfrm>
          <a:off x="4185746" y="2932106"/>
          <a:ext cx="1832417" cy="154373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CF4515-1C19-4789-B48A-3FBC0AB02375}">
      <dsp:nvSpPr>
        <dsp:cNvPr id="0" name=""/>
        <dsp:cNvSpPr/>
      </dsp:nvSpPr>
      <dsp:spPr>
        <a:xfrm>
          <a:off x="4382555" y="3119074"/>
          <a:ext cx="1832417" cy="15437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Arial" panose="020B0604020202020204" pitchFamily="34" charset="0"/>
              <a:cs typeface="Arial" panose="020B0604020202020204" pitchFamily="34" charset="0"/>
            </a:rPr>
            <a:t>Из них адаптированные программы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7</a:t>
          </a:r>
          <a:endParaRPr lang="ru-RU" sz="2400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427769" y="3164288"/>
        <a:ext cx="1741989" cy="1453303"/>
      </dsp:txXfrm>
    </dsp:sp>
    <dsp:sp modelId="{FB77E740-85C0-4E1C-ABC5-44C2E417C594}">
      <dsp:nvSpPr>
        <dsp:cNvPr id="0" name=""/>
        <dsp:cNvSpPr/>
      </dsp:nvSpPr>
      <dsp:spPr>
        <a:xfrm>
          <a:off x="6411781" y="2932106"/>
          <a:ext cx="1903091" cy="158467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38D384-D36E-4071-AE1B-A1C446AE6C81}">
      <dsp:nvSpPr>
        <dsp:cNvPr id="0" name=""/>
        <dsp:cNvSpPr/>
      </dsp:nvSpPr>
      <dsp:spPr>
        <a:xfrm>
          <a:off x="6608589" y="3119074"/>
          <a:ext cx="1903091" cy="158467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Arial" panose="020B0604020202020204" pitchFamily="34" charset="0"/>
              <a:cs typeface="Arial" panose="020B0604020202020204" pitchFamily="34" charset="0"/>
            </a:rPr>
            <a:t>Из них программы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Arial" panose="020B0604020202020204" pitchFamily="34" charset="0"/>
              <a:cs typeface="Arial" panose="020B0604020202020204" pitchFamily="34" charset="0"/>
            </a:rPr>
            <a:t>по ПФ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16</a:t>
          </a:r>
          <a:endParaRPr lang="ru-RU" sz="2400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655002" y="3165487"/>
        <a:ext cx="1810265" cy="1491846"/>
      </dsp:txXfrm>
    </dsp:sp>
    <dsp:sp modelId="{3080AD3D-0479-4451-9446-9AF6ACA74CAB}">
      <dsp:nvSpPr>
        <dsp:cNvPr id="0" name=""/>
        <dsp:cNvSpPr/>
      </dsp:nvSpPr>
      <dsp:spPr>
        <a:xfrm>
          <a:off x="8708489" y="2932106"/>
          <a:ext cx="1882350" cy="160324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93DF86-33D3-445A-96F8-8EDFCAC941E1}">
      <dsp:nvSpPr>
        <dsp:cNvPr id="0" name=""/>
        <dsp:cNvSpPr/>
      </dsp:nvSpPr>
      <dsp:spPr>
        <a:xfrm>
          <a:off x="8905297" y="3119074"/>
          <a:ext cx="1882350" cy="16032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Arial" panose="020B0604020202020204" pitchFamily="34" charset="0"/>
              <a:cs typeface="Arial" panose="020B0604020202020204" pitchFamily="34" charset="0"/>
            </a:rPr>
            <a:t>Из них программы, участвующие в значимых проектах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37</a:t>
          </a:r>
          <a:endParaRPr lang="ru-RU" sz="2400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952254" y="3166031"/>
        <a:ext cx="1788436" cy="150932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617960-6BC1-4055-8736-6EA5B0D7D900}">
      <dsp:nvSpPr>
        <dsp:cNvPr id="0" name=""/>
        <dsp:cNvSpPr/>
      </dsp:nvSpPr>
      <dsp:spPr>
        <a:xfrm>
          <a:off x="-7130383" y="-1089954"/>
          <a:ext cx="8485457" cy="8485457"/>
        </a:xfrm>
        <a:prstGeom prst="blockArc">
          <a:avLst>
            <a:gd name="adj1" fmla="val 18900000"/>
            <a:gd name="adj2" fmla="val 2700000"/>
            <a:gd name="adj3" fmla="val 255"/>
          </a:avLst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D629A3-4685-4238-B528-E38A5BF3798E}">
      <dsp:nvSpPr>
        <dsp:cNvPr id="0" name=""/>
        <dsp:cNvSpPr/>
      </dsp:nvSpPr>
      <dsp:spPr>
        <a:xfrm>
          <a:off x="591670" y="393970"/>
          <a:ext cx="11014439" cy="788445"/>
        </a:xfrm>
        <a:prstGeom prst="rect">
          <a:avLst/>
        </a:prstGeom>
        <a:solidFill>
          <a:srgbClr val="CCCC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5829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Arial" panose="020B0604020202020204" pitchFamily="34" charset="0"/>
              <a:cs typeface="Arial" panose="020B0604020202020204" pitchFamily="34" charset="0"/>
            </a:rPr>
            <a:t>Выполнение целевых показателей муниципальной «Дорожной карты» в рамках реализации КОНЦЕПЦИИ  развития дополнительного образования детей до 2030 года, утвержденной Правительством РФ (Распоряжение от 31.03.2022 г. №678-р). Повышение охвата детей программами дополнительного образования.</a:t>
          </a:r>
        </a:p>
      </dsp:txBody>
      <dsp:txXfrm>
        <a:off x="591670" y="393970"/>
        <a:ext cx="11014439" cy="788445"/>
      </dsp:txXfrm>
    </dsp:sp>
    <dsp:sp modelId="{129367C4-8029-46C9-9820-6F5C47585A44}">
      <dsp:nvSpPr>
        <dsp:cNvPr id="0" name=""/>
        <dsp:cNvSpPr/>
      </dsp:nvSpPr>
      <dsp:spPr>
        <a:xfrm>
          <a:off x="98892" y="295414"/>
          <a:ext cx="985557" cy="98555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CCCCF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8F47B5-2CCE-4226-98A5-C104C79BCD5F}">
      <dsp:nvSpPr>
        <dsp:cNvPr id="0" name=""/>
        <dsp:cNvSpPr/>
      </dsp:nvSpPr>
      <dsp:spPr>
        <a:xfrm>
          <a:off x="1156648" y="1576261"/>
          <a:ext cx="10449462" cy="788445"/>
        </a:xfrm>
        <a:prstGeom prst="rect">
          <a:avLst/>
        </a:prstGeom>
        <a:solidFill>
          <a:srgbClr val="0099C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5829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Arial" panose="020B0604020202020204" pitchFamily="34" charset="0"/>
              <a:cs typeface="Arial" panose="020B0604020202020204" pitchFamily="34" charset="0"/>
            </a:rPr>
            <a:t>Создание условий для укрепления и развития кадрового потенциала системы дополнительного образования детей через привлечение студентов организаций высшего образования, наставников из реального сектора экономики, научных и общественных организаций</a:t>
          </a:r>
        </a:p>
      </dsp:txBody>
      <dsp:txXfrm>
        <a:off x="1156648" y="1576261"/>
        <a:ext cx="10449462" cy="788445"/>
      </dsp:txXfrm>
    </dsp:sp>
    <dsp:sp modelId="{7E470E29-D904-411A-A5D3-D484A18D6CA4}">
      <dsp:nvSpPr>
        <dsp:cNvPr id="0" name=""/>
        <dsp:cNvSpPr/>
      </dsp:nvSpPr>
      <dsp:spPr>
        <a:xfrm>
          <a:off x="663869" y="1477705"/>
          <a:ext cx="985557" cy="98555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99C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EE3BBA-CA73-41A2-8363-96D6B8A5442C}">
      <dsp:nvSpPr>
        <dsp:cNvPr id="0" name=""/>
        <dsp:cNvSpPr/>
      </dsp:nvSpPr>
      <dsp:spPr>
        <a:xfrm>
          <a:off x="1330050" y="2758551"/>
          <a:ext cx="10276059" cy="788445"/>
        </a:xfrm>
        <a:prstGeom prst="rect">
          <a:avLst/>
        </a:prstGeom>
        <a:solidFill>
          <a:srgbClr val="0080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5829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Arial" panose="020B0604020202020204" pitchFamily="34" charset="0"/>
              <a:cs typeface="Arial" panose="020B0604020202020204" pitchFamily="34" charset="0"/>
            </a:rPr>
            <a:t>Повышение охвата детей ОВЗ, находящихся в трудной жизненной ситуации 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Arial" panose="020B0604020202020204" pitchFamily="34" charset="0"/>
              <a:cs typeface="Arial" panose="020B0604020202020204" pitchFamily="34" charset="0"/>
            </a:rPr>
            <a:t>(сетевое взаимодействие с общеобразовательными организациями)</a:t>
          </a:r>
        </a:p>
      </dsp:txBody>
      <dsp:txXfrm>
        <a:off x="1330050" y="2758551"/>
        <a:ext cx="10276059" cy="788445"/>
      </dsp:txXfrm>
    </dsp:sp>
    <dsp:sp modelId="{6D401B82-310E-43B5-B0DA-4103129E1240}">
      <dsp:nvSpPr>
        <dsp:cNvPr id="0" name=""/>
        <dsp:cNvSpPr/>
      </dsp:nvSpPr>
      <dsp:spPr>
        <a:xfrm>
          <a:off x="837272" y="2659995"/>
          <a:ext cx="985557" cy="98555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808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D23266-168B-413E-83A8-30031B7315FF}">
      <dsp:nvSpPr>
        <dsp:cNvPr id="0" name=""/>
        <dsp:cNvSpPr/>
      </dsp:nvSpPr>
      <dsp:spPr>
        <a:xfrm>
          <a:off x="1156648" y="3940842"/>
          <a:ext cx="10449462" cy="788445"/>
        </a:xfrm>
        <a:prstGeom prst="rect">
          <a:avLst/>
        </a:prstGeom>
        <a:solidFill>
          <a:srgbClr val="33CCC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5829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Arial" panose="020B0604020202020204" pitchFamily="34" charset="0"/>
              <a:cs typeface="Arial" panose="020B0604020202020204" pitchFamily="34" charset="0"/>
            </a:rPr>
            <a:t>Создание механизмов мотивации педагогов к повышению качества работы и непрерывному профессиональному развитию, обновляя состав и компетенции педагогических кадров</a:t>
          </a:r>
        </a:p>
      </dsp:txBody>
      <dsp:txXfrm>
        <a:off x="1156648" y="3940842"/>
        <a:ext cx="10449462" cy="788445"/>
      </dsp:txXfrm>
    </dsp:sp>
    <dsp:sp modelId="{79D572CC-4039-4100-93F4-D6D2596A85DF}">
      <dsp:nvSpPr>
        <dsp:cNvPr id="0" name=""/>
        <dsp:cNvSpPr/>
      </dsp:nvSpPr>
      <dsp:spPr>
        <a:xfrm>
          <a:off x="663869" y="3842286"/>
          <a:ext cx="985557" cy="98555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7350668"/>
              <a:satOff val="-30583"/>
              <a:lumOff val="72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1FD45B-61A5-405D-8047-1D299B876864}">
      <dsp:nvSpPr>
        <dsp:cNvPr id="0" name=""/>
        <dsp:cNvSpPr/>
      </dsp:nvSpPr>
      <dsp:spPr>
        <a:xfrm>
          <a:off x="591670" y="5123132"/>
          <a:ext cx="11014439" cy="788445"/>
        </a:xfrm>
        <a:prstGeom prst="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5829" tIns="35560" rIns="35560" bIns="35560" numCol="1" spcCol="1270" anchor="ctr" anchorCtr="0">
          <a:noAutofit/>
        </a:bodyPr>
        <a:lstStyle/>
        <a:p>
          <a:pPr marL="0" lvl="0" indent="0" algn="just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Arial" panose="020B0604020202020204" pitchFamily="34" charset="0"/>
              <a:cs typeface="Arial" panose="020B0604020202020204" pitchFamily="34" charset="0"/>
            </a:rPr>
            <a:t>Ориентация организаций и программ дополнительного образования </a:t>
          </a:r>
        </a:p>
        <a:p>
          <a:pPr marL="0" lvl="0" indent="0" algn="just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Arial" panose="020B0604020202020204" pitchFamily="34" charset="0"/>
              <a:cs typeface="Arial" panose="020B0604020202020204" pitchFamily="34" charset="0"/>
            </a:rPr>
            <a:t>на реальные образовательные потребности детей</a:t>
          </a:r>
        </a:p>
      </dsp:txBody>
      <dsp:txXfrm>
        <a:off x="591670" y="5123132"/>
        <a:ext cx="11014439" cy="788445"/>
      </dsp:txXfrm>
    </dsp:sp>
    <dsp:sp modelId="{F1015D62-CE34-4943-B11E-D91BB2DFC381}">
      <dsp:nvSpPr>
        <dsp:cNvPr id="0" name=""/>
        <dsp:cNvSpPr/>
      </dsp:nvSpPr>
      <dsp:spPr>
        <a:xfrm>
          <a:off x="98892" y="5024576"/>
          <a:ext cx="985557" cy="98555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58B5D2-F3B7-4B8A-B683-E031488298C5}" type="datetimeFigureOut">
              <a:rPr lang="ru-RU" smtClean="0"/>
              <a:t>19.12.2025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9D82D-390D-47A2-A4AE-A0017E2F9E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168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9D82D-390D-47A2-A4AE-A0017E2F9E3B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30483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9D82D-390D-47A2-A4AE-A0017E2F9E3B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65445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9D82D-390D-47A2-A4AE-A0017E2F9E3B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0283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CEDF87-3BD5-646C-03B6-A7666EF840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C622457-704B-C58D-0889-C8CFEBC92F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672A9C-E088-D725-CB25-02C0B1A5A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50282-A578-40D2-88A7-F07D7362435E}" type="datetimeFigureOut">
              <a:rPr lang="ru-RU" smtClean="0"/>
              <a:t>19.12.2025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492950-317F-B7E0-258C-DFE198E40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D65163-DC99-4C20-7BA1-28B37F2CB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EDB69-E10F-4445-800E-F2564E74A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7884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836E53-C690-CF14-D9BC-3E99A7251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2F26B0C-7BB6-D310-FD0E-6EA1BA02EA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D2DFE9-28E9-C193-DCB0-03742C067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50282-A578-40D2-88A7-F07D7362435E}" type="datetimeFigureOut">
              <a:rPr lang="ru-RU" smtClean="0"/>
              <a:t>19.12.2025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6D11B9B-0E4F-CBA1-6318-96527E3D3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7DE749-5B1E-A5CC-D1CA-33C198329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EDB69-E10F-4445-800E-F2564E74A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7041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3F72797-0B40-75AF-4B61-583D836419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63FB490-A230-A4D4-7102-C1A4382F57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C1591D-704F-64ED-F418-8D14749A6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50282-A578-40D2-88A7-F07D7362435E}" type="datetimeFigureOut">
              <a:rPr lang="ru-RU" smtClean="0"/>
              <a:t>19.12.2025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E8D7D6-1EC5-5109-6E2F-B5F9B8FF2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01140BC-3F2A-FD31-15AA-FFFAC805A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EDB69-E10F-4445-800E-F2564E74A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7614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BBDB10-9384-8D06-42FD-04A7E3DD0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A757B4-72AB-50B4-7A20-89B9B6C50C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B8D24F-B498-CF1F-3C0D-B832D7CB5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50282-A578-40D2-88A7-F07D7362435E}" type="datetimeFigureOut">
              <a:rPr lang="ru-RU" smtClean="0"/>
              <a:t>19.12.2025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39C1FE-D24A-562A-1B62-75B19A93B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5D28BBA-9651-A710-394E-D1A48A9FC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EDB69-E10F-4445-800E-F2564E74A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9542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380AAB-A782-732E-58D1-58B6D2BFA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4DE718-11BD-637B-A80C-FE9F9E6B91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D7B605-6E81-09F8-2C1C-AE9D61E58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50282-A578-40D2-88A7-F07D7362435E}" type="datetimeFigureOut">
              <a:rPr lang="ru-RU" smtClean="0"/>
              <a:t>19.12.2025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2305DF5-0309-E4B8-CFD1-F68628997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A4C619-C1F6-CABB-18C0-10D0E4E68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EDB69-E10F-4445-800E-F2564E74A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0560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420489-5D20-5A18-827C-D9391314D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5F5CBCF-2712-5E62-F444-C47946C52A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8A86F27-8794-6694-DE14-13A92E3C93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2C4ED76-F63A-32AC-A7AD-091F8B55D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50282-A578-40D2-88A7-F07D7362435E}" type="datetimeFigureOut">
              <a:rPr lang="ru-RU" smtClean="0"/>
              <a:t>19.12.2025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0B4FC28-112B-BBC0-D7E4-ECFC255CE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6BA210B-B6BD-6620-3C19-B0C90976E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EDB69-E10F-4445-800E-F2564E74A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19828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93E379-66CD-A6E0-ECE6-47095F7AD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7B8A935-8679-7F99-2F42-1C29A4D2F1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C282106-3A6C-816E-CE0F-51EB49DD83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A0C57D8-3FD2-3C20-DCEB-F4E860A310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3D63D4C-95B4-8D70-5670-BFDE86EFC3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BD21611-CBEF-1667-CE5D-4E8EDA7BC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50282-A578-40D2-88A7-F07D7362435E}" type="datetimeFigureOut">
              <a:rPr lang="ru-RU" smtClean="0"/>
              <a:t>19.12.2025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1CBB56D-2309-79D0-C25B-E2B4B442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F9C35A0-808B-4190-C2CB-4369D982C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EDB69-E10F-4445-800E-F2564E74A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635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42E927-8F72-BEDE-EFB8-FB6D901FC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4FD5807-1FE5-57F5-F7F5-B07D08D67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50282-A578-40D2-88A7-F07D7362435E}" type="datetimeFigureOut">
              <a:rPr lang="ru-RU" smtClean="0"/>
              <a:t>19.12.2025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01649CD-121F-AA58-4B71-E481FF481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ABF1482-E916-63A6-507C-D9A55AE34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EDB69-E10F-4445-800E-F2564E74A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8077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C04F28E-1CC1-4D88-43AE-AE3A89A5F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50282-A578-40D2-88A7-F07D7362435E}" type="datetimeFigureOut">
              <a:rPr lang="ru-RU" smtClean="0"/>
              <a:t>19.12.2025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38302FE-E63A-5CD6-906B-8E9F43FBC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CD70BB8-BBA3-BDBC-667E-6A2543E31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EDB69-E10F-4445-800E-F2564E74A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1008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2922D1-B935-FF6E-7044-BBA207D5E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1EB6C1C-A318-4674-2FAE-BB1044ACB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EE03B8-5316-15D8-91B9-D020CE22FD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95CE263-53C0-8179-18C8-3F826C7B9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50282-A578-40D2-88A7-F07D7362435E}" type="datetimeFigureOut">
              <a:rPr lang="ru-RU" smtClean="0"/>
              <a:t>19.12.2025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B7591D-22F8-29B8-14CE-4B092E3F7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A2F9372-131E-D894-1E7C-9B984A11D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EDB69-E10F-4445-800E-F2564E74A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6803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A065AA-0E6F-5717-1B78-AF3EF7D35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83A12B9-B8CF-9010-5371-D81664297E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693925-7AA7-3536-0239-27CB6B67CD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77C832-8F08-3209-0270-BE8CB4D8C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50282-A578-40D2-88A7-F07D7362435E}" type="datetimeFigureOut">
              <a:rPr lang="ru-RU" smtClean="0"/>
              <a:t>19.12.2025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62EDB2-DF7A-3D69-D006-60AA11054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13C09B7-C549-951F-42E0-D30091AD2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EDB69-E10F-4445-800E-F2564E74A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5139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FB4B43-A329-E6BD-C86C-9EA004F01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3E66B7D-AF76-2C41-38FC-0A2E5B6F6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2969CC-34B2-8E85-343F-AAF5484634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850282-A578-40D2-88A7-F07D7362435E}" type="datetimeFigureOut">
              <a:rPr lang="ru-RU" smtClean="0"/>
              <a:t>19.12.2025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35AE38-569D-44B2-F7A9-5C6C74AA58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0E8439-8FFA-5B1F-8396-32BE42C3B3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CEDB69-E10F-4445-800E-F2564E74A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6926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13" Type="http://schemas.openxmlformats.org/officeDocument/2006/relationships/image" Target="../media/image49.jpe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sv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sv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svg"/><Relationship Id="rId4" Type="http://schemas.openxmlformats.org/officeDocument/2006/relationships/image" Target="../media/image40.svg"/><Relationship Id="rId9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jpg"/><Relationship Id="rId4" Type="http://schemas.openxmlformats.org/officeDocument/2006/relationships/image" Target="../media/image57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6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jpg"/><Relationship Id="rId5" Type="http://schemas.openxmlformats.org/officeDocument/2006/relationships/image" Target="../media/image33.png"/><Relationship Id="rId4" Type="http://schemas.openxmlformats.org/officeDocument/2006/relationships/image" Target="../media/image5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g"/><Relationship Id="rId3" Type="http://schemas.openxmlformats.org/officeDocument/2006/relationships/image" Target="../media/image4.jpg"/><Relationship Id="rId7" Type="http://schemas.openxmlformats.org/officeDocument/2006/relationships/image" Target="../media/image69.jpg"/><Relationship Id="rId12" Type="http://schemas.openxmlformats.org/officeDocument/2006/relationships/image" Target="../media/image7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jpg"/><Relationship Id="rId11" Type="http://schemas.openxmlformats.org/officeDocument/2006/relationships/image" Target="../media/image73.jpeg"/><Relationship Id="rId5" Type="http://schemas.openxmlformats.org/officeDocument/2006/relationships/image" Target="../media/image17.jpg"/><Relationship Id="rId10" Type="http://schemas.openxmlformats.org/officeDocument/2006/relationships/image" Target="../media/image72.jpg"/><Relationship Id="rId4" Type="http://schemas.openxmlformats.org/officeDocument/2006/relationships/image" Target="../media/image67.jpg"/><Relationship Id="rId9" Type="http://schemas.openxmlformats.org/officeDocument/2006/relationships/image" Target="../media/image71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15.jpe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12" Type="http://schemas.openxmlformats.org/officeDocument/2006/relationships/image" Target="../media/image1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11" Type="http://schemas.openxmlformats.org/officeDocument/2006/relationships/image" Target="../media/image13.jpg"/><Relationship Id="rId5" Type="http://schemas.openxmlformats.org/officeDocument/2006/relationships/image" Target="../media/image7.jp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dn.crimeaschool.ru/organization-480/b3cdad31-58e3-41b4-8064-6e85cd6fbc19" TargetMode="External"/><Relationship Id="rId5" Type="http://schemas.openxmlformats.org/officeDocument/2006/relationships/hyperlink" Target="https://cdn.crimeaschool.ru/organization-480/20b05447-5dd6-4c50-9c7f-a5f1133a7f2a" TargetMode="External"/><Relationship Id="rId4" Type="http://schemas.openxmlformats.org/officeDocument/2006/relationships/hyperlink" Target="https://dzhankoy.rk.gov.ru/documents/0e1284d1-5205-4d5d-a4c5-331081e5369c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7" Type="http://schemas.openxmlformats.org/officeDocument/2006/relationships/hyperlink" Target="https://dzhankoy.rk.gov.ru/documents/57bd5d73-276f-478e-b04a-3e6c0818093b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dzhankoy.rk.gov.ru/documents/48172079-60d1-4427-9e80-544c671b422b" TargetMode="External"/><Relationship Id="rId5" Type="http://schemas.openxmlformats.org/officeDocument/2006/relationships/hyperlink" Target="https://dzhankoy.rk.gov.ru/documents/2b996504-20c2-4bf8-892c-26ae56cd8f03" TargetMode="External"/><Relationship Id="rId4" Type="http://schemas.openxmlformats.org/officeDocument/2006/relationships/hyperlink" Target="https://cdn.crimeaschool.ru/organization-480/d7fc0585-0387-479c-ae96-a14a352a16c8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moc_go_djankoy?w=wall-227843302_21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vk.com/moc_go_djankoy?w=wall-227843302_46" TargetMode="External"/><Relationship Id="rId5" Type="http://schemas.openxmlformats.org/officeDocument/2006/relationships/hyperlink" Target="https://vk.com/moc_go_djankoy?w=wall-227843302_45" TargetMode="External"/><Relationship Id="rId4" Type="http://schemas.openxmlformats.org/officeDocument/2006/relationships/hyperlink" Target="https://vk.com/moc_go_djankoy?w=wall-227843302_35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jpg"/><Relationship Id="rId7" Type="http://schemas.openxmlformats.org/officeDocument/2006/relationships/image" Target="../media/image8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10" Type="http://schemas.openxmlformats.org/officeDocument/2006/relationships/image" Target="../media/image86.jpeg"/><Relationship Id="rId4" Type="http://schemas.openxmlformats.org/officeDocument/2006/relationships/image" Target="../media/image80.png"/><Relationship Id="rId9" Type="http://schemas.openxmlformats.org/officeDocument/2006/relationships/image" Target="../media/image85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6.png"/><Relationship Id="rId7" Type="http://schemas.openxmlformats.org/officeDocument/2006/relationships/image" Target="../media/image1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10" Type="http://schemas.openxmlformats.org/officeDocument/2006/relationships/image" Target="../media/image22.jpg"/><Relationship Id="rId4" Type="http://schemas.openxmlformats.org/officeDocument/2006/relationships/chart" Target="../charts/chart1.xml"/><Relationship Id="rId9" Type="http://schemas.openxmlformats.org/officeDocument/2006/relationships/image" Target="../media/image2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image" Target="../media/image25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jpe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8B6A4FF-5396-5A1D-AE0E-5EF6780B6B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F068F7-BFC8-5CEC-5C3E-797D5D182AE2}"/>
              </a:ext>
            </a:extLst>
          </p:cNvPr>
          <p:cNvSpPr txBox="1"/>
          <p:nvPr/>
        </p:nvSpPr>
        <p:spPr>
          <a:xfrm>
            <a:off x="4350257" y="5150858"/>
            <a:ext cx="292069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Атаманенко Е.В., 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руководитель МОЦ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D646C0-5F8D-65E1-1EC5-418D3BA83A10}"/>
              </a:ext>
            </a:extLst>
          </p:cNvPr>
          <p:cNvSpPr txBox="1"/>
          <p:nvPr/>
        </p:nvSpPr>
        <p:spPr>
          <a:xfrm>
            <a:off x="2970186" y="3530471"/>
            <a:ext cx="5300578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Муниципального опорного центра</a:t>
            </a:r>
          </a:p>
          <a:p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Дополнительного образования детей города Джанкоя Республики Крым по реализации Целевой модели развития региональной модели системы дополнительного образования </a:t>
            </a:r>
          </a:p>
          <a:p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детей и государственного (муниципального) </a:t>
            </a:r>
          </a:p>
          <a:p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социального заказа в 2025 году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A1245B7-4934-6412-844A-8063CC3310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239" y="264036"/>
            <a:ext cx="808702" cy="80870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7CD234C-61B6-5AF3-04FC-9F2FAA111439}"/>
              </a:ext>
            </a:extLst>
          </p:cNvPr>
          <p:cNvSpPr txBox="1"/>
          <p:nvPr/>
        </p:nvSpPr>
        <p:spPr>
          <a:xfrm>
            <a:off x="6550742" y="1072738"/>
            <a:ext cx="62016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800" dirty="0">
                <a:solidFill>
                  <a:schemeClr val="bg2">
                    <a:lumMod val="50000"/>
                  </a:schemeClr>
                </a:solidFill>
              </a:rPr>
              <a:t>Муниципальный опорный центр </a:t>
            </a:r>
          </a:p>
          <a:p>
            <a:pPr algn="ctr"/>
            <a:r>
              <a:rPr lang="ru-RU" sz="800" dirty="0">
                <a:solidFill>
                  <a:schemeClr val="bg2">
                    <a:lumMod val="50000"/>
                  </a:schemeClr>
                </a:solidFill>
              </a:rPr>
              <a:t>дополнительного образования детей </a:t>
            </a:r>
          </a:p>
          <a:p>
            <a:pPr algn="ctr"/>
            <a:r>
              <a:rPr lang="ru-RU" sz="800" dirty="0">
                <a:solidFill>
                  <a:schemeClr val="bg2">
                    <a:lumMod val="50000"/>
                  </a:schemeClr>
                </a:solidFill>
              </a:rPr>
              <a:t>города Джанкоя Республики Крым</a:t>
            </a:r>
          </a:p>
        </p:txBody>
      </p:sp>
    </p:spTree>
    <p:extLst>
      <p:ext uri="{BB962C8B-B14F-4D97-AF65-F5344CB8AC3E}">
        <p14:creationId xmlns:p14="http://schemas.microsoft.com/office/powerpoint/2010/main" val="25113631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AF6E280-ECCD-A489-9685-913F30B183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5382E4-12AB-0432-C29D-855FE1002E04}"/>
              </a:ext>
            </a:extLst>
          </p:cNvPr>
          <p:cNvSpPr txBox="1"/>
          <p:nvPr/>
        </p:nvSpPr>
        <p:spPr>
          <a:xfrm>
            <a:off x="2254682" y="2624819"/>
            <a:ext cx="84010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2B34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dirty="0"/>
          </a:p>
        </p:txBody>
      </p:sp>
      <p:sp>
        <p:nvSpPr>
          <p:cNvPr id="2" name="Google Shape;93;p2">
            <a:extLst>
              <a:ext uri="{FF2B5EF4-FFF2-40B4-BE49-F238E27FC236}">
                <a16:creationId xmlns:a16="http://schemas.microsoft.com/office/drawing/2014/main" id="{154C8D97-2E52-5FCA-3239-326194AA9A3F}"/>
              </a:ext>
            </a:extLst>
          </p:cNvPr>
          <p:cNvSpPr txBox="1">
            <a:spLocks/>
          </p:cNvSpPr>
          <p:nvPr/>
        </p:nvSpPr>
        <p:spPr>
          <a:xfrm>
            <a:off x="4152589" y="152279"/>
            <a:ext cx="4151942" cy="538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buClr>
                <a:srgbClr val="221668"/>
              </a:buClr>
              <a:buSzPts val="2880"/>
            </a:pPr>
            <a:endParaRPr lang="ru-RU" sz="1800" kern="0" dirty="0">
              <a:solidFill>
                <a:srgbClr val="221668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7275B6-0D6D-7AC6-6A69-9646D320ACD3}"/>
              </a:ext>
            </a:extLst>
          </p:cNvPr>
          <p:cNvSpPr txBox="1"/>
          <p:nvPr/>
        </p:nvSpPr>
        <p:spPr>
          <a:xfrm>
            <a:off x="1593851" y="2088806"/>
            <a:ext cx="5637353" cy="187285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дошкольные образовательные организации –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algn="just"/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общеобразовательные организации   - 0;</a:t>
            </a:r>
          </a:p>
          <a:p>
            <a:pPr algn="just"/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школы-интернаты –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algn="just"/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организации дополнительного образования – 0;</a:t>
            </a:r>
          </a:p>
          <a:p>
            <a:pPr algn="just"/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профессиональные образовательные организации – 0;</a:t>
            </a:r>
          </a:p>
          <a:p>
            <a:pPr algn="just"/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негосударственный сектор – 0.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5ECC88-2536-E8A2-F05D-E688822C2EA6}"/>
              </a:ext>
            </a:extLst>
          </p:cNvPr>
          <p:cNvSpPr txBox="1"/>
          <p:nvPr/>
        </p:nvSpPr>
        <p:spPr>
          <a:xfrm>
            <a:off x="2602124" y="535891"/>
            <a:ext cx="7030147" cy="749141"/>
          </a:xfrm>
          <a:prstGeom prst="roundRect">
            <a:avLst/>
          </a:prstGeom>
          <a:solidFill>
            <a:srgbClr val="00CC66"/>
          </a:soli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 МО ГО Джанкой Республики Крым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организации,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реализующие программы для детей с ОВЗ, из них: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C7DFA2-8C98-3DE9-55F1-89A99FB1571F}"/>
              </a:ext>
            </a:extLst>
          </p:cNvPr>
          <p:cNvSpPr txBox="1"/>
          <p:nvPr/>
        </p:nvSpPr>
        <p:spPr>
          <a:xfrm>
            <a:off x="1151196" y="4912336"/>
            <a:ext cx="3544048" cy="125991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По данным  АИС «Навигатор ДО РК» на </a:t>
            </a:r>
            <a:r>
              <a:rPr kumimoji="0" lang="ru-RU" sz="1400" b="1" i="1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декабрь 2025 г.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реализуется 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адаптированных ДОП,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по ним обучается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129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детей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BAF8AF-1250-A4AF-A3B5-35CEB46D3D73}"/>
              </a:ext>
            </a:extLst>
          </p:cNvPr>
          <p:cNvSpPr txBox="1"/>
          <p:nvPr/>
        </p:nvSpPr>
        <p:spPr>
          <a:xfrm>
            <a:off x="4818150" y="4912336"/>
            <a:ext cx="3274111" cy="119181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 состоянию на декабрь 2024 г. количество адаптированных 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программ –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по ним обучалось – 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32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обучающихся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623823-9CE9-4F6C-F988-7EEA3564F8A7}"/>
              </a:ext>
            </a:extLst>
          </p:cNvPr>
          <p:cNvSpPr txBox="1"/>
          <p:nvPr/>
        </p:nvSpPr>
        <p:spPr>
          <a:xfrm>
            <a:off x="8215167" y="4912336"/>
            <a:ext cx="3318772" cy="81724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По данным  АИС «Навигатор ДО РК» реализуется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инклюзивных ДОП, по ним обучается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детей  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D2ACE04-4665-41B8-84CE-B3963FD28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196" y="373948"/>
            <a:ext cx="970568" cy="96363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0" name="Стрелка: вниз 19">
            <a:extLst>
              <a:ext uri="{FF2B5EF4-FFF2-40B4-BE49-F238E27FC236}">
                <a16:creationId xmlns:a16="http://schemas.microsoft.com/office/drawing/2014/main" id="{484A97AA-297F-4B7D-B74B-6A8A5C925C4C}"/>
              </a:ext>
            </a:extLst>
          </p:cNvPr>
          <p:cNvSpPr/>
          <p:nvPr/>
        </p:nvSpPr>
        <p:spPr>
          <a:xfrm>
            <a:off x="4818150" y="1323947"/>
            <a:ext cx="301840" cy="578882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C0CC43FB-9CA1-AF26-C9EF-5A0BF55B382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67742005"/>
              </p:ext>
            </p:extLst>
          </p:nvPr>
        </p:nvGraphicFramePr>
        <p:xfrm>
          <a:off x="7037654" y="1524000"/>
          <a:ext cx="5189233" cy="29592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9299783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F93C379-D844-962F-E3D6-2C171EE64A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5382E4-12AB-0432-C29D-855FE1002E04}"/>
              </a:ext>
            </a:extLst>
          </p:cNvPr>
          <p:cNvSpPr txBox="1"/>
          <p:nvPr/>
        </p:nvSpPr>
        <p:spPr>
          <a:xfrm>
            <a:off x="2254682" y="2624819"/>
            <a:ext cx="84010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2B34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dirty="0"/>
          </a:p>
        </p:txBody>
      </p:sp>
      <p:sp>
        <p:nvSpPr>
          <p:cNvPr id="2" name="Google Shape;93;p2">
            <a:extLst>
              <a:ext uri="{FF2B5EF4-FFF2-40B4-BE49-F238E27FC236}">
                <a16:creationId xmlns:a16="http://schemas.microsoft.com/office/drawing/2014/main" id="{154C8D97-2E52-5FCA-3239-326194AA9A3F}"/>
              </a:ext>
            </a:extLst>
          </p:cNvPr>
          <p:cNvSpPr txBox="1">
            <a:spLocks/>
          </p:cNvSpPr>
          <p:nvPr/>
        </p:nvSpPr>
        <p:spPr>
          <a:xfrm>
            <a:off x="4152589" y="152279"/>
            <a:ext cx="4151942" cy="538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buClr>
                <a:srgbClr val="221668"/>
              </a:buClr>
              <a:buSzPts val="2880"/>
            </a:pPr>
            <a:endParaRPr lang="ru-RU" sz="1800" kern="0" dirty="0">
              <a:solidFill>
                <a:srgbClr val="221668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A76C16F-7D2E-651A-C25E-CFA1B78684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578" y="359522"/>
            <a:ext cx="2512843" cy="66170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88B370F-3C79-AB7C-4CF7-65CDE28B21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7198" y="383407"/>
            <a:ext cx="1450229" cy="10384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80C8B1C-4843-825E-B804-1788C815CD1B}"/>
              </a:ext>
            </a:extLst>
          </p:cNvPr>
          <p:cNvSpPr txBox="1"/>
          <p:nvPr/>
        </p:nvSpPr>
        <p:spPr>
          <a:xfrm>
            <a:off x="2254682" y="2624819"/>
            <a:ext cx="84010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2B34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dirty="0"/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C562B4AE-8B1E-E96F-FD4D-E3BD5CBF8BC4}"/>
              </a:ext>
            </a:extLst>
          </p:cNvPr>
          <p:cNvSpPr/>
          <p:nvPr/>
        </p:nvSpPr>
        <p:spPr>
          <a:xfrm>
            <a:off x="2809239" y="1985809"/>
            <a:ext cx="6838641" cy="632251"/>
          </a:xfrm>
          <a:prstGeom prst="roundRect">
            <a:avLst/>
          </a:prstGeom>
          <a:solidFill>
            <a:srgbClr val="CCEC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ru-RU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зарегистрированы во Всероссийском реестре школьных театров </a:t>
            </a:r>
          </a:p>
          <a:p>
            <a:pPr algn="ctr"/>
            <a:r>
              <a:rPr lang="ru-RU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 сайте федерального оператора ФГБОУ «Прогресс»</a:t>
            </a: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4AA370BA-0AB7-6715-3320-CBCEAA7B8EBA}"/>
              </a:ext>
            </a:extLst>
          </p:cNvPr>
          <p:cNvSpPr/>
          <p:nvPr/>
        </p:nvSpPr>
        <p:spPr>
          <a:xfrm>
            <a:off x="3099005" y="2721411"/>
            <a:ext cx="6122890" cy="632251"/>
          </a:xfrm>
          <a:prstGeom prst="roundRect">
            <a:avLst/>
          </a:prstGeom>
          <a:solidFill>
            <a:srgbClr val="CCEC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реализуется программ по школьным театрам –  </a:t>
            </a:r>
            <a:r>
              <a:rPr lang="ru-RU" sz="1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ru-RU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из них : </a:t>
            </a:r>
          </a:p>
        </p:txBody>
      </p: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D9CC4EA1-0919-7272-9D2A-5F4F0D6B40B6}"/>
              </a:ext>
            </a:extLst>
          </p:cNvPr>
          <p:cNvCxnSpPr>
            <a:cxnSpLocks/>
          </p:cNvCxnSpPr>
          <p:nvPr/>
        </p:nvCxnSpPr>
        <p:spPr>
          <a:xfrm>
            <a:off x="4839578" y="3353662"/>
            <a:ext cx="0" cy="33101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F2097B15-E54F-F8AD-D4FC-F5E372128E18}"/>
              </a:ext>
            </a:extLst>
          </p:cNvPr>
          <p:cNvSpPr/>
          <p:nvPr/>
        </p:nvSpPr>
        <p:spPr>
          <a:xfrm>
            <a:off x="1302571" y="3699776"/>
            <a:ext cx="4848217" cy="1343024"/>
          </a:xfrm>
          <a:prstGeom prst="rect">
            <a:avLst/>
          </a:prstGeom>
          <a:solidFill>
            <a:srgbClr val="CCFF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дополнительное образование – </a:t>
            </a:r>
            <a:r>
              <a:rPr lang="ru-RU" sz="1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 программ</a:t>
            </a:r>
            <a:r>
              <a:rPr lang="ru-RU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/ все  внесены в АИС «Навигатор ДО РК» / кол-во обучающихся – </a:t>
            </a:r>
            <a:r>
              <a:rPr lang="ru-RU" sz="1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172.</a:t>
            </a:r>
          </a:p>
        </p:txBody>
      </p: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47CCCFB3-8200-1C92-F51F-0FCBE9E81C8C}"/>
              </a:ext>
            </a:extLst>
          </p:cNvPr>
          <p:cNvCxnSpPr>
            <a:cxnSpLocks/>
          </p:cNvCxnSpPr>
          <p:nvPr/>
        </p:nvCxnSpPr>
        <p:spPr>
          <a:xfrm>
            <a:off x="7561229" y="3353662"/>
            <a:ext cx="0" cy="33101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1A5886F4-29DE-C1B9-3DDF-2EB96173A547}"/>
              </a:ext>
            </a:extLst>
          </p:cNvPr>
          <p:cNvSpPr/>
          <p:nvPr/>
        </p:nvSpPr>
        <p:spPr>
          <a:xfrm>
            <a:off x="6376987" y="3697932"/>
            <a:ext cx="4917347" cy="13430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как внеурочная деятельность -  </a:t>
            </a:r>
            <a:r>
              <a:rPr lang="ru-RU" sz="1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 программ</a:t>
            </a:r>
            <a:r>
              <a:rPr lang="ru-RU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/ кол-во обучающихся – </a:t>
            </a:r>
            <a:r>
              <a:rPr lang="ru-RU" sz="1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96 чел</a:t>
            </a:r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5" name="Левая фигурная скобка 24">
            <a:extLst>
              <a:ext uri="{FF2B5EF4-FFF2-40B4-BE49-F238E27FC236}">
                <a16:creationId xmlns:a16="http://schemas.microsoft.com/office/drawing/2014/main" id="{E4DC8AC7-EC49-54A7-BC25-7D8D29C04FB4}"/>
              </a:ext>
            </a:extLst>
          </p:cNvPr>
          <p:cNvSpPr/>
          <p:nvPr/>
        </p:nvSpPr>
        <p:spPr>
          <a:xfrm rot="16200000">
            <a:off x="6019298" y="2333257"/>
            <a:ext cx="418522" cy="586043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A75C4050-C621-363A-A677-DDA6A76CCA6B}"/>
              </a:ext>
            </a:extLst>
          </p:cNvPr>
          <p:cNvSpPr/>
          <p:nvPr/>
        </p:nvSpPr>
        <p:spPr>
          <a:xfrm>
            <a:off x="2673020" y="5472735"/>
            <a:ext cx="6974860" cy="451077"/>
          </a:xfrm>
          <a:prstGeom prst="roundRect">
            <a:avLst/>
          </a:prstGeom>
          <a:solidFill>
            <a:srgbClr val="CCEC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 данным МОНИТОРИНГА всего - </a:t>
            </a:r>
            <a:r>
              <a:rPr lang="ru-RU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265</a:t>
            </a:r>
            <a:r>
              <a:rPr lang="ru-RU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A0EB66B9-F5E9-FA27-689E-0E005722A09C}"/>
              </a:ext>
            </a:extLst>
          </p:cNvPr>
          <p:cNvSpPr/>
          <p:nvPr/>
        </p:nvSpPr>
        <p:spPr>
          <a:xfrm>
            <a:off x="1827427" y="1109953"/>
            <a:ext cx="8537143" cy="808182"/>
          </a:xfrm>
          <a:prstGeom prst="roundRect">
            <a:avLst/>
          </a:prstGeom>
          <a:solidFill>
            <a:srgbClr val="CCEC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Всего в </a:t>
            </a:r>
            <a:r>
              <a:rPr lang="ru-RU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МО ГО Джанкое </a:t>
            </a:r>
            <a:r>
              <a:rPr lang="ru-RU" sz="1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ru-RU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общеобразовательных организаций, которые реализуют деятельность по Школьным театрам. </a:t>
            </a:r>
            <a:endParaRPr lang="ru-RU" sz="1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26FB8FE-8AFD-A938-BFE3-5A1E1AAEC7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21895" y="5169315"/>
            <a:ext cx="2773914" cy="156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3102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59AF71-41CC-8FE5-DE5C-648C57E8A9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2FB4F52-92A5-AA00-7C1C-501F456D03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Google Shape;93;p2">
            <a:extLst>
              <a:ext uri="{FF2B5EF4-FFF2-40B4-BE49-F238E27FC236}">
                <a16:creationId xmlns:a16="http://schemas.microsoft.com/office/drawing/2014/main" id="{58809A86-EFB0-E283-5681-FF7B555C8186}"/>
              </a:ext>
            </a:extLst>
          </p:cNvPr>
          <p:cNvSpPr txBox="1">
            <a:spLocks/>
          </p:cNvSpPr>
          <p:nvPr/>
        </p:nvSpPr>
        <p:spPr>
          <a:xfrm>
            <a:off x="4152589" y="152279"/>
            <a:ext cx="4151942" cy="538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1668"/>
              </a:buClr>
              <a:buSzPts val="2880"/>
              <a:buFont typeface="Calibri"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221668"/>
              </a:solidFill>
              <a:effectLst/>
              <a:uLnTx/>
              <a:uFillTx/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96FF26C-451E-FC21-A446-437D84DB7C4A}"/>
              </a:ext>
            </a:extLst>
          </p:cNvPr>
          <p:cNvSpPr txBox="1"/>
          <p:nvPr/>
        </p:nvSpPr>
        <p:spPr>
          <a:xfrm>
            <a:off x="2254682" y="2624819"/>
            <a:ext cx="57958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B343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3C57A5B8-5DBA-1A2C-D392-1E349E7F21D3}"/>
              </a:ext>
            </a:extLst>
          </p:cNvPr>
          <p:cNvSpPr/>
          <p:nvPr/>
        </p:nvSpPr>
        <p:spPr>
          <a:xfrm>
            <a:off x="862099" y="2324030"/>
            <a:ext cx="7372376" cy="78714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 w="0"/>
                <a:solidFill>
                  <a:srgbClr val="5B9BD5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Всего программ по школьным хорам –  </a:t>
            </a:r>
            <a:r>
              <a:rPr kumimoji="0" lang="ru-RU" sz="24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6A181583-F082-EF04-061F-384857C133E8}"/>
              </a:ext>
            </a:extLst>
          </p:cNvPr>
          <p:cNvCxnSpPr>
            <a:cxnSpLocks/>
          </p:cNvCxnSpPr>
          <p:nvPr/>
        </p:nvCxnSpPr>
        <p:spPr>
          <a:xfrm>
            <a:off x="3153618" y="3111171"/>
            <a:ext cx="0" cy="3178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CA3B91FB-027C-5C2E-14B7-4F428ECAC579}"/>
              </a:ext>
            </a:extLst>
          </p:cNvPr>
          <p:cNvCxnSpPr>
            <a:cxnSpLocks/>
          </p:cNvCxnSpPr>
          <p:nvPr/>
        </p:nvCxnSpPr>
        <p:spPr>
          <a:xfrm>
            <a:off x="5847243" y="3123000"/>
            <a:ext cx="0" cy="306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4568ECBB-C1DE-CF50-1F96-2F59B157FE41}"/>
              </a:ext>
            </a:extLst>
          </p:cNvPr>
          <p:cNvSpPr/>
          <p:nvPr/>
        </p:nvSpPr>
        <p:spPr>
          <a:xfrm>
            <a:off x="862099" y="3429000"/>
            <a:ext cx="3585300" cy="1455047"/>
          </a:xfrm>
          <a:prstGeom prst="roundRect">
            <a:avLst/>
          </a:prstGeom>
          <a:solidFill>
            <a:srgbClr val="CCCC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дополнительное образование – </a:t>
            </a:r>
            <a:r>
              <a:rPr kumimoji="0" lang="ru-RU" sz="24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</a:t>
            </a:r>
            <a:r>
              <a:rPr kumimoji="0" lang="ru-RU" sz="1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программы/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кол-во обучающихся – </a:t>
            </a:r>
            <a:r>
              <a:rPr kumimoji="0" lang="ru-RU" sz="24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11D0F1B5-85E9-9D3E-1FE3-9EEBFD3B81F6}"/>
              </a:ext>
            </a:extLst>
          </p:cNvPr>
          <p:cNvSpPr/>
          <p:nvPr/>
        </p:nvSpPr>
        <p:spPr>
          <a:xfrm>
            <a:off x="4776283" y="3429000"/>
            <a:ext cx="3567258" cy="1455047"/>
          </a:xfrm>
          <a:prstGeom prst="roundRect">
            <a:avLst/>
          </a:prstGeom>
          <a:solidFill>
            <a:srgbClr val="CCCC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как внеурочная деятельность (</a:t>
            </a: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добровольческое объединение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- 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программы/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кол-во обучающихся –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Правая фигурная скобка 30">
            <a:extLst>
              <a:ext uri="{FF2B5EF4-FFF2-40B4-BE49-F238E27FC236}">
                <a16:creationId xmlns:a16="http://schemas.microsoft.com/office/drawing/2014/main" id="{A8E54C61-637A-1542-888C-EBD97A53841F}"/>
              </a:ext>
            </a:extLst>
          </p:cNvPr>
          <p:cNvSpPr/>
          <p:nvPr/>
        </p:nvSpPr>
        <p:spPr>
          <a:xfrm rot="5400000">
            <a:off x="4434428" y="1812389"/>
            <a:ext cx="369332" cy="6471821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F0F5207A-EF70-4262-B7C6-8A4A64585A50}"/>
              </a:ext>
            </a:extLst>
          </p:cNvPr>
          <p:cNvSpPr/>
          <p:nvPr/>
        </p:nvSpPr>
        <p:spPr>
          <a:xfrm>
            <a:off x="3153618" y="5265549"/>
            <a:ext cx="3133092" cy="1210949"/>
          </a:xfrm>
          <a:prstGeom prst="roundRect">
            <a:avLst/>
          </a:prstGeom>
          <a:solidFill>
            <a:srgbClr val="80008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 данным МОНИТОРИНГА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 программах «ШХ» детей обучается – 92 чел.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1A09F38-4132-F9E2-CFEB-7443CE62CE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33909" y="-243960"/>
            <a:ext cx="5358091" cy="1509234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B49083BD-A8B0-1F65-C678-442DDF5841D5}"/>
              </a:ext>
            </a:extLst>
          </p:cNvPr>
          <p:cNvSpPr/>
          <p:nvPr/>
        </p:nvSpPr>
        <p:spPr>
          <a:xfrm>
            <a:off x="4447399" y="183165"/>
            <a:ext cx="2506436" cy="697959"/>
          </a:xfrm>
          <a:prstGeom prst="roundRect">
            <a:avLst/>
          </a:prstGeom>
          <a:solidFill>
            <a:srgbClr val="80008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Школьный хор</a:t>
            </a:r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DB2ABE29-4393-2DD3-6DBE-BF12B6C9E3BC}"/>
              </a:ext>
            </a:extLst>
          </p:cNvPr>
          <p:cNvSpPr/>
          <p:nvPr/>
        </p:nvSpPr>
        <p:spPr>
          <a:xfrm>
            <a:off x="862099" y="1073489"/>
            <a:ext cx="9306968" cy="1126384"/>
          </a:xfrm>
          <a:prstGeom prst="roundRect">
            <a:avLst/>
          </a:prstGeom>
          <a:solidFill>
            <a:srgbClr val="CCC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Всего в </a:t>
            </a:r>
            <a:r>
              <a:rPr kumimoji="0" lang="ru-RU" sz="2000" b="1" i="0" u="sng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МО ГО Джанкой </a:t>
            </a:r>
            <a:r>
              <a:rPr kumimoji="0" lang="ru-RU" sz="16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общеобразовательных организаций,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которые реализуют деятельность «Школьный хор», – </a:t>
            </a:r>
            <a:r>
              <a:rPr kumimoji="0" lang="ru-RU" sz="24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  <a:endParaRPr kumimoji="0" lang="en-US" sz="24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зарегистрированы во Всероссийском реестре ФГБОУ ДОК ЦВРД «Прогресс» </a:t>
            </a:r>
            <a:endParaRPr kumimoji="0" lang="en-US" sz="1600" b="1" i="0" u="none" strike="noStrike" kern="1200" cap="none" spc="0" normalizeH="0" baseline="0" noProof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декабре 2025 года (ficto.ru)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A4524F5-D48B-7250-AC40-CDA6254129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460283">
            <a:off x="9969604" y="2773787"/>
            <a:ext cx="486807" cy="56367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63BBAD2-B6F7-4216-E919-D796305836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9690426">
            <a:off x="1569574" y="5304740"/>
            <a:ext cx="428218" cy="64232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8E450DA-481A-D1FE-9551-E62DE4C619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9972123">
            <a:off x="3608436" y="181887"/>
            <a:ext cx="352840" cy="92416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163E03D9-255A-80DF-6F8A-19D9F021999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038383" y="2380693"/>
            <a:ext cx="887143" cy="202564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ADCFD8C-1B2E-B4D3-6E9C-60FE4E7F6A7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672425" y="4406336"/>
            <a:ext cx="3326102" cy="221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2839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BF9102-FC9B-02F1-0919-E22C0A1516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DA97F99-890A-7BF9-2AB4-A5B955318E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Google Shape;93;p2">
            <a:extLst>
              <a:ext uri="{FF2B5EF4-FFF2-40B4-BE49-F238E27FC236}">
                <a16:creationId xmlns:a16="http://schemas.microsoft.com/office/drawing/2014/main" id="{2B850018-2A25-6766-D5A7-909E193D3BF2}"/>
              </a:ext>
            </a:extLst>
          </p:cNvPr>
          <p:cNvSpPr txBox="1">
            <a:spLocks/>
          </p:cNvSpPr>
          <p:nvPr/>
        </p:nvSpPr>
        <p:spPr>
          <a:xfrm>
            <a:off x="4152589" y="152279"/>
            <a:ext cx="4151942" cy="538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1668"/>
              </a:buClr>
              <a:buSzPts val="2880"/>
              <a:buFont typeface="Calibri"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221668"/>
              </a:solidFill>
              <a:effectLst/>
              <a:uLnTx/>
              <a:uFillTx/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68C392E-4F85-68C3-8528-D53EC898DD24}"/>
              </a:ext>
            </a:extLst>
          </p:cNvPr>
          <p:cNvSpPr txBox="1"/>
          <p:nvPr/>
        </p:nvSpPr>
        <p:spPr>
          <a:xfrm>
            <a:off x="2254682" y="2624819"/>
            <a:ext cx="57958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B343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A3EA6A35-45EF-399F-F14A-0A03FFE49427}"/>
              </a:ext>
            </a:extLst>
          </p:cNvPr>
          <p:cNvSpPr/>
          <p:nvPr/>
        </p:nvSpPr>
        <p:spPr>
          <a:xfrm>
            <a:off x="862099" y="2517701"/>
            <a:ext cx="7372376" cy="593470"/>
          </a:xfrm>
          <a:prstGeom prst="roundRect">
            <a:avLst/>
          </a:prstGeom>
          <a:solidFill>
            <a:srgbClr val="99C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 w="0"/>
                <a:solidFill>
                  <a:srgbClr val="5B9BD5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Всего программ по МЕДИАЦЕНТРАМ –  </a:t>
            </a:r>
            <a:r>
              <a:rPr kumimoji="0" lang="ru-RU" sz="2400" b="1" i="0" u="none" strike="noStrike" kern="1200" cap="none" spc="0" normalizeH="0" baseline="0" noProof="0" dirty="0">
                <a:ln w="0"/>
                <a:solidFill>
                  <a:srgbClr val="5B9BD5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9B5D9E05-04C2-3145-3022-7137A7261482}"/>
              </a:ext>
            </a:extLst>
          </p:cNvPr>
          <p:cNvCxnSpPr>
            <a:cxnSpLocks/>
          </p:cNvCxnSpPr>
          <p:nvPr/>
        </p:nvCxnSpPr>
        <p:spPr>
          <a:xfrm>
            <a:off x="3153618" y="3111171"/>
            <a:ext cx="0" cy="3178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154C3DBB-6878-CC4E-5471-4269A5EA9E67}"/>
              </a:ext>
            </a:extLst>
          </p:cNvPr>
          <p:cNvCxnSpPr>
            <a:cxnSpLocks/>
          </p:cNvCxnSpPr>
          <p:nvPr/>
        </p:nvCxnSpPr>
        <p:spPr>
          <a:xfrm>
            <a:off x="5847243" y="3123000"/>
            <a:ext cx="0" cy="306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2EEB74B4-C21A-6AE2-AA15-9A48F1C324D0}"/>
              </a:ext>
            </a:extLst>
          </p:cNvPr>
          <p:cNvSpPr/>
          <p:nvPr/>
        </p:nvSpPr>
        <p:spPr>
          <a:xfrm>
            <a:off x="862099" y="3429000"/>
            <a:ext cx="3585300" cy="1455047"/>
          </a:xfrm>
          <a:prstGeom prst="roundRect">
            <a:avLst/>
          </a:prstGeom>
          <a:solidFill>
            <a:srgbClr val="9999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дополнительное образование – 0 программ/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кол-во обучающихся – 0</a:t>
            </a:r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F8F4F685-CBAD-4E64-5785-F91AE5F42A25}"/>
              </a:ext>
            </a:extLst>
          </p:cNvPr>
          <p:cNvSpPr/>
          <p:nvPr/>
        </p:nvSpPr>
        <p:spPr>
          <a:xfrm>
            <a:off x="4776283" y="3429000"/>
            <a:ext cx="3567258" cy="1455047"/>
          </a:xfrm>
          <a:prstGeom prst="roundRect">
            <a:avLst/>
          </a:prstGeom>
          <a:solidFill>
            <a:srgbClr val="9999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как внеурочная деятельность (</a:t>
            </a: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творческое объединение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-  </a:t>
            </a:r>
            <a:r>
              <a:rPr lang="ru-RU" sz="2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программ/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кол-во обучающихся –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48</a:t>
            </a:r>
          </a:p>
        </p:txBody>
      </p:sp>
      <p:sp>
        <p:nvSpPr>
          <p:cNvPr id="31" name="Правая фигурная скобка 30">
            <a:extLst>
              <a:ext uri="{FF2B5EF4-FFF2-40B4-BE49-F238E27FC236}">
                <a16:creationId xmlns:a16="http://schemas.microsoft.com/office/drawing/2014/main" id="{C7313DF2-99CF-0192-E058-999D8B008B09}"/>
              </a:ext>
            </a:extLst>
          </p:cNvPr>
          <p:cNvSpPr/>
          <p:nvPr/>
        </p:nvSpPr>
        <p:spPr>
          <a:xfrm rot="5400000">
            <a:off x="4434428" y="1812389"/>
            <a:ext cx="369332" cy="6471821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64135627-E9D6-2DF5-2EAF-D105A83B1306}"/>
              </a:ext>
            </a:extLst>
          </p:cNvPr>
          <p:cNvSpPr/>
          <p:nvPr/>
        </p:nvSpPr>
        <p:spPr>
          <a:xfrm>
            <a:off x="2876502" y="5290902"/>
            <a:ext cx="3683410" cy="1210949"/>
          </a:xfrm>
          <a:prstGeom prst="roundRect">
            <a:avLst/>
          </a:prstGeom>
          <a:solidFill>
            <a:srgbClr val="9933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 данным МОНИТОРИНГА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 программах «МЕДИАЦЕНТР» детей обучается – 48 чел.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F3A0CFD1-7C25-3F74-6752-68FDC1FEEE39}"/>
              </a:ext>
            </a:extLst>
          </p:cNvPr>
          <p:cNvSpPr/>
          <p:nvPr/>
        </p:nvSpPr>
        <p:spPr>
          <a:xfrm>
            <a:off x="4465864" y="310242"/>
            <a:ext cx="2506436" cy="697959"/>
          </a:xfrm>
          <a:prstGeom prst="roundRect">
            <a:avLst/>
          </a:prstGeom>
          <a:solidFill>
            <a:srgbClr val="9933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МЕДИАЦЕНТР</a:t>
            </a:r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C5D30244-E207-F079-7613-5B0FAFD01EC8}"/>
              </a:ext>
            </a:extLst>
          </p:cNvPr>
          <p:cNvSpPr/>
          <p:nvPr/>
        </p:nvSpPr>
        <p:spPr>
          <a:xfrm>
            <a:off x="862099" y="1125221"/>
            <a:ext cx="7602393" cy="1143449"/>
          </a:xfrm>
          <a:prstGeom prst="roundRect">
            <a:avLst/>
          </a:prstGeom>
          <a:solidFill>
            <a:srgbClr val="9999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Всего в </a:t>
            </a:r>
            <a:r>
              <a:rPr lang="ru-RU" sz="2000" b="1" u="sng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МО ГО Джанкой </a:t>
            </a:r>
            <a:r>
              <a:rPr kumimoji="0" lang="ru-RU" sz="16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общеобразовательных организаций, которые реализуют деятельность «МЕДИАЦЕНТР», –</a:t>
            </a:r>
            <a:r>
              <a:rPr kumimoji="0" lang="ru-RU" sz="24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7</a:t>
            </a:r>
            <a:endParaRPr kumimoji="0" lang="en-US" sz="2400" b="1" i="0" u="none" strike="noStrike" kern="1200" cap="none" spc="0" normalizeH="0" baseline="0" noProof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зарегистрированы во Всероссийском реестре ФГБОУ ДОК ЦВРД «Прогресс» в декабре 2025 года (ficto.ru)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EE8C777-E642-DBA2-98F5-672F8C5075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43541" y="310242"/>
            <a:ext cx="3253631" cy="182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9122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410E17-8939-7C2A-166D-34E5BA803A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E176431-9695-C9F3-2821-3F9ACF162D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Google Shape;93;p2">
            <a:extLst>
              <a:ext uri="{FF2B5EF4-FFF2-40B4-BE49-F238E27FC236}">
                <a16:creationId xmlns:a16="http://schemas.microsoft.com/office/drawing/2014/main" id="{24D5AF11-FCDF-565F-448F-784863325767}"/>
              </a:ext>
            </a:extLst>
          </p:cNvPr>
          <p:cNvSpPr txBox="1">
            <a:spLocks/>
          </p:cNvSpPr>
          <p:nvPr/>
        </p:nvSpPr>
        <p:spPr>
          <a:xfrm>
            <a:off x="4152589" y="152279"/>
            <a:ext cx="4151942" cy="538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1668"/>
              </a:buClr>
              <a:buSzPts val="2880"/>
              <a:buFont typeface="Calibri"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221668"/>
              </a:solidFill>
              <a:effectLst/>
              <a:uLnTx/>
              <a:uFillTx/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D0456FA-AA81-EA84-605E-2D86AF1E1D1E}"/>
              </a:ext>
            </a:extLst>
          </p:cNvPr>
          <p:cNvSpPr txBox="1"/>
          <p:nvPr/>
        </p:nvSpPr>
        <p:spPr>
          <a:xfrm>
            <a:off x="2254682" y="2624819"/>
            <a:ext cx="57958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B343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C864F098-8CEA-79F1-C278-E67E31D720CA}"/>
              </a:ext>
            </a:extLst>
          </p:cNvPr>
          <p:cNvSpPr/>
          <p:nvPr/>
        </p:nvSpPr>
        <p:spPr>
          <a:xfrm>
            <a:off x="862099" y="2517701"/>
            <a:ext cx="7372376" cy="593470"/>
          </a:xfrm>
          <a:prstGeom prst="roundRect">
            <a:avLst/>
          </a:prstGeom>
          <a:solidFill>
            <a:srgbClr val="99C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 w="0"/>
                <a:solidFill>
                  <a:srgbClr val="0033CC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Всего программ по Отрядам ЮИД –  </a:t>
            </a:r>
            <a:r>
              <a:rPr lang="ru-RU" sz="2400" b="1" dirty="0">
                <a:ln w="0"/>
                <a:solidFill>
                  <a:srgbClr val="0033CC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kumimoji="0" lang="ru-RU" sz="2400" b="1" i="0" u="none" strike="noStrike" kern="1200" cap="none" spc="0" normalizeH="0" baseline="0" noProof="0" dirty="0">
              <a:ln w="0"/>
              <a:solidFill>
                <a:srgbClr val="0033CC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8479F6B6-28A9-8C36-249B-E61C5796CFFF}"/>
              </a:ext>
            </a:extLst>
          </p:cNvPr>
          <p:cNvCxnSpPr>
            <a:cxnSpLocks/>
          </p:cNvCxnSpPr>
          <p:nvPr/>
        </p:nvCxnSpPr>
        <p:spPr>
          <a:xfrm>
            <a:off x="3153618" y="3111171"/>
            <a:ext cx="0" cy="3178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D9057666-47C1-6541-015F-CB9A13F5F2BD}"/>
              </a:ext>
            </a:extLst>
          </p:cNvPr>
          <p:cNvCxnSpPr>
            <a:cxnSpLocks/>
          </p:cNvCxnSpPr>
          <p:nvPr/>
        </p:nvCxnSpPr>
        <p:spPr>
          <a:xfrm>
            <a:off x="5847243" y="3123000"/>
            <a:ext cx="0" cy="306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D610BA4C-C75E-D882-B294-1E69277130D9}"/>
              </a:ext>
            </a:extLst>
          </p:cNvPr>
          <p:cNvSpPr/>
          <p:nvPr/>
        </p:nvSpPr>
        <p:spPr>
          <a:xfrm>
            <a:off x="862099" y="3429000"/>
            <a:ext cx="3585300" cy="145504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дополнительное образование – </a:t>
            </a:r>
            <a:r>
              <a:rPr kumimoji="0" lang="ru-RU" sz="2400" b="1" i="0" u="none" strike="noStrike" kern="1200" cap="none" spc="0" normalizeH="0" baseline="0" noProof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</a:t>
            </a:r>
            <a:r>
              <a:rPr kumimoji="0" lang="ru-RU" sz="16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программ/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кол-во обучающихся – </a:t>
            </a:r>
            <a:r>
              <a:rPr kumimoji="0" lang="ru-RU" sz="2400" b="1" i="0" u="none" strike="noStrike" kern="1200" cap="none" spc="0" normalizeH="0" baseline="0" noProof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70</a:t>
            </a:r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BD2A8F46-39D7-6225-78F9-72009B1E5580}"/>
              </a:ext>
            </a:extLst>
          </p:cNvPr>
          <p:cNvSpPr/>
          <p:nvPr/>
        </p:nvSpPr>
        <p:spPr>
          <a:xfrm>
            <a:off x="4776283" y="3429000"/>
            <a:ext cx="3567258" cy="145504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как внеурочная деятельность (и о</a:t>
            </a:r>
            <a:r>
              <a:rPr lang="ru-RU" sz="1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бщественные</a:t>
            </a:r>
            <a:r>
              <a:rPr lang="ru-RU" sz="1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объединения без образования юридического лица)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программ/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кол-во обучающихся –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73</a:t>
            </a:r>
          </a:p>
        </p:txBody>
      </p:sp>
      <p:sp>
        <p:nvSpPr>
          <p:cNvPr id="31" name="Правая фигурная скобка 30">
            <a:extLst>
              <a:ext uri="{FF2B5EF4-FFF2-40B4-BE49-F238E27FC236}">
                <a16:creationId xmlns:a16="http://schemas.microsoft.com/office/drawing/2014/main" id="{9C48AEB8-CC92-3F2B-CF34-C844308D60F2}"/>
              </a:ext>
            </a:extLst>
          </p:cNvPr>
          <p:cNvSpPr/>
          <p:nvPr/>
        </p:nvSpPr>
        <p:spPr>
          <a:xfrm rot="5400000">
            <a:off x="4434428" y="1812389"/>
            <a:ext cx="369332" cy="6471821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11DBA4D9-951C-9DA1-2712-0BC17B50EAFE}"/>
              </a:ext>
            </a:extLst>
          </p:cNvPr>
          <p:cNvSpPr/>
          <p:nvPr/>
        </p:nvSpPr>
        <p:spPr>
          <a:xfrm>
            <a:off x="2876502" y="5290902"/>
            <a:ext cx="3683410" cy="1210949"/>
          </a:xfrm>
          <a:prstGeom prst="roundRect">
            <a:avLst/>
          </a:prstGeom>
          <a:solidFill>
            <a:srgbClr val="0033C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 данным МОНИТОРИНГА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 программах «</a:t>
            </a:r>
            <a:r>
              <a:rPr kumimoji="0" lang="ru-RU" sz="16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Отряды ЮИД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» детей обучается –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143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чел.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01A5624F-B503-5FA7-6F93-A3DC879D564B}"/>
              </a:ext>
            </a:extLst>
          </p:cNvPr>
          <p:cNvSpPr/>
          <p:nvPr/>
        </p:nvSpPr>
        <p:spPr>
          <a:xfrm>
            <a:off x="4465864" y="310242"/>
            <a:ext cx="2506436" cy="697959"/>
          </a:xfrm>
          <a:prstGeom prst="roundRect">
            <a:avLst/>
          </a:prstGeom>
          <a:solidFill>
            <a:srgbClr val="0033C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Отряды ЮИД</a:t>
            </a:r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09CD3554-8DC6-A4EF-68BC-389152BDE67B}"/>
              </a:ext>
            </a:extLst>
          </p:cNvPr>
          <p:cNvSpPr/>
          <p:nvPr/>
        </p:nvSpPr>
        <p:spPr>
          <a:xfrm>
            <a:off x="862099" y="1125221"/>
            <a:ext cx="7602393" cy="1143449"/>
          </a:xfrm>
          <a:prstGeom prst="roundRect">
            <a:avLst/>
          </a:prstGeom>
          <a:solidFill>
            <a:srgbClr val="00398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Всего в </a:t>
            </a:r>
            <a:r>
              <a:rPr kumimoji="0" lang="ru-RU" sz="2000" b="1" i="0" u="sng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МО ГО Джанкой</a:t>
            </a:r>
            <a:r>
              <a:rPr lang="ru-RU" sz="2000" b="1" u="sng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6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общеобразовательных организаций, которые реализуют деятельность «Отряды ЮИД», – </a:t>
            </a:r>
            <a:r>
              <a:rPr kumimoji="0" lang="ru-RU" sz="24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  <a:endParaRPr kumimoji="0" lang="en-US" sz="2400" b="1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зарегистрированы во Всероссийском реестре ФГБОУ ДОК ЦВРД «Прогресс» в декабре 2025 года (ficto.ru)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5A19B5B-D0D7-B99E-89FA-F226333C3B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43156" y="421326"/>
            <a:ext cx="1578642" cy="157864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11FD9EE-6119-19C4-4A07-70DC78CE6B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3376" y="2252593"/>
            <a:ext cx="3049050" cy="203498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A31D2EB-AFBB-BC3E-3789-D8BB19489A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3376" y="4466867"/>
            <a:ext cx="3054811" cy="203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5001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E3D5C7-9E27-10CF-B9D1-24471CBDC9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FF4BB7B-7DD9-C454-0F1B-CC5628C6EF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Google Shape;93;p2">
            <a:extLst>
              <a:ext uri="{FF2B5EF4-FFF2-40B4-BE49-F238E27FC236}">
                <a16:creationId xmlns:a16="http://schemas.microsoft.com/office/drawing/2014/main" id="{D0FFF1A2-F6C0-C284-1088-94FD3640A7D4}"/>
              </a:ext>
            </a:extLst>
          </p:cNvPr>
          <p:cNvSpPr txBox="1">
            <a:spLocks/>
          </p:cNvSpPr>
          <p:nvPr/>
        </p:nvSpPr>
        <p:spPr>
          <a:xfrm>
            <a:off x="4152589" y="152279"/>
            <a:ext cx="4151942" cy="538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1668"/>
              </a:buClr>
              <a:buSzPts val="2880"/>
              <a:buFont typeface="Calibri"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221668"/>
              </a:solidFill>
              <a:effectLst/>
              <a:uLnTx/>
              <a:uFillTx/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1D50FD1-BAA9-9A8E-A52C-080BC755E519}"/>
              </a:ext>
            </a:extLst>
          </p:cNvPr>
          <p:cNvSpPr txBox="1"/>
          <p:nvPr/>
        </p:nvSpPr>
        <p:spPr>
          <a:xfrm>
            <a:off x="2254681" y="3279564"/>
            <a:ext cx="57958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B343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F4745025-733F-2A2A-674D-B394866AE117}"/>
              </a:ext>
            </a:extLst>
          </p:cNvPr>
          <p:cNvSpPr/>
          <p:nvPr/>
        </p:nvSpPr>
        <p:spPr>
          <a:xfrm>
            <a:off x="2032894" y="3469514"/>
            <a:ext cx="7372376" cy="593470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sng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Всего</a:t>
            </a:r>
            <a:r>
              <a:rPr kumimoji="0" lang="ru-RU" sz="16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программ </a:t>
            </a:r>
            <a:r>
              <a:rPr lang="ru-RU" sz="1600" b="1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туристско-краеведческой направленности </a:t>
            </a:r>
            <a:r>
              <a:rPr kumimoji="0" lang="ru-RU" sz="16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 </a:t>
            </a:r>
            <a:r>
              <a:rPr kumimoji="0" lang="ru-RU" sz="20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                   </a:t>
            </a:r>
            <a:r>
              <a:rPr kumimoji="0" lang="ru-RU" sz="14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(со Школьными музеями по новым местам)</a:t>
            </a:r>
          </a:p>
        </p:txBody>
      </p: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9A4BB2CF-44DA-6E81-C402-0461D0068838}"/>
              </a:ext>
            </a:extLst>
          </p:cNvPr>
          <p:cNvCxnSpPr>
            <a:cxnSpLocks/>
          </p:cNvCxnSpPr>
          <p:nvPr/>
        </p:nvCxnSpPr>
        <p:spPr>
          <a:xfrm>
            <a:off x="5576895" y="4212909"/>
            <a:ext cx="0" cy="5583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D39952C8-1515-B963-74AA-61C31A97A818}"/>
              </a:ext>
            </a:extLst>
          </p:cNvPr>
          <p:cNvSpPr/>
          <p:nvPr/>
        </p:nvSpPr>
        <p:spPr>
          <a:xfrm>
            <a:off x="3779103" y="4888586"/>
            <a:ext cx="3585300" cy="145504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дополнительное образование – </a:t>
            </a:r>
            <a:r>
              <a:rPr kumimoji="0" lang="ru-RU" sz="24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14</a:t>
            </a:r>
            <a:r>
              <a:rPr kumimoji="0" lang="ru-RU" sz="1600" b="1" i="0" u="none" strike="noStrike" kern="1200" cap="none" spc="0" normalizeH="0" baseline="0" noProof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программ/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кол-во обучающихся – </a:t>
            </a:r>
            <a:r>
              <a:rPr kumimoji="0" lang="ru-RU" sz="24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381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3B253F13-1364-4468-4BB9-121B4D3322C3}"/>
              </a:ext>
            </a:extLst>
          </p:cNvPr>
          <p:cNvSpPr/>
          <p:nvPr/>
        </p:nvSpPr>
        <p:spPr>
          <a:xfrm>
            <a:off x="2873533" y="355818"/>
            <a:ext cx="6710053" cy="114344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Туристско-краеведческая направленность</a:t>
            </a:r>
            <a:endParaRPr kumimoji="0" lang="ru-RU" sz="2800" b="1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3B5706F6-4EBF-1B00-C847-89C83E9CCD5B}"/>
              </a:ext>
            </a:extLst>
          </p:cNvPr>
          <p:cNvSpPr/>
          <p:nvPr/>
        </p:nvSpPr>
        <p:spPr>
          <a:xfrm>
            <a:off x="2254681" y="1954801"/>
            <a:ext cx="7865522" cy="114344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Всего в </a:t>
            </a:r>
            <a:r>
              <a:rPr lang="ru-RU" sz="2000" b="1" dirty="0">
                <a:ln w="0"/>
                <a:solidFill>
                  <a:srgbClr val="0035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МО ГО Джанкой </a:t>
            </a:r>
            <a:r>
              <a:rPr kumimoji="0" lang="ru-RU" sz="16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общеобразовательных организаций, которые реализуют программы туристско-краеведческой направленности - </a:t>
            </a:r>
            <a:r>
              <a:rPr kumimoji="0" lang="ru-RU" sz="24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C505FB8-C373-409A-C3B1-A3CB772CEE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5120" y="310242"/>
            <a:ext cx="1547638" cy="22010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BC73FF9-6A45-9084-B5A1-E133AB9587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7057" y="3492585"/>
            <a:ext cx="2253930" cy="2994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4305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9A14A19-72B2-9090-64DA-60D387114E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Google Shape;93;p2">
            <a:extLst>
              <a:ext uri="{FF2B5EF4-FFF2-40B4-BE49-F238E27FC236}">
                <a16:creationId xmlns:a16="http://schemas.microsoft.com/office/drawing/2014/main" id="{154C8D97-2E52-5FCA-3239-326194AA9A3F}"/>
              </a:ext>
            </a:extLst>
          </p:cNvPr>
          <p:cNvSpPr txBox="1">
            <a:spLocks/>
          </p:cNvSpPr>
          <p:nvPr/>
        </p:nvSpPr>
        <p:spPr>
          <a:xfrm>
            <a:off x="4152589" y="152279"/>
            <a:ext cx="4151942" cy="538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buClr>
                <a:srgbClr val="221668"/>
              </a:buClr>
              <a:buSzPts val="2880"/>
            </a:pPr>
            <a:endParaRPr lang="ru-RU" sz="1800" kern="0" dirty="0">
              <a:solidFill>
                <a:srgbClr val="221668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68519CA-CA2F-9400-909D-1966060A42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335" y="349295"/>
            <a:ext cx="2451330" cy="69610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36FE3D9-AEEF-741A-4012-C34F35F0311A}"/>
              </a:ext>
            </a:extLst>
          </p:cNvPr>
          <p:cNvSpPr txBox="1"/>
          <p:nvPr/>
        </p:nvSpPr>
        <p:spPr>
          <a:xfrm>
            <a:off x="2254682" y="2624819"/>
            <a:ext cx="57958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2B34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dirty="0"/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31DD867D-F95F-8628-3A1F-0ABA41B67F4B}"/>
              </a:ext>
            </a:extLst>
          </p:cNvPr>
          <p:cNvSpPr/>
          <p:nvPr/>
        </p:nvSpPr>
        <p:spPr>
          <a:xfrm>
            <a:off x="873952" y="1409928"/>
            <a:ext cx="10061605" cy="790112"/>
          </a:xfrm>
          <a:prstGeom prst="roundRect">
            <a:avLst/>
          </a:prstGeom>
          <a:solidFill>
            <a:srgbClr val="00808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Всего в </a:t>
            </a:r>
            <a:r>
              <a:rPr lang="ru-RU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МО ГО Джанкой </a:t>
            </a:r>
            <a:r>
              <a:rPr lang="ru-RU" sz="1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общеобразовательных организаций, которые реализуют деятельность «Школьный музей», – </a:t>
            </a:r>
            <a:r>
              <a:rPr lang="ru-RU" sz="2400" b="1" dirty="0">
                <a:ln w="0"/>
                <a:solidFill>
                  <a:srgbClr val="C70F1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B43E569F-8CED-E53E-597B-3A7B9418CCBA}"/>
              </a:ext>
            </a:extLst>
          </p:cNvPr>
          <p:cNvSpPr/>
          <p:nvPr/>
        </p:nvSpPr>
        <p:spPr>
          <a:xfrm>
            <a:off x="862099" y="2324030"/>
            <a:ext cx="7372376" cy="787141"/>
          </a:xfrm>
          <a:prstGeom prst="roundRect">
            <a:avLst/>
          </a:prstGeom>
          <a:solidFill>
            <a:srgbClr val="00808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Всего программ по школьным музеям –  </a:t>
            </a:r>
            <a:r>
              <a:rPr lang="ru-RU" sz="2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EA71DB66-91F2-12FD-59C5-16337FA8EC27}"/>
              </a:ext>
            </a:extLst>
          </p:cNvPr>
          <p:cNvCxnSpPr>
            <a:cxnSpLocks/>
          </p:cNvCxnSpPr>
          <p:nvPr/>
        </p:nvCxnSpPr>
        <p:spPr>
          <a:xfrm>
            <a:off x="3153618" y="3111171"/>
            <a:ext cx="0" cy="3178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99CA6030-EFC8-BDEA-8DC3-FBC6A097A842}"/>
              </a:ext>
            </a:extLst>
          </p:cNvPr>
          <p:cNvCxnSpPr>
            <a:cxnSpLocks/>
          </p:cNvCxnSpPr>
          <p:nvPr/>
        </p:nvCxnSpPr>
        <p:spPr>
          <a:xfrm>
            <a:off x="5847243" y="3123000"/>
            <a:ext cx="0" cy="306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5E965291-1DC1-3042-D1C6-468214FBB1F3}"/>
              </a:ext>
            </a:extLst>
          </p:cNvPr>
          <p:cNvSpPr/>
          <p:nvPr/>
        </p:nvSpPr>
        <p:spPr>
          <a:xfrm>
            <a:off x="702445" y="3417171"/>
            <a:ext cx="3585300" cy="1455047"/>
          </a:xfrm>
          <a:prstGeom prst="roundRect">
            <a:avLst/>
          </a:prstGeom>
          <a:solidFill>
            <a:srgbClr val="CCEC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дополнительное образование – </a:t>
            </a:r>
            <a:r>
              <a:rPr lang="ru-RU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ru-RU" sz="1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программ/ </a:t>
            </a:r>
          </a:p>
          <a:p>
            <a:pPr lvl="0" algn="ctr"/>
            <a:r>
              <a:rPr lang="ru-RU" sz="1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кол-во обучающихся - </a:t>
            </a:r>
            <a:r>
              <a:rPr lang="ru-RU" sz="2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154</a:t>
            </a:r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B05B3308-9D02-9EF7-4993-79FE19AFF85F}"/>
              </a:ext>
            </a:extLst>
          </p:cNvPr>
          <p:cNvSpPr/>
          <p:nvPr/>
        </p:nvSpPr>
        <p:spPr>
          <a:xfrm>
            <a:off x="4776283" y="3429000"/>
            <a:ext cx="3567258" cy="1455047"/>
          </a:xfrm>
          <a:prstGeom prst="roundRect">
            <a:avLst/>
          </a:prstGeom>
          <a:solidFill>
            <a:srgbClr val="CCCC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внеурочная деятельность -  </a:t>
            </a:r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программ/ </a:t>
            </a:r>
          </a:p>
          <a:p>
            <a:pPr lvl="0" algn="ctr"/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кол-во обучающихся – </a:t>
            </a:r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</a:t>
            </a:r>
          </a:p>
        </p:txBody>
      </p:sp>
      <p:sp>
        <p:nvSpPr>
          <p:cNvPr id="31" name="Правая фигурная скобка 30">
            <a:extLst>
              <a:ext uri="{FF2B5EF4-FFF2-40B4-BE49-F238E27FC236}">
                <a16:creationId xmlns:a16="http://schemas.microsoft.com/office/drawing/2014/main" id="{08BB5816-9113-19E0-D16F-9DAA843CECA8}"/>
              </a:ext>
            </a:extLst>
          </p:cNvPr>
          <p:cNvSpPr/>
          <p:nvPr/>
        </p:nvSpPr>
        <p:spPr>
          <a:xfrm rot="5400000">
            <a:off x="4434428" y="1812389"/>
            <a:ext cx="369332" cy="6471821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32093084-FCFD-D3C3-258B-CAEF6A6370D2}"/>
              </a:ext>
            </a:extLst>
          </p:cNvPr>
          <p:cNvSpPr/>
          <p:nvPr/>
        </p:nvSpPr>
        <p:spPr>
          <a:xfrm>
            <a:off x="1054710" y="5248117"/>
            <a:ext cx="7179765" cy="873236"/>
          </a:xfrm>
          <a:prstGeom prst="roundRect">
            <a:avLst/>
          </a:prstGeom>
          <a:solidFill>
            <a:srgbClr val="00808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данным МОНИТОРИНГА на программах «ШМ»</a:t>
            </a:r>
            <a:r>
              <a:rPr kumimoji="0" lang="ru-RU" sz="1600" b="1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детей обучается </a:t>
            </a: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154 чел.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7548429-372E-4BA6-99D2-839E76E420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132" y="69371"/>
            <a:ext cx="1226674" cy="122667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B99931C-D31F-2F6C-875D-AB9BE9E3C1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2526" y="2324030"/>
            <a:ext cx="3224191" cy="241814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260F37-B333-2755-9EA1-C493CB50CD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213" y="4475635"/>
            <a:ext cx="3155499" cy="225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205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12B9EDE-7F49-E0A5-C4CB-72BE3BB798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DCB60C99-2FED-80F2-96FE-1A4A3D7F77FC}"/>
              </a:ext>
            </a:extLst>
          </p:cNvPr>
          <p:cNvSpPr/>
          <p:nvPr/>
        </p:nvSpPr>
        <p:spPr>
          <a:xfrm>
            <a:off x="873952" y="1409928"/>
            <a:ext cx="9860309" cy="79011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600" b="1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Всего в </a:t>
            </a:r>
            <a:r>
              <a:rPr lang="ru-RU" b="1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МО ГО Джанкой </a:t>
            </a:r>
            <a:r>
              <a:rPr lang="ru-RU" sz="1600" b="1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общеобразовательных организаций, которые реализуют деятельность «Школьные спортивные клубы», – </a:t>
            </a:r>
            <a:r>
              <a:rPr lang="ru-RU" sz="2400" b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B2583326-D64A-EAFC-53FB-A0F0C3E888F5}"/>
              </a:ext>
            </a:extLst>
          </p:cNvPr>
          <p:cNvSpPr/>
          <p:nvPr/>
        </p:nvSpPr>
        <p:spPr>
          <a:xfrm>
            <a:off x="862099" y="2324030"/>
            <a:ext cx="7372376" cy="78714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Всего программ по школьным спортивным клубам –  </a:t>
            </a:r>
            <a:r>
              <a:rPr lang="ru-RU" sz="2400" b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EFA390B3-DF6D-D065-8888-3ACE3A33A5B4}"/>
              </a:ext>
            </a:extLst>
          </p:cNvPr>
          <p:cNvCxnSpPr>
            <a:cxnSpLocks/>
          </p:cNvCxnSpPr>
          <p:nvPr/>
        </p:nvCxnSpPr>
        <p:spPr>
          <a:xfrm>
            <a:off x="2495095" y="3111171"/>
            <a:ext cx="0" cy="31782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65033B85-CE39-602B-E629-3902CB323283}"/>
              </a:ext>
            </a:extLst>
          </p:cNvPr>
          <p:cNvCxnSpPr>
            <a:cxnSpLocks/>
          </p:cNvCxnSpPr>
          <p:nvPr/>
        </p:nvCxnSpPr>
        <p:spPr>
          <a:xfrm>
            <a:off x="6599742" y="3132218"/>
            <a:ext cx="0" cy="3060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486B903E-0C5A-2B24-D2C6-3C6E0CECD6F1}"/>
              </a:ext>
            </a:extLst>
          </p:cNvPr>
          <p:cNvSpPr/>
          <p:nvPr/>
        </p:nvSpPr>
        <p:spPr>
          <a:xfrm>
            <a:off x="702445" y="3417171"/>
            <a:ext cx="3585300" cy="1455047"/>
          </a:xfrm>
          <a:prstGeom prst="roundRect">
            <a:avLst/>
          </a:prstGeom>
          <a:solidFill>
            <a:srgbClr val="CCEC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600" b="1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дополнительное образование – </a:t>
            </a:r>
            <a:r>
              <a:rPr lang="ru-RU" sz="1600" b="1" dirty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программ/ </a:t>
            </a:r>
          </a:p>
          <a:p>
            <a:pPr lvl="0" algn="ctr"/>
            <a:r>
              <a:rPr lang="ru-RU" sz="1600" b="1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кол-во обучающихся - </a:t>
            </a:r>
            <a:r>
              <a:rPr lang="ru-RU" sz="1600" b="1" dirty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59F2FA8D-EBDE-97CD-BA23-8EEAE606997C}"/>
              </a:ext>
            </a:extLst>
          </p:cNvPr>
          <p:cNvSpPr/>
          <p:nvPr/>
        </p:nvSpPr>
        <p:spPr>
          <a:xfrm>
            <a:off x="4776283" y="3429000"/>
            <a:ext cx="3567258" cy="1455047"/>
          </a:xfrm>
          <a:prstGeom prst="roundRect">
            <a:avLst/>
          </a:prstGeom>
          <a:solidFill>
            <a:srgbClr val="FFCC9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внеурочная деятельность </a:t>
            </a:r>
            <a:r>
              <a:rPr lang="ru-RU" sz="14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(общественное объединение без образования юридического лица) </a:t>
            </a: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</a:t>
            </a:r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программ/ </a:t>
            </a:r>
          </a:p>
          <a:p>
            <a:pPr lvl="0" algn="ctr"/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кол-во обучающихся – </a:t>
            </a:r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514</a:t>
            </a:r>
          </a:p>
        </p:txBody>
      </p:sp>
      <p:sp>
        <p:nvSpPr>
          <p:cNvPr id="18" name="Правая фигурная скобка 17">
            <a:extLst>
              <a:ext uri="{FF2B5EF4-FFF2-40B4-BE49-F238E27FC236}">
                <a16:creationId xmlns:a16="http://schemas.microsoft.com/office/drawing/2014/main" id="{FB77DAD3-0EED-981B-1F2C-E46049324DD1}"/>
              </a:ext>
            </a:extLst>
          </p:cNvPr>
          <p:cNvSpPr/>
          <p:nvPr/>
        </p:nvSpPr>
        <p:spPr>
          <a:xfrm rot="5400000">
            <a:off x="4434428" y="1812389"/>
            <a:ext cx="369332" cy="6471821"/>
          </a:xfrm>
          <a:prstGeom prst="righ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05EB640B-A0BA-C5FB-BFA2-7D5D7B84228D}"/>
              </a:ext>
            </a:extLst>
          </p:cNvPr>
          <p:cNvSpPr/>
          <p:nvPr/>
        </p:nvSpPr>
        <p:spPr>
          <a:xfrm>
            <a:off x="1054710" y="5248117"/>
            <a:ext cx="7179765" cy="87323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 данным МОНИТОРИНГА на программах «ШСК»</a:t>
            </a:r>
            <a:r>
              <a:rPr kumimoji="0" lang="ru-RU" sz="1600" b="1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детей обучается 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514 чел.</a:t>
            </a: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52065FBA-1E0C-5B50-C125-6AF0A86910C6}"/>
              </a:ext>
            </a:extLst>
          </p:cNvPr>
          <p:cNvSpPr/>
          <p:nvPr/>
        </p:nvSpPr>
        <p:spPr>
          <a:xfrm>
            <a:off x="3662751" y="463449"/>
            <a:ext cx="4893345" cy="69856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ШКОЛЬНЫЕ СПОРТИВНЫЕ КЛУБЫ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7A48517-BB9E-4CEC-9DA0-E8A0DBC6F7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095" y="424524"/>
            <a:ext cx="751187" cy="75118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0DC7F09-19FF-AE75-A3F6-9E48BEF0F4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879" y="2547818"/>
            <a:ext cx="3271651" cy="14747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CD181D6-8704-8151-4906-0E4B4B6740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118" y="4237326"/>
            <a:ext cx="2883457" cy="1621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241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659A7FC-6408-0C54-B952-D877951921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C8E54B-F97D-E9D5-9DC2-619B8D046780}"/>
              </a:ext>
            </a:extLst>
          </p:cNvPr>
          <p:cNvSpPr txBox="1"/>
          <p:nvPr/>
        </p:nvSpPr>
        <p:spPr>
          <a:xfrm>
            <a:off x="1866503" y="137904"/>
            <a:ext cx="8458994" cy="646986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49238" algn="ctr"/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«Летний отдых» и мероприятия, программы лагерей дневного пребывания в г. Джанкой</a:t>
            </a:r>
            <a:endParaRPr lang="ru-RU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5C9B3D38-3CB5-4913-CDB7-E2378F9603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72462289"/>
              </p:ext>
            </p:extLst>
          </p:nvPr>
        </p:nvGraphicFramePr>
        <p:xfrm>
          <a:off x="246808" y="988726"/>
          <a:ext cx="5832087" cy="36636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1D8C3FD-E2F5-4A05-B1BE-B284C8C8B54D}"/>
              </a:ext>
            </a:extLst>
          </p:cNvPr>
          <p:cNvSpPr/>
          <p:nvPr/>
        </p:nvSpPr>
        <p:spPr>
          <a:xfrm>
            <a:off x="5822961" y="3394957"/>
            <a:ext cx="2735557" cy="338554"/>
          </a:xfrm>
          <a:prstGeom prst="rect">
            <a:avLst/>
          </a:prstGeom>
          <a:solidFill>
            <a:srgbClr val="33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Проведено мероприятий</a:t>
            </a:r>
            <a:endParaRPr lang="ru-RU" sz="160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4A1969C-B12F-4844-9E44-5D85F31713DF}"/>
              </a:ext>
            </a:extLst>
          </p:cNvPr>
          <p:cNvSpPr/>
          <p:nvPr/>
        </p:nvSpPr>
        <p:spPr>
          <a:xfrm>
            <a:off x="8787255" y="3311520"/>
            <a:ext cx="699230" cy="461665"/>
          </a:xfrm>
          <a:prstGeom prst="rect">
            <a:avLst/>
          </a:prstGeom>
          <a:solidFill>
            <a:srgbClr val="33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FBB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128</a:t>
            </a:r>
            <a:endParaRPr lang="ru-RU" sz="2400" dirty="0">
              <a:solidFill>
                <a:srgbClr val="FBBD00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866CFF0-181A-41C5-A4D1-4B64D4B6C25D}"/>
              </a:ext>
            </a:extLst>
          </p:cNvPr>
          <p:cNvSpPr/>
          <p:nvPr/>
        </p:nvSpPr>
        <p:spPr>
          <a:xfrm>
            <a:off x="5822961" y="4259951"/>
            <a:ext cx="5389768" cy="584775"/>
          </a:xfrm>
          <a:prstGeom prst="rect">
            <a:avLst/>
          </a:prstGeom>
          <a:solidFill>
            <a:srgbClr val="33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 в рамках летнего оздоровительного </a:t>
            </a:r>
          </a:p>
          <a:p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лагеря дневного пребывания, программ </a:t>
            </a:r>
            <a:endParaRPr lang="ru-RU" sz="160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43F5814-186D-4EE4-B430-550AC4D5EC0E}"/>
              </a:ext>
            </a:extLst>
          </p:cNvPr>
          <p:cNvSpPr/>
          <p:nvPr/>
        </p:nvSpPr>
        <p:spPr>
          <a:xfrm>
            <a:off x="11411428" y="4321505"/>
            <a:ext cx="581872" cy="461665"/>
          </a:xfrm>
          <a:prstGeom prst="rect">
            <a:avLst/>
          </a:prstGeom>
          <a:solidFill>
            <a:srgbClr val="33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BB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ru-RU" sz="2400" dirty="0">
              <a:solidFill>
                <a:srgbClr val="FBBD00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82F22C7-40A0-4C16-84BC-69D9E338C0CF}"/>
              </a:ext>
            </a:extLst>
          </p:cNvPr>
          <p:cNvSpPr/>
          <p:nvPr/>
        </p:nvSpPr>
        <p:spPr>
          <a:xfrm>
            <a:off x="5780041" y="5341455"/>
            <a:ext cx="4639960" cy="584775"/>
          </a:xfrm>
          <a:prstGeom prst="rect">
            <a:avLst/>
          </a:prstGeom>
          <a:solidFill>
            <a:srgbClr val="33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Детей обучалось по данным программам </a:t>
            </a:r>
          </a:p>
          <a:p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возрасте от 5 до 18</a:t>
            </a:r>
            <a:endParaRPr lang="ru-RU" sz="1600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631E68B-BB00-4883-83FD-47226BBF6736}"/>
              </a:ext>
            </a:extLst>
          </p:cNvPr>
          <p:cNvSpPr/>
          <p:nvPr/>
        </p:nvSpPr>
        <p:spPr>
          <a:xfrm>
            <a:off x="10804638" y="5261130"/>
            <a:ext cx="1235242" cy="830997"/>
          </a:xfrm>
          <a:prstGeom prst="rect">
            <a:avLst/>
          </a:prstGeom>
          <a:solidFill>
            <a:srgbClr val="33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BB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524 чел</a:t>
            </a:r>
            <a:r>
              <a:rPr lang="ru-RU" b="1" dirty="0">
                <a:solidFill>
                  <a:srgbClr val="FBB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>
              <a:solidFill>
                <a:srgbClr val="FBBD00"/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F4449D2-1C1E-4D93-85C5-D9E04005AE61}"/>
              </a:ext>
            </a:extLst>
          </p:cNvPr>
          <p:cNvSpPr/>
          <p:nvPr/>
        </p:nvSpPr>
        <p:spPr>
          <a:xfrm>
            <a:off x="6643711" y="1112160"/>
            <a:ext cx="3036793" cy="1384995"/>
          </a:xfrm>
          <a:prstGeom prst="rect">
            <a:avLst/>
          </a:prstGeom>
          <a:solidFill>
            <a:srgbClr val="CC66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pPr algn="ctr">
              <a:defRPr sz="2128" b="1" i="0" u="none" strike="noStrike" kern="1200" cap="all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 sz="2128" b="1" i="0" u="none" strike="noStrike" kern="1200" cap="all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Кол-во программ летнего </a:t>
            </a:r>
          </a:p>
          <a:p>
            <a:pPr algn="ctr">
              <a:defRPr sz="2128" b="1" i="0" u="none" strike="noStrike" kern="1200" cap="all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оздоровительного лагеря </a:t>
            </a:r>
          </a:p>
          <a:p>
            <a:pPr algn="ctr">
              <a:defRPr sz="2128" b="1" i="0" u="none" strike="noStrike" kern="1200" cap="all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дневным пребыванием </a:t>
            </a:r>
          </a:p>
          <a:p>
            <a:pPr algn="ctr">
              <a:defRPr sz="2128" b="1" i="0" u="none" strike="noStrike" kern="1200" cap="all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направленностям</a:t>
            </a:r>
          </a:p>
          <a:p>
            <a:pPr algn="ctr">
              <a:defRPr sz="2128" b="1" i="0" u="none" strike="noStrike" kern="1200" cap="all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5" name="Стрелка: вправо 14">
            <a:extLst>
              <a:ext uri="{FF2B5EF4-FFF2-40B4-BE49-F238E27FC236}">
                <a16:creationId xmlns:a16="http://schemas.microsoft.com/office/drawing/2014/main" id="{A016A7E9-B59C-4E66-8B9D-716D2DED6AEE}"/>
              </a:ext>
            </a:extLst>
          </p:cNvPr>
          <p:cNvSpPr/>
          <p:nvPr/>
        </p:nvSpPr>
        <p:spPr>
          <a:xfrm rot="10800000">
            <a:off x="5197642" y="1712988"/>
            <a:ext cx="1164799" cy="33855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6">
                  <a:lumMod val="60000"/>
                  <a:lumOff val="40000"/>
                </a:schemeClr>
              </a:solidFill>
              <a:highlight>
                <a:srgbClr val="C4B712"/>
              </a:highlight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10F1EF3-F4DF-4F03-AA35-640FDF158D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67" y="333561"/>
            <a:ext cx="1147253" cy="114725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D3955DA-1E6F-4457-B325-54033DE186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862" y="288072"/>
            <a:ext cx="1147253" cy="114725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3D57030-CE74-A7C1-91C5-66DD0C3286F8}"/>
              </a:ext>
            </a:extLst>
          </p:cNvPr>
          <p:cNvSpPr txBox="1"/>
          <p:nvPr/>
        </p:nvSpPr>
        <p:spPr>
          <a:xfrm>
            <a:off x="3072579" y="1550611"/>
            <a:ext cx="62323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AA1FD3F-FFD7-EC8E-4520-CBBB40E1AB0A}"/>
              </a:ext>
            </a:extLst>
          </p:cNvPr>
          <p:cNvSpPr txBox="1"/>
          <p:nvPr/>
        </p:nvSpPr>
        <p:spPr>
          <a:xfrm>
            <a:off x="3667872" y="1562722"/>
            <a:ext cx="62323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60A1CF8-1BD3-03C8-7E94-0AC18EA3F16B}"/>
              </a:ext>
            </a:extLst>
          </p:cNvPr>
          <p:cNvSpPr txBox="1"/>
          <p:nvPr/>
        </p:nvSpPr>
        <p:spPr>
          <a:xfrm>
            <a:off x="3072579" y="2284539"/>
            <a:ext cx="62323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95C199E-EF1F-5B01-1907-1A3687FD04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8889" y="3260554"/>
            <a:ext cx="3446105" cy="344610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374531B-7C76-81B1-08BE-092F7832BD21}"/>
              </a:ext>
            </a:extLst>
          </p:cNvPr>
          <p:cNvSpPr txBox="1"/>
          <p:nvPr/>
        </p:nvSpPr>
        <p:spPr>
          <a:xfrm>
            <a:off x="2365548" y="1028046"/>
            <a:ext cx="62323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Туристко</a:t>
            </a: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-краеведческая </a:t>
            </a:r>
          </a:p>
          <a:p>
            <a:pPr algn="ctr"/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направленность </a:t>
            </a:r>
            <a:endParaRPr lang="ru-RU" sz="1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3CB939E-E145-9BDF-ADB5-6415245CD77F}"/>
              </a:ext>
            </a:extLst>
          </p:cNvPr>
          <p:cNvSpPr txBox="1"/>
          <p:nvPr/>
        </p:nvSpPr>
        <p:spPr>
          <a:xfrm>
            <a:off x="-318008" y="763216"/>
            <a:ext cx="62323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Социально-гуманитарная</a:t>
            </a:r>
          </a:p>
          <a:p>
            <a:pPr algn="ctr"/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направленность </a:t>
            </a:r>
            <a:endParaRPr lang="ru-RU" sz="1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259B56E-EB4C-9731-F2A5-2494AF02565A}"/>
              </a:ext>
            </a:extLst>
          </p:cNvPr>
          <p:cNvSpPr txBox="1"/>
          <p:nvPr/>
        </p:nvSpPr>
        <p:spPr>
          <a:xfrm>
            <a:off x="-2147335" y="1914607"/>
            <a:ext cx="62323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Физкультурно-спортивная</a:t>
            </a:r>
          </a:p>
          <a:p>
            <a:pPr algn="ctr"/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направленность </a:t>
            </a:r>
            <a:endParaRPr lang="ru-RU" sz="1200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446F3469-EEB3-8BCF-7D97-8ACFEF3F1886}"/>
              </a:ext>
            </a:extLst>
          </p:cNvPr>
          <p:cNvCxnSpPr/>
          <p:nvPr/>
        </p:nvCxnSpPr>
        <p:spPr>
          <a:xfrm>
            <a:off x="2610196" y="1224881"/>
            <a:ext cx="462383" cy="255933"/>
          </a:xfrm>
          <a:prstGeom prst="straightConnector1">
            <a:avLst/>
          </a:prstGeom>
          <a:ln>
            <a:solidFill>
              <a:srgbClr val="EE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45A04390-84CC-9C51-9908-0F528C2AF056}"/>
              </a:ext>
            </a:extLst>
          </p:cNvPr>
          <p:cNvCxnSpPr>
            <a:cxnSpLocks/>
          </p:cNvCxnSpPr>
          <p:nvPr/>
        </p:nvCxnSpPr>
        <p:spPr>
          <a:xfrm flipH="1">
            <a:off x="4085023" y="1316712"/>
            <a:ext cx="680177" cy="233475"/>
          </a:xfrm>
          <a:prstGeom prst="straightConnector1">
            <a:avLst/>
          </a:prstGeom>
          <a:ln>
            <a:solidFill>
              <a:srgbClr val="EE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25867A86-3FFF-31B6-0D5E-E634273C9C7C}"/>
              </a:ext>
            </a:extLst>
          </p:cNvPr>
          <p:cNvCxnSpPr>
            <a:cxnSpLocks/>
          </p:cNvCxnSpPr>
          <p:nvPr/>
        </p:nvCxnSpPr>
        <p:spPr>
          <a:xfrm>
            <a:off x="886793" y="2376272"/>
            <a:ext cx="1723403" cy="68550"/>
          </a:xfrm>
          <a:prstGeom prst="straightConnector1">
            <a:avLst/>
          </a:prstGeom>
          <a:ln>
            <a:solidFill>
              <a:srgbClr val="EE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8092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A819C3C-C03A-55A9-2A28-79EEFD24E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5382E4-12AB-0432-C29D-855FE1002E04}"/>
              </a:ext>
            </a:extLst>
          </p:cNvPr>
          <p:cNvSpPr txBox="1"/>
          <p:nvPr/>
        </p:nvSpPr>
        <p:spPr>
          <a:xfrm>
            <a:off x="2254682" y="2624819"/>
            <a:ext cx="84010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2B34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dirty="0"/>
          </a:p>
        </p:txBody>
      </p:sp>
      <p:sp>
        <p:nvSpPr>
          <p:cNvPr id="2" name="Google Shape;93;p2">
            <a:extLst>
              <a:ext uri="{FF2B5EF4-FFF2-40B4-BE49-F238E27FC236}">
                <a16:creationId xmlns:a16="http://schemas.microsoft.com/office/drawing/2014/main" id="{154C8D97-2E52-5FCA-3239-326194AA9A3F}"/>
              </a:ext>
            </a:extLst>
          </p:cNvPr>
          <p:cNvSpPr txBox="1">
            <a:spLocks/>
          </p:cNvSpPr>
          <p:nvPr/>
        </p:nvSpPr>
        <p:spPr>
          <a:xfrm>
            <a:off x="4152589" y="152279"/>
            <a:ext cx="4151942" cy="538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buClr>
                <a:srgbClr val="221668"/>
              </a:buClr>
              <a:buSzPts val="2880"/>
            </a:pPr>
            <a:endParaRPr lang="ru-RU" sz="1800" kern="0" dirty="0">
              <a:solidFill>
                <a:srgbClr val="221668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7275B6-0D6D-7AC6-6A69-9646D320ACD3}"/>
              </a:ext>
            </a:extLst>
          </p:cNvPr>
          <p:cNvSpPr txBox="1"/>
          <p:nvPr/>
        </p:nvSpPr>
        <p:spPr>
          <a:xfrm>
            <a:off x="2221941" y="984576"/>
            <a:ext cx="762764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данным АИС «Навигатор ДО РК» в г. Джанкое всего было проведено</a:t>
            </a:r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>
                <a:solidFill>
                  <a:srgbClr val="E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мероприятий. Зарегистрировано в мероприятиях </a:t>
            </a:r>
            <a:r>
              <a:rPr lang="ru-RU" sz="2400" b="1" dirty="0">
                <a:solidFill>
                  <a:srgbClr val="E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391</a:t>
            </a:r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участника.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2163FB-F269-A333-CEC7-6F8F847AD0AC}"/>
              </a:ext>
            </a:extLst>
          </p:cNvPr>
          <p:cNvSpPr txBox="1"/>
          <p:nvPr/>
        </p:nvSpPr>
        <p:spPr>
          <a:xfrm>
            <a:off x="1249866" y="1779189"/>
            <a:ext cx="3133792" cy="119181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По состоянию на декабрь 2025 г. было проведено 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47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мероприятий и приняло участие 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356</a:t>
            </a:r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детей.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4685F1C-F191-C0AC-5479-C2171B4964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050" y="144307"/>
            <a:ext cx="6159353" cy="71917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A5A22CF-6393-450B-99B7-BD6074098C40}"/>
              </a:ext>
            </a:extLst>
          </p:cNvPr>
          <p:cNvSpPr txBox="1"/>
          <p:nvPr/>
        </p:nvSpPr>
        <p:spPr>
          <a:xfrm>
            <a:off x="5926102" y="1998296"/>
            <a:ext cx="173496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Художественная</a:t>
            </a:r>
            <a:endParaRPr lang="ru-RU" sz="1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52F23F7-4E32-49A5-A0E0-34CE3B5B6A1C}"/>
              </a:ext>
            </a:extLst>
          </p:cNvPr>
          <p:cNvSpPr txBox="1"/>
          <p:nvPr/>
        </p:nvSpPr>
        <p:spPr>
          <a:xfrm>
            <a:off x="5943827" y="2613241"/>
            <a:ext cx="17349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Социально-гуманитарная</a:t>
            </a:r>
            <a:endParaRPr lang="ru-RU" sz="1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0CB8321-7F48-43B6-B2F2-AB36909F53A9}"/>
              </a:ext>
            </a:extLst>
          </p:cNvPr>
          <p:cNvSpPr txBox="1"/>
          <p:nvPr/>
        </p:nvSpPr>
        <p:spPr>
          <a:xfrm>
            <a:off x="5943827" y="3422575"/>
            <a:ext cx="17349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Физкультурно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-спортивная</a:t>
            </a:r>
            <a:endParaRPr lang="ru-RU" sz="14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0E685B-3A47-42F6-8B1D-26238852A65C}"/>
              </a:ext>
            </a:extLst>
          </p:cNvPr>
          <p:cNvSpPr txBox="1"/>
          <p:nvPr/>
        </p:nvSpPr>
        <p:spPr>
          <a:xfrm>
            <a:off x="5926102" y="4273318"/>
            <a:ext cx="204541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Естественнонаучная</a:t>
            </a:r>
            <a:endParaRPr lang="ru-RU" sz="1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D3EF004-093A-41EC-BE58-D3E124D100E8}"/>
              </a:ext>
            </a:extLst>
          </p:cNvPr>
          <p:cNvSpPr txBox="1"/>
          <p:nvPr/>
        </p:nvSpPr>
        <p:spPr>
          <a:xfrm>
            <a:off x="5926101" y="5088388"/>
            <a:ext cx="204541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Техническая</a:t>
            </a:r>
            <a:endParaRPr lang="ru-RU" sz="1400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E7E4942-2A7C-4E56-A09F-CB232B98EB30}"/>
              </a:ext>
            </a:extLst>
          </p:cNvPr>
          <p:cNvSpPr txBox="1"/>
          <p:nvPr/>
        </p:nvSpPr>
        <p:spPr>
          <a:xfrm>
            <a:off x="5926100" y="5779046"/>
            <a:ext cx="20454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Туристско-краеведческая</a:t>
            </a:r>
            <a:endParaRPr lang="ru-RU" sz="14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C22DD22-80AB-463C-8F6D-A26E3147D5C5}"/>
              </a:ext>
            </a:extLst>
          </p:cNvPr>
          <p:cNvSpPr txBox="1"/>
          <p:nvPr/>
        </p:nvSpPr>
        <p:spPr>
          <a:xfrm>
            <a:off x="9117386" y="1967280"/>
            <a:ext cx="744444" cy="51077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E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6" name="Стрелка: вниз 25">
            <a:extLst>
              <a:ext uri="{FF2B5EF4-FFF2-40B4-BE49-F238E27FC236}">
                <a16:creationId xmlns:a16="http://schemas.microsoft.com/office/drawing/2014/main" id="{417A1FD4-3E3D-4508-9066-2724CDB6BE19}"/>
              </a:ext>
            </a:extLst>
          </p:cNvPr>
          <p:cNvSpPr/>
          <p:nvPr/>
        </p:nvSpPr>
        <p:spPr>
          <a:xfrm rot="16200000">
            <a:off x="8208993" y="1806194"/>
            <a:ext cx="256030" cy="744444"/>
          </a:xfrm>
          <a:prstGeom prst="downArrow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93213455-7818-4088-88E9-3B46C77D53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560" y="1897668"/>
            <a:ext cx="542967" cy="54296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9433F77-1599-4798-9412-6A98D6A490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560" y="3428633"/>
            <a:ext cx="546574" cy="54503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B2BF9641-CF13-4F66-8DAA-974E3468D3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257" y="4980458"/>
            <a:ext cx="546574" cy="546574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E40B9AEB-BA6C-4B84-B29B-6FC3ACEFD6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560" y="4193750"/>
            <a:ext cx="545039" cy="545039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02BCF2AF-654D-4D0D-A852-A0E740D46BA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560" y="5777273"/>
            <a:ext cx="541961" cy="541961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1CE651FF-D4EA-4AE0-8F9D-8938584C1AC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167" y="2633634"/>
            <a:ext cx="542967" cy="542967"/>
          </a:xfrm>
          <a:prstGeom prst="rect">
            <a:avLst/>
          </a:prstGeom>
        </p:spPr>
      </p:pic>
      <p:sp>
        <p:nvSpPr>
          <p:cNvPr id="35" name="Стрелка: вниз 34">
            <a:extLst>
              <a:ext uri="{FF2B5EF4-FFF2-40B4-BE49-F238E27FC236}">
                <a16:creationId xmlns:a16="http://schemas.microsoft.com/office/drawing/2014/main" id="{6828165A-A1C0-4055-9E46-94B13A5A7F6C}"/>
              </a:ext>
            </a:extLst>
          </p:cNvPr>
          <p:cNvSpPr/>
          <p:nvPr/>
        </p:nvSpPr>
        <p:spPr>
          <a:xfrm rot="16200000">
            <a:off x="8208993" y="2515774"/>
            <a:ext cx="256030" cy="744444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BFE0997-891D-453F-92EF-FFD717EB984A}"/>
              </a:ext>
            </a:extLst>
          </p:cNvPr>
          <p:cNvSpPr txBox="1"/>
          <p:nvPr/>
        </p:nvSpPr>
        <p:spPr>
          <a:xfrm>
            <a:off x="9117386" y="2676753"/>
            <a:ext cx="744444" cy="51077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E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9" name="Стрелка: вниз 38">
            <a:extLst>
              <a:ext uri="{FF2B5EF4-FFF2-40B4-BE49-F238E27FC236}">
                <a16:creationId xmlns:a16="http://schemas.microsoft.com/office/drawing/2014/main" id="{BDA31B4A-759E-4947-857A-B67BB3E01205}"/>
              </a:ext>
            </a:extLst>
          </p:cNvPr>
          <p:cNvSpPr/>
          <p:nvPr/>
        </p:nvSpPr>
        <p:spPr>
          <a:xfrm rot="16200000">
            <a:off x="8212104" y="3319089"/>
            <a:ext cx="256030" cy="744444"/>
          </a:xfrm>
          <a:prstGeom prst="downArrow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0595C51-6242-4836-A228-F13D96F076BB}"/>
              </a:ext>
            </a:extLst>
          </p:cNvPr>
          <p:cNvSpPr txBox="1"/>
          <p:nvPr/>
        </p:nvSpPr>
        <p:spPr>
          <a:xfrm>
            <a:off x="9117386" y="3410703"/>
            <a:ext cx="744444" cy="51077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E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1" name="Стрелка: вниз 40">
            <a:extLst>
              <a:ext uri="{FF2B5EF4-FFF2-40B4-BE49-F238E27FC236}">
                <a16:creationId xmlns:a16="http://schemas.microsoft.com/office/drawing/2014/main" id="{6F093199-8A68-47E6-B552-B522BB8C69EE}"/>
              </a:ext>
            </a:extLst>
          </p:cNvPr>
          <p:cNvSpPr/>
          <p:nvPr/>
        </p:nvSpPr>
        <p:spPr>
          <a:xfrm rot="16200000">
            <a:off x="8219166" y="4069498"/>
            <a:ext cx="256030" cy="744444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73C949A-B957-4019-AA51-5CD0A1CE82B7}"/>
              </a:ext>
            </a:extLst>
          </p:cNvPr>
          <p:cNvSpPr txBox="1"/>
          <p:nvPr/>
        </p:nvSpPr>
        <p:spPr>
          <a:xfrm>
            <a:off x="9125487" y="4237408"/>
            <a:ext cx="744444" cy="510778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EE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3" name="Стрелка: вниз 42">
            <a:extLst>
              <a:ext uri="{FF2B5EF4-FFF2-40B4-BE49-F238E27FC236}">
                <a16:creationId xmlns:a16="http://schemas.microsoft.com/office/drawing/2014/main" id="{0AFA2648-9295-4F60-91A3-F925DCB3ADC9}"/>
              </a:ext>
            </a:extLst>
          </p:cNvPr>
          <p:cNvSpPr/>
          <p:nvPr/>
        </p:nvSpPr>
        <p:spPr>
          <a:xfrm rot="16200000">
            <a:off x="8208993" y="4861149"/>
            <a:ext cx="256030" cy="744444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00A53FF-C78E-43CC-94F5-07555A6CB139}"/>
              </a:ext>
            </a:extLst>
          </p:cNvPr>
          <p:cNvSpPr txBox="1"/>
          <p:nvPr/>
        </p:nvSpPr>
        <p:spPr>
          <a:xfrm>
            <a:off x="9117386" y="4968932"/>
            <a:ext cx="744444" cy="51077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E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6" name="Стрелка: вниз 45">
            <a:extLst>
              <a:ext uri="{FF2B5EF4-FFF2-40B4-BE49-F238E27FC236}">
                <a16:creationId xmlns:a16="http://schemas.microsoft.com/office/drawing/2014/main" id="{A57E03C6-C648-47AA-A274-73E8F084C73D}"/>
              </a:ext>
            </a:extLst>
          </p:cNvPr>
          <p:cNvSpPr/>
          <p:nvPr/>
        </p:nvSpPr>
        <p:spPr>
          <a:xfrm rot="16200000">
            <a:off x="8208993" y="5652801"/>
            <a:ext cx="256030" cy="744444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DE8E22B-33DF-49F9-A26F-C7F5B35C280C}"/>
              </a:ext>
            </a:extLst>
          </p:cNvPr>
          <p:cNvSpPr txBox="1"/>
          <p:nvPr/>
        </p:nvSpPr>
        <p:spPr>
          <a:xfrm>
            <a:off x="9105143" y="5821845"/>
            <a:ext cx="744444" cy="51077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E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124A982-0665-7F74-8D26-8F9F07BA05B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99156" y="4220429"/>
            <a:ext cx="2048859" cy="256288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2781F3E-C2E4-C055-57EF-AEF873CE008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462" y="2987295"/>
            <a:ext cx="3224793" cy="2214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3948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E040999-A9BA-1A86-03E8-A76E5290D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C702378-A602-5D4B-3B56-1C0861425A8A}"/>
              </a:ext>
            </a:extLst>
          </p:cNvPr>
          <p:cNvSpPr txBox="1"/>
          <p:nvPr/>
        </p:nvSpPr>
        <p:spPr>
          <a:xfrm>
            <a:off x="3324057" y="2136144"/>
            <a:ext cx="20173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1D70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МДОУ - </a:t>
            </a:r>
            <a:r>
              <a:rPr lang="ru-RU" sz="2800" b="1" dirty="0">
                <a:solidFill>
                  <a:srgbClr val="E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FCC3F77-3631-AA4D-A7DA-6A342ABDA7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911" y="4027845"/>
            <a:ext cx="763260" cy="76326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0860C7E-3865-3BEE-AF7A-3BF35F4C52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082" y="2988932"/>
            <a:ext cx="763260" cy="76326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8662890-75AB-EC30-16C7-F3982DCEF9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756" y="401890"/>
            <a:ext cx="9216465" cy="108875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18DC9F3-7232-A0B8-9032-18A420962F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177" y="5072394"/>
            <a:ext cx="763260" cy="76326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AE9B0A0-207D-BED8-FD3C-D2291F833F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177" y="4046261"/>
            <a:ext cx="763260" cy="76326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3E295FC-F452-3D77-C5EA-BE9B074B22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066" y="2016124"/>
            <a:ext cx="763260" cy="76326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0C3FB00-A0DC-344E-7F8E-39C0C49EA2E0}"/>
              </a:ext>
            </a:extLst>
          </p:cNvPr>
          <p:cNvSpPr txBox="1"/>
          <p:nvPr/>
        </p:nvSpPr>
        <p:spPr>
          <a:xfrm>
            <a:off x="3290818" y="5156872"/>
            <a:ext cx="20317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1D70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ДЮСШ - </a:t>
            </a:r>
            <a:r>
              <a:rPr lang="ru-RU" sz="2800" b="1" dirty="0">
                <a:solidFill>
                  <a:srgbClr val="E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2C56C30-BF55-A8A9-501F-453DEA21E213}"/>
              </a:ext>
            </a:extLst>
          </p:cNvPr>
          <p:cNvSpPr txBox="1"/>
          <p:nvPr/>
        </p:nvSpPr>
        <p:spPr>
          <a:xfrm>
            <a:off x="7804153" y="4115900"/>
            <a:ext cx="16198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1D70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ДШИ - </a:t>
            </a:r>
            <a:r>
              <a:rPr lang="ru-RU" sz="2800" b="1" dirty="0">
                <a:solidFill>
                  <a:srgbClr val="E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9DC5340-7C71-DB30-ACED-FC67BD0F05FB}"/>
              </a:ext>
            </a:extLst>
          </p:cNvPr>
          <p:cNvSpPr txBox="1"/>
          <p:nvPr/>
        </p:nvSpPr>
        <p:spPr>
          <a:xfrm>
            <a:off x="3034061" y="3091610"/>
            <a:ext cx="23135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МОУ - </a:t>
            </a:r>
            <a:r>
              <a:rPr lang="ru-RU" sz="2800" b="1" dirty="0">
                <a:solidFill>
                  <a:srgbClr val="E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997B210-40F2-9538-6A51-DB4A72A0C558}"/>
              </a:ext>
            </a:extLst>
          </p:cNvPr>
          <p:cNvSpPr txBox="1"/>
          <p:nvPr/>
        </p:nvSpPr>
        <p:spPr>
          <a:xfrm>
            <a:off x="3097437" y="4142038"/>
            <a:ext cx="36610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1D70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Учреждения ДО - </a:t>
            </a:r>
            <a:r>
              <a:rPr lang="ru-RU" sz="2800" b="1" dirty="0">
                <a:solidFill>
                  <a:srgbClr val="E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511FB52-1F22-05FC-F9F6-D0598BFAADD4}"/>
              </a:ext>
            </a:extLst>
          </p:cNvPr>
          <p:cNvSpPr txBox="1"/>
          <p:nvPr/>
        </p:nvSpPr>
        <p:spPr>
          <a:xfrm>
            <a:off x="7577252" y="2126140"/>
            <a:ext cx="18837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1D70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СПО - </a:t>
            </a:r>
            <a:r>
              <a:rPr lang="ru-RU" sz="2800" b="1" dirty="0">
                <a:solidFill>
                  <a:srgbClr val="E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464D3337-5E50-EF4E-FC7E-3D04F8B855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911" y="2016124"/>
            <a:ext cx="763260" cy="76326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6DE13531-16E6-3F53-122A-E460CC091C5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911" y="2994567"/>
            <a:ext cx="763260" cy="76326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A64D131E-6C2E-AF22-37B4-AF22CF4B526B}"/>
              </a:ext>
            </a:extLst>
          </p:cNvPr>
          <p:cNvSpPr txBox="1"/>
          <p:nvPr/>
        </p:nvSpPr>
        <p:spPr>
          <a:xfrm>
            <a:off x="7631171" y="3127216"/>
            <a:ext cx="18837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1D70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ВУЗы - </a:t>
            </a:r>
            <a:r>
              <a:rPr lang="ru-RU" sz="2800" b="1" dirty="0">
                <a:solidFill>
                  <a:srgbClr val="E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F0538D53-F66F-605D-60DB-2BB359BD6E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454" y="5072394"/>
            <a:ext cx="763260" cy="76326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FC672ECE-1557-51CD-57B6-41DCA4345B14}"/>
              </a:ext>
            </a:extLst>
          </p:cNvPr>
          <p:cNvSpPr txBox="1"/>
          <p:nvPr/>
        </p:nvSpPr>
        <p:spPr>
          <a:xfrm>
            <a:off x="7804153" y="5192414"/>
            <a:ext cx="35635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1D70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Школа-интернат - </a:t>
            </a:r>
            <a:r>
              <a:rPr lang="ru-RU" sz="2800" b="1" dirty="0">
                <a:solidFill>
                  <a:srgbClr val="E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3483567-F817-0EB5-3B8A-3D0ABDC6D4E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40" y="155247"/>
            <a:ext cx="1162676" cy="158204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0D77733-4F0F-1ED8-6A2E-68B4E44F9B6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681319" y="259839"/>
            <a:ext cx="1372860" cy="13728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835D697-0DDD-BDCF-8C44-C2ADC37C9C97}"/>
              </a:ext>
            </a:extLst>
          </p:cNvPr>
          <p:cNvSpPr txBox="1"/>
          <p:nvPr/>
        </p:nvSpPr>
        <p:spPr>
          <a:xfrm>
            <a:off x="2712586" y="6055276"/>
            <a:ext cx="831064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1D70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 данный момент - </a:t>
            </a:r>
            <a:r>
              <a:rPr lang="ru-RU" sz="2400" b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организаций</a:t>
            </a:r>
            <a:r>
              <a:rPr lang="ru-RU" b="1" dirty="0">
                <a:solidFill>
                  <a:srgbClr val="1D70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 2 организации (МДОУ) реорганизованы (в Навигаторе есть)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14335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F013ED7-7C13-D8F5-E5EF-E5A3469558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0CF289-7059-17CB-FAE7-72CA81C36893}"/>
              </a:ext>
            </a:extLst>
          </p:cNvPr>
          <p:cNvSpPr txBox="1"/>
          <p:nvPr/>
        </p:nvSpPr>
        <p:spPr>
          <a:xfrm>
            <a:off x="2365971" y="1269545"/>
            <a:ext cx="6209678" cy="1384995"/>
          </a:xfrm>
          <a:prstGeom prst="rect">
            <a:avLst/>
          </a:prstGeom>
          <a:solidFill>
            <a:srgbClr val="0099C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программ по СЗ  на 2025 г. – 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состав муниципального экспертного совета входит – </a:t>
            </a:r>
          </a:p>
          <a:p>
            <a:pPr algn="ctr"/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составе регионального экспертного совета – 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625FF0A5-DC79-ECD5-D895-DC774810FF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6842518"/>
              </p:ext>
            </p:extLst>
          </p:nvPr>
        </p:nvGraphicFramePr>
        <p:xfrm>
          <a:off x="1409511" y="2270917"/>
          <a:ext cx="9173183" cy="48363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7CF5403-A313-A911-96A4-CCA5967791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899" y="207640"/>
            <a:ext cx="2562171" cy="6932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CDD6EEB-79BE-6168-429C-9996B2EF2E26}"/>
              </a:ext>
            </a:extLst>
          </p:cNvPr>
          <p:cNvSpPr txBox="1"/>
          <p:nvPr/>
        </p:nvSpPr>
        <p:spPr>
          <a:xfrm>
            <a:off x="8980610" y="1170066"/>
            <a:ext cx="1403214" cy="400110"/>
          </a:xfrm>
          <a:prstGeom prst="rect">
            <a:avLst/>
          </a:prstGeom>
          <a:solidFill>
            <a:srgbClr val="0099C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endParaRPr lang="ru-RU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51B2A8-E12A-94A4-67AF-D0E656F7F5B4}"/>
              </a:ext>
            </a:extLst>
          </p:cNvPr>
          <p:cNvSpPr txBox="1"/>
          <p:nvPr/>
        </p:nvSpPr>
        <p:spPr>
          <a:xfrm>
            <a:off x="8980610" y="1689714"/>
            <a:ext cx="1403214" cy="461665"/>
          </a:xfrm>
          <a:prstGeom prst="rect">
            <a:avLst/>
          </a:prstGeom>
          <a:solidFill>
            <a:srgbClr val="0099C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 чел., </a:t>
            </a:r>
            <a:endParaRPr lang="ru-RU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99EFDA-B1A0-8489-4AF5-6A00C813DC34}"/>
              </a:ext>
            </a:extLst>
          </p:cNvPr>
          <p:cNvSpPr txBox="1"/>
          <p:nvPr/>
        </p:nvSpPr>
        <p:spPr>
          <a:xfrm>
            <a:off x="8980610" y="2270917"/>
            <a:ext cx="1403214" cy="461665"/>
          </a:xfrm>
          <a:prstGeom prst="rect">
            <a:avLst/>
          </a:prstGeom>
          <a:solidFill>
            <a:srgbClr val="0099C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чел.</a:t>
            </a:r>
            <a:endParaRPr lang="ru-RU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07818A-E9CE-622E-8D12-3C829A74A18D}"/>
              </a:ext>
            </a:extLst>
          </p:cNvPr>
          <p:cNvSpPr txBox="1"/>
          <p:nvPr/>
        </p:nvSpPr>
        <p:spPr>
          <a:xfrm>
            <a:off x="6578070" y="354201"/>
            <a:ext cx="620829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 МО ГО Джанкой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063206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9F17928-69CD-6CCD-CA0A-775FBCED28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CFDEF0B-D923-2C56-5DD0-9E5FA96E4BAF}"/>
              </a:ext>
            </a:extLst>
          </p:cNvPr>
          <p:cNvSpPr txBox="1"/>
          <p:nvPr/>
        </p:nvSpPr>
        <p:spPr>
          <a:xfrm>
            <a:off x="5855368" y="4511451"/>
            <a:ext cx="5775158" cy="1498283"/>
          </a:xfrm>
          <a:prstGeom prst="roundRect">
            <a:avLst/>
          </a:prstGeom>
          <a:solidFill>
            <a:srgbClr val="FFCC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</a:t>
            </a:r>
            <a:r>
              <a:rPr lang="ru-RU" sz="14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декабрь 2025 года число сертификатов, использованных для оплаты по ПФ, 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551</a:t>
            </a:r>
            <a:r>
              <a:rPr lang="ru-RU" sz="14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сертификатов</a:t>
            </a:r>
            <a:r>
              <a:rPr lang="ru-RU" sz="14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                                                             что</a:t>
            </a:r>
            <a:r>
              <a:rPr lang="ru-RU" sz="14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составляет  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11,1 % </a:t>
            </a:r>
            <a:r>
              <a:rPr lang="ru-RU" sz="14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 численности детей  от 5 до 18 лет                         в муниципальном образовании городской округ Джанкой Республики Крым (по данным</a:t>
            </a:r>
            <a:r>
              <a:rPr lang="ru-RU" sz="14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Росстата).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80D574-8A5F-469C-D6D5-D9BB8B44AC88}"/>
              </a:ext>
            </a:extLst>
          </p:cNvPr>
          <p:cNvSpPr txBox="1"/>
          <p:nvPr/>
        </p:nvSpPr>
        <p:spPr>
          <a:xfrm>
            <a:off x="6228228" y="2697361"/>
            <a:ext cx="4896853" cy="157887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0215" algn="ctr"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июнь 2025 года число сертификатов, использованных для оплаты по СЗ, составляет 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355</a:t>
            </a: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сертификатов, что составляет 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7,1 % </a:t>
            </a: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 численности детей в возрасте от 5 до 18 лет</a:t>
            </a: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Республике Крым        (по данным Росстата).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82468B-7434-39AD-1F6D-7CFE5E0CEEC7}"/>
              </a:ext>
            </a:extLst>
          </p:cNvPr>
          <p:cNvSpPr txBox="1"/>
          <p:nvPr/>
        </p:nvSpPr>
        <p:spPr>
          <a:xfrm>
            <a:off x="6401963" y="1597408"/>
            <a:ext cx="4525117" cy="9194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Общее количество выданных сертификатов </a:t>
            </a:r>
          </a:p>
          <a:p>
            <a:pPr algn="ctr"/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категорией дополнительного образования </a:t>
            </a:r>
          </a:p>
          <a:p>
            <a:pPr algn="ctr"/>
            <a:r>
              <a:rPr kumimoji="0" lang="ru-RU" sz="1400" b="1" i="0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2025 г.</a:t>
            </a:r>
            <a:r>
              <a:rPr lang="ru-RU" sz="1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составляет 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1 520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( 30,6 %)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 descr="Рисунок 6">
            <a:extLst>
              <a:ext uri="{FF2B5EF4-FFF2-40B4-BE49-F238E27FC236}">
                <a16:creationId xmlns:a16="http://schemas.microsoft.com/office/drawing/2014/main" id="{5ADB175B-70E2-49EA-B981-1A000A8164B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368227" y="511190"/>
            <a:ext cx="1117706" cy="859655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0F8229-00B9-6A64-CD09-8D51E60093AF}"/>
              </a:ext>
            </a:extLst>
          </p:cNvPr>
          <p:cNvSpPr txBox="1"/>
          <p:nvPr/>
        </p:nvSpPr>
        <p:spPr>
          <a:xfrm>
            <a:off x="1277874" y="3071455"/>
            <a:ext cx="2544318" cy="71508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Номинал </a:t>
            </a:r>
          </a:p>
          <a:p>
            <a:pPr algn="ctr"/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СЕРТИФИКАТА </a:t>
            </a:r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209180-BBCC-5637-A53B-1C3064BA0C4B}"/>
              </a:ext>
            </a:extLst>
          </p:cNvPr>
          <p:cNvSpPr txBox="1"/>
          <p:nvPr/>
        </p:nvSpPr>
        <p:spPr>
          <a:xfrm>
            <a:off x="2666017" y="416987"/>
            <a:ext cx="6378702" cy="715089"/>
          </a:xfrm>
          <a:prstGeom prst="roundRect">
            <a:avLst/>
          </a:prstGeom>
          <a:solidFill>
            <a:srgbClr val="CCCC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Социальный заказ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1FAC54-44B3-09B5-C94D-9F8CAABE94D7}"/>
              </a:ext>
            </a:extLst>
          </p:cNvPr>
          <p:cNvSpPr txBox="1"/>
          <p:nvPr/>
        </p:nvSpPr>
        <p:spPr>
          <a:xfrm>
            <a:off x="840045" y="1323927"/>
            <a:ext cx="4818126" cy="139612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данным Росстата на декабрь 2025 г. в                             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ДЖАНКОЙ</a:t>
            </a:r>
            <a:endParaRPr lang="ru-RU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общая численность детей в возрасте от 5 до 18 лет составляет 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4 959 </a:t>
            </a:r>
            <a:r>
              <a:rPr lang="ru-RU" sz="16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человек</a:t>
            </a:r>
            <a:endParaRPr lang="ru-RU" sz="1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14C16FA-5E34-96C7-8CDD-960BBC663777}"/>
              </a:ext>
            </a:extLst>
          </p:cNvPr>
          <p:cNvSpPr txBox="1"/>
          <p:nvPr/>
        </p:nvSpPr>
        <p:spPr>
          <a:xfrm>
            <a:off x="561474" y="4374441"/>
            <a:ext cx="1359807" cy="5107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24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7CAA5F-5BB5-ECB9-169D-04464D707FA3}"/>
              </a:ext>
            </a:extLst>
          </p:cNvPr>
          <p:cNvSpPr txBox="1"/>
          <p:nvPr/>
        </p:nvSpPr>
        <p:spPr>
          <a:xfrm>
            <a:off x="231425" y="5550033"/>
            <a:ext cx="2019904" cy="5107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b="1" kern="1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8 290,00 руб.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947909E-839E-B354-1240-CB6E51A2827B}"/>
              </a:ext>
            </a:extLst>
          </p:cNvPr>
          <p:cNvSpPr txBox="1"/>
          <p:nvPr/>
        </p:nvSpPr>
        <p:spPr>
          <a:xfrm>
            <a:off x="3131357" y="4398089"/>
            <a:ext cx="1359807" cy="510778"/>
          </a:xfrm>
          <a:prstGeom prst="roundRect">
            <a:avLst/>
          </a:prstGeom>
          <a:solidFill>
            <a:srgbClr val="CCCCFF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DB50C70-A429-9764-3890-5EFD4B3F3EF1}"/>
              </a:ext>
            </a:extLst>
          </p:cNvPr>
          <p:cNvSpPr txBox="1"/>
          <p:nvPr/>
        </p:nvSpPr>
        <p:spPr>
          <a:xfrm>
            <a:off x="2876698" y="5550033"/>
            <a:ext cx="2019904" cy="510778"/>
          </a:xfrm>
          <a:prstGeom prst="roundRect">
            <a:avLst/>
          </a:prstGeom>
          <a:solidFill>
            <a:srgbClr val="CCCCFF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9 670,00 руб.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Равнобедренный треугольник 20">
            <a:extLst>
              <a:ext uri="{FF2B5EF4-FFF2-40B4-BE49-F238E27FC236}">
                <a16:creationId xmlns:a16="http://schemas.microsoft.com/office/drawing/2014/main" id="{EAD8DCF0-7611-FAA5-CC16-76C59E555E36}"/>
              </a:ext>
            </a:extLst>
          </p:cNvPr>
          <p:cNvSpPr/>
          <p:nvPr/>
        </p:nvSpPr>
        <p:spPr>
          <a:xfrm>
            <a:off x="12730649" y="4183824"/>
            <a:ext cx="955222" cy="381233"/>
          </a:xfrm>
          <a:prstGeom prst="triangle">
            <a:avLst/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A580D5F4-D43F-4C07-24F5-4950AD15FB96}"/>
              </a:ext>
            </a:extLst>
          </p:cNvPr>
          <p:cNvCxnSpPr>
            <a:cxnSpLocks/>
          </p:cNvCxnSpPr>
          <p:nvPr/>
        </p:nvCxnSpPr>
        <p:spPr>
          <a:xfrm flipH="1">
            <a:off x="1277874" y="3786544"/>
            <a:ext cx="1128442" cy="489689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1492AD52-81CA-9B9F-E591-353F5C3A4117}"/>
              </a:ext>
            </a:extLst>
          </p:cNvPr>
          <p:cNvCxnSpPr/>
          <p:nvPr/>
        </p:nvCxnSpPr>
        <p:spPr>
          <a:xfrm>
            <a:off x="2666017" y="3786544"/>
            <a:ext cx="1145243" cy="489689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04877184-924F-B8B4-63D6-73D2BD068998}"/>
              </a:ext>
            </a:extLst>
          </p:cNvPr>
          <p:cNvCxnSpPr/>
          <p:nvPr/>
        </p:nvCxnSpPr>
        <p:spPr>
          <a:xfrm>
            <a:off x="1277874" y="4908867"/>
            <a:ext cx="0" cy="641166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15E343A2-3D7E-B27C-67C2-407403C64B90}"/>
              </a:ext>
            </a:extLst>
          </p:cNvPr>
          <p:cNvCxnSpPr/>
          <p:nvPr/>
        </p:nvCxnSpPr>
        <p:spPr>
          <a:xfrm>
            <a:off x="3886650" y="4908867"/>
            <a:ext cx="0" cy="641166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82708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918E0D-F0E2-379C-C45E-6C08A615F9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20FEF9D-5962-6DCB-E7D0-7F9D88F731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69156F2-C73D-D3AD-7D03-6F5327E2A6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740" y="316168"/>
            <a:ext cx="4922520" cy="1268380"/>
          </a:xfrm>
          <a:prstGeom prst="rect">
            <a:avLst/>
          </a:prstGeom>
        </p:spPr>
      </p:pic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FE1A0797-3AC0-4EA1-1162-CF75327B22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5069567"/>
              </p:ext>
            </p:extLst>
          </p:nvPr>
        </p:nvGraphicFramePr>
        <p:xfrm>
          <a:off x="493601" y="1584548"/>
          <a:ext cx="11204798" cy="49540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54294">
                  <a:extLst>
                    <a:ext uri="{9D8B030D-6E8A-4147-A177-3AD203B41FA5}">
                      <a16:colId xmlns:a16="http://schemas.microsoft.com/office/drawing/2014/main" val="1266816708"/>
                    </a:ext>
                  </a:extLst>
                </a:gridCol>
                <a:gridCol w="6469340">
                  <a:extLst>
                    <a:ext uri="{9D8B030D-6E8A-4147-A177-3AD203B41FA5}">
                      <a16:colId xmlns:a16="http://schemas.microsoft.com/office/drawing/2014/main" val="571069224"/>
                    </a:ext>
                  </a:extLst>
                </a:gridCol>
                <a:gridCol w="1382197">
                  <a:extLst>
                    <a:ext uri="{9D8B030D-6E8A-4147-A177-3AD203B41FA5}">
                      <a16:colId xmlns:a16="http://schemas.microsoft.com/office/drawing/2014/main" val="282199351"/>
                    </a:ext>
                  </a:extLst>
                </a:gridCol>
                <a:gridCol w="2698967">
                  <a:extLst>
                    <a:ext uri="{9D8B030D-6E8A-4147-A177-3AD203B41FA5}">
                      <a16:colId xmlns:a16="http://schemas.microsoft.com/office/drawing/2014/main" val="2196746604"/>
                    </a:ext>
                  </a:extLst>
                </a:gridCol>
              </a:tblGrid>
              <a:tr h="15436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71" marR="43971" marT="879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Утвержденные МПА для обеспечения формирования и исполнения муниципального социального заказа по направлению деятельности «реализация дополнительных образовательных программ на 2025 год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600" kern="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 ГО Джанкой </a:t>
                      </a:r>
                      <a:r>
                        <a:rPr lang="ru-RU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(постановление, распоряжение, приказ)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утверждения и № документа</a:t>
                      </a:r>
                      <a:endParaRPr lang="ru-RU" sz="1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71" marR="43971" marT="879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Активная ссылка на документ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(введите ссылку на размещенный в сети Интернет документ)</a:t>
                      </a:r>
                      <a:endParaRPr lang="ru-RU" sz="1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71" marR="43971" marT="8794" marB="0"/>
                </a:tc>
                <a:extLst>
                  <a:ext uri="{0D108BD9-81ED-4DB2-BD59-A6C34878D82A}">
                    <a16:rowId xmlns:a16="http://schemas.microsoft.com/office/drawing/2014/main" val="339006034"/>
                  </a:ext>
                </a:extLst>
              </a:tr>
              <a:tr h="4146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71" marR="43971" marT="8794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sz="1400" kern="1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Приказ финансового управления администрации города Джанкоя Республики Крым «Об утверждении Типовой формы соглашения о финансовом обеспечении (возмещении) затрат, связанных с оказанием муниципальных услуг в социальной сфере в соответствии с социальным сертификатом на получение муниципальной услуги в социальной сфере».</a:t>
                      </a:r>
                      <a:endParaRPr lang="ru-RU" sz="1400" kern="150" dirty="0">
                        <a:effectLst/>
                        <a:latin typeface="Times New Roman" panose="02020603050405020304" pitchFamily="18" charset="0"/>
                        <a:ea typeface="NSimSun" panose="0201060903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от 08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10.2024 года                № 109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71" marR="43971" marT="879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4"/>
                        </a:rPr>
                        <a:t>https://dzhankoy.rk.gov.ru/documents/0e1284d1-5205-4d5d-a4c5-331081e5369c</a:t>
                      </a:r>
                      <a:r>
                        <a:rPr lang="ru-RU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 </a:t>
                      </a:r>
                      <a:endParaRPr lang="ru-RU" sz="1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71" marR="43971" marT="8794" marB="0"/>
                </a:tc>
                <a:extLst>
                  <a:ext uri="{0D108BD9-81ED-4DB2-BD59-A6C34878D82A}">
                    <a16:rowId xmlns:a16="http://schemas.microsoft.com/office/drawing/2014/main" val="845222581"/>
                  </a:ext>
                </a:extLst>
              </a:tr>
              <a:tr h="41528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71" marR="43971" marT="879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Приказ отдела образования администрации города Джанкоя Республики Крым «Об утверждении Порядка работы с заявлениями и иными документами при организации и проведении отбора исполнителей муниципальной услуги в социальной сфере «реализация дополнительных общеобразовательных программ» в соответствии с социальным сертификатом</a:t>
                      </a:r>
                      <a:r>
                        <a:rPr lang="ru-RU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от 03.10.2025 года                    № 393/02-01</a:t>
                      </a:r>
                      <a:r>
                        <a:rPr lang="ru-RU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71" marR="43971" marT="879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5"/>
                        </a:rPr>
                        <a:t>https://cdn.crimeaschool.ru/organization-480/20b05447-5dd6-4c50-9c7f-a5f1133a7f2a</a:t>
                      </a:r>
                      <a:r>
                        <a:rPr lang="ru-RU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 </a:t>
                      </a:r>
                      <a:endParaRPr lang="ru-RU" sz="1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71" marR="43971" marT="8794" marB="0"/>
                </a:tc>
                <a:extLst>
                  <a:ext uri="{0D108BD9-81ED-4DB2-BD59-A6C34878D82A}">
                    <a16:rowId xmlns:a16="http://schemas.microsoft.com/office/drawing/2014/main" val="1573688072"/>
                  </a:ext>
                </a:extLst>
              </a:tr>
              <a:tr h="3172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71" marR="43971" marT="879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Приказ отдела образования администрации города Джанкоя Республики Крым «Об утверждении Порядка проведения оценки значений показателей формирования муниципальных социальных заказов на оказание муниципальных услуг в социальной сфере, отнесенных к полномочиям отдела образования администрации горда Джанкоя»</a:t>
                      </a:r>
                      <a:r>
                        <a:rPr lang="ru-RU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от 11.10.2024 года           № 404/02-01</a:t>
                      </a:r>
                      <a:endParaRPr lang="ru-RU" sz="1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71" marR="43971" marT="879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6"/>
                        </a:rPr>
                        <a:t>https://cdn.crimeaschool.ru/organization-480/b3cdad31-58e3-41b4-8064-6e85cd6fbc19</a:t>
                      </a:r>
                      <a:r>
                        <a:rPr lang="ru-RU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 </a:t>
                      </a:r>
                      <a:endParaRPr lang="ru-RU" sz="1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71" marR="43971" marT="8794" marB="0"/>
                </a:tc>
                <a:extLst>
                  <a:ext uri="{0D108BD9-81ED-4DB2-BD59-A6C34878D82A}">
                    <a16:rowId xmlns:a16="http://schemas.microsoft.com/office/drawing/2014/main" val="36477964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B7F19F4-61E0-C4B5-655F-58DB1E699680}"/>
              </a:ext>
            </a:extLst>
          </p:cNvPr>
          <p:cNvSpPr txBox="1"/>
          <p:nvPr/>
        </p:nvSpPr>
        <p:spPr>
          <a:xfrm>
            <a:off x="7221817" y="386684"/>
            <a:ext cx="62016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kern="100" dirty="0">
                <a:solidFill>
                  <a:srgbClr val="FFFFFF"/>
                </a:solidFill>
                <a:effectLst/>
                <a:highlight>
                  <a:srgbClr val="1D70B6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(2025 год)</a:t>
            </a:r>
            <a:endParaRPr lang="ru-RU" dirty="0">
              <a:solidFill>
                <a:srgbClr val="FFFFFF"/>
              </a:solidFill>
              <a:highlight>
                <a:srgbClr val="1D70B6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1919497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8595A26-030E-9EE8-9A99-CE14AEAB61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D57D1A9-34F4-A4FD-4F6B-8EF8E2BE95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740" y="57094"/>
            <a:ext cx="4922520" cy="1268380"/>
          </a:xfrm>
          <a:prstGeom prst="rect">
            <a:avLst/>
          </a:prstGeom>
        </p:spPr>
      </p:pic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4876C564-FCEA-ED02-AE79-9FD6EE2994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4161432"/>
              </p:ext>
            </p:extLst>
          </p:nvPr>
        </p:nvGraphicFramePr>
        <p:xfrm>
          <a:off x="493601" y="1325474"/>
          <a:ext cx="11204798" cy="546872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54294">
                  <a:extLst>
                    <a:ext uri="{9D8B030D-6E8A-4147-A177-3AD203B41FA5}">
                      <a16:colId xmlns:a16="http://schemas.microsoft.com/office/drawing/2014/main" val="1266816708"/>
                    </a:ext>
                  </a:extLst>
                </a:gridCol>
                <a:gridCol w="6469340">
                  <a:extLst>
                    <a:ext uri="{9D8B030D-6E8A-4147-A177-3AD203B41FA5}">
                      <a16:colId xmlns:a16="http://schemas.microsoft.com/office/drawing/2014/main" val="571069224"/>
                    </a:ext>
                  </a:extLst>
                </a:gridCol>
                <a:gridCol w="1382197">
                  <a:extLst>
                    <a:ext uri="{9D8B030D-6E8A-4147-A177-3AD203B41FA5}">
                      <a16:colId xmlns:a16="http://schemas.microsoft.com/office/drawing/2014/main" val="282199351"/>
                    </a:ext>
                  </a:extLst>
                </a:gridCol>
                <a:gridCol w="2698967">
                  <a:extLst>
                    <a:ext uri="{9D8B030D-6E8A-4147-A177-3AD203B41FA5}">
                      <a16:colId xmlns:a16="http://schemas.microsoft.com/office/drawing/2014/main" val="2196746604"/>
                    </a:ext>
                  </a:extLst>
                </a:gridCol>
              </a:tblGrid>
              <a:tr h="15436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71" marR="43971" marT="879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Утвержденные МПА для обеспечения формирования и исполнения муниципального социального заказа по направлению деятельности «реализация дополнительных образовательных программ на 2025 год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600" kern="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 ГО Джанкой </a:t>
                      </a:r>
                      <a:r>
                        <a:rPr lang="ru-RU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(постановление, распоряжение, приказ)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утверждения и № документа</a:t>
                      </a:r>
                      <a:endParaRPr lang="ru-RU" sz="1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71" marR="43971" marT="879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Активная ссылка на документ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(введите ссылку на размещенный в сети Интернет документ)</a:t>
                      </a:r>
                      <a:endParaRPr lang="ru-RU" sz="1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71" marR="43971" marT="8794" marB="0"/>
                </a:tc>
                <a:extLst>
                  <a:ext uri="{0D108BD9-81ED-4DB2-BD59-A6C34878D82A}">
                    <a16:rowId xmlns:a16="http://schemas.microsoft.com/office/drawing/2014/main" val="339006034"/>
                  </a:ext>
                </a:extLst>
              </a:tr>
              <a:tr h="3172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71" marR="43971" marT="879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Приказ отдела образования администрации города Джанкоя Республики Крым «Об утверждении программы персонифицированного финансирования дополнительного образования детей в муниципальном образовании городской округ Джанкой Республики Крым»</a:t>
                      </a: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от 11.12.2024 года № 511/02-01</a:t>
                      </a:r>
                      <a:endParaRPr lang="ru-RU" sz="12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971" marR="43971" marT="879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4"/>
                        </a:rPr>
                        <a:t>https://cdn.crimeaschool.ru/organization-480/d7fc0585-0387-479c-ae96-a14a352a16c8</a:t>
                      </a: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43971" marR="43971" marT="8794" marB="0"/>
                </a:tc>
                <a:extLst>
                  <a:ext uri="{0D108BD9-81ED-4DB2-BD59-A6C34878D82A}">
                    <a16:rowId xmlns:a16="http://schemas.microsoft.com/office/drawing/2014/main" val="3660491963"/>
                  </a:ext>
                </a:extLst>
              </a:tr>
              <a:tr h="42958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71" marR="43971" marT="8794" marB="0"/>
                </a:tc>
                <a:tc>
                  <a:txBody>
                    <a:bodyPr/>
                    <a:lstStyle/>
                    <a:p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Постановление администрации города Джанкоя Республики Крым «О внесении изменений в постановление администрации города Джанкоя Республики Крым от 02 августа 2023 года № 1853 «Об организации оказания муниципальных услуг в социальной сфере при формировании муниципального</a:t>
                      </a:r>
                    </a:p>
                    <a:p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социального заказа на оказание муниципальных услуг в социальной сфере на территории муниципального образования городской округ Джанкой Республики Крым»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от 04.04.2025 года                         № 577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 </a:t>
                      </a:r>
                      <a:endParaRPr lang="ru-RU" sz="1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71" marR="43971" marT="879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5"/>
                        </a:rPr>
                        <a:t>https://dzhankoy.rk.gov.ru/documents/2b996504-20c2-4bf8-892c-26ae56cd8f03</a:t>
                      </a: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 </a:t>
                      </a:r>
                      <a:endParaRPr lang="ru-RU" sz="1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71" marR="43971" marT="8794" marB="0"/>
                </a:tc>
                <a:extLst>
                  <a:ext uri="{0D108BD9-81ED-4DB2-BD59-A6C34878D82A}">
                    <a16:rowId xmlns:a16="http://schemas.microsoft.com/office/drawing/2014/main" val="4193442391"/>
                  </a:ext>
                </a:extLst>
              </a:tr>
              <a:tr h="42958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71" marR="43971" marT="879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Постановление администрации города Джанкоя Республики Крым «О внесении изменений в постановление администрации города Джанкоя Республики Крым от 17.10.2023 г.               № 2295 «О некоторых мерах правового регулирования вопросов, связанных оказанием муниципальной услуги «Реализации дополнительных общеразвивающих программ» в соответствии с социальными сертификатами» </a:t>
                      </a: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от 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12.05.2025 г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ода                 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№ 832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43971" marR="43971" marT="879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6"/>
                        </a:rPr>
                        <a:t>https://dzhankoy.rk.gov.ru/documents/48172079-60d1-4427-9e80-544c671b422b</a:t>
                      </a: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43971" marR="43971" marT="8794" marB="0"/>
                </a:tc>
                <a:extLst>
                  <a:ext uri="{0D108BD9-81ED-4DB2-BD59-A6C34878D82A}">
                    <a16:rowId xmlns:a16="http://schemas.microsoft.com/office/drawing/2014/main" val="1441456818"/>
                  </a:ext>
                </a:extLst>
              </a:tr>
              <a:tr h="42958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71" marR="43971" marT="8794" marB="0"/>
                </a:tc>
                <a:tc>
                  <a:txBody>
                    <a:bodyPr/>
                    <a:lstStyle/>
                    <a:p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Постановление администрации города Джанкоя Республики Крым «О внесении изменений в постановление администрации города Джанкоя Республики Крым</a:t>
                      </a:r>
                    </a:p>
                    <a:p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от 21.08.2023 г. № 1911 «О порядке формирования муниципальных социальных заказов на оказание муниципальных услуг в социальной сфере, отнесённых к полномочиям органов местного самоуправления муниципального образования городской округ Джанкой Республики Крым, о форме и сроках формирования отчёта об их исполнении» </a:t>
                      </a: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от 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13.05.2025 г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ода               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№ 883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07000"/>
                        </a:lnSpc>
                      </a:pPr>
                      <a:endParaRPr lang="ru-RU" sz="1200" dirty="0"/>
                    </a:p>
                  </a:txBody>
                  <a:tcPr marL="43971" marR="43971" marT="879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7"/>
                        </a:rPr>
                        <a:t>https://dzhankoy.rk.gov.ru/documents/57bd5d73-276f-478e-b04a-3e6c0818093b</a:t>
                      </a: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43971" marR="43971" marT="8794" marB="0"/>
                </a:tc>
                <a:extLst>
                  <a:ext uri="{0D108BD9-81ED-4DB2-BD59-A6C34878D82A}">
                    <a16:rowId xmlns:a16="http://schemas.microsoft.com/office/drawing/2014/main" val="6708528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D51585E-95C3-E502-EB72-BF253D57CD10}"/>
              </a:ext>
            </a:extLst>
          </p:cNvPr>
          <p:cNvSpPr txBox="1"/>
          <p:nvPr/>
        </p:nvSpPr>
        <p:spPr>
          <a:xfrm>
            <a:off x="7273782" y="169652"/>
            <a:ext cx="62016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kern="100" dirty="0">
                <a:solidFill>
                  <a:srgbClr val="FFFFFF"/>
                </a:solidFill>
                <a:effectLst/>
                <a:highlight>
                  <a:srgbClr val="1D70B6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(2025 год)</a:t>
            </a:r>
            <a:endParaRPr lang="ru-RU" dirty="0">
              <a:solidFill>
                <a:srgbClr val="FFFFFF"/>
              </a:solidFill>
              <a:highlight>
                <a:srgbClr val="1D70B6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6257089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90230C4-05B1-2D07-A213-39E02FEF81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1BCBFD9-9CBC-F8F0-D19C-C965C81AC0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539" y="594283"/>
            <a:ext cx="8888921" cy="801380"/>
          </a:xfrm>
          <a:prstGeom prst="rect">
            <a:avLst/>
          </a:prstGeom>
        </p:spPr>
      </p:pic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38888877-4D29-6730-5FB9-B66964F3E6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5625664"/>
              </p:ext>
            </p:extLst>
          </p:nvPr>
        </p:nvGraphicFramePr>
        <p:xfrm>
          <a:off x="682026" y="1877303"/>
          <a:ext cx="10827946" cy="4250781"/>
        </p:xfrm>
        <a:graphic>
          <a:graphicData uri="http://schemas.openxmlformats.org/drawingml/2006/table">
            <a:tbl>
              <a:tblPr/>
              <a:tblGrid>
                <a:gridCol w="1424335">
                  <a:extLst>
                    <a:ext uri="{9D8B030D-6E8A-4147-A177-3AD203B41FA5}">
                      <a16:colId xmlns:a16="http://schemas.microsoft.com/office/drawing/2014/main" val="3269700543"/>
                    </a:ext>
                  </a:extLst>
                </a:gridCol>
                <a:gridCol w="982754">
                  <a:extLst>
                    <a:ext uri="{9D8B030D-6E8A-4147-A177-3AD203B41FA5}">
                      <a16:colId xmlns:a16="http://schemas.microsoft.com/office/drawing/2014/main" val="2242301584"/>
                    </a:ext>
                  </a:extLst>
                </a:gridCol>
                <a:gridCol w="1888202">
                  <a:extLst>
                    <a:ext uri="{9D8B030D-6E8A-4147-A177-3AD203B41FA5}">
                      <a16:colId xmlns:a16="http://schemas.microsoft.com/office/drawing/2014/main" val="3078102158"/>
                    </a:ext>
                  </a:extLst>
                </a:gridCol>
                <a:gridCol w="1170537">
                  <a:extLst>
                    <a:ext uri="{9D8B030D-6E8A-4147-A177-3AD203B41FA5}">
                      <a16:colId xmlns:a16="http://schemas.microsoft.com/office/drawing/2014/main" val="3089606587"/>
                    </a:ext>
                  </a:extLst>
                </a:gridCol>
                <a:gridCol w="1343809">
                  <a:extLst>
                    <a:ext uri="{9D8B030D-6E8A-4147-A177-3AD203B41FA5}">
                      <a16:colId xmlns:a16="http://schemas.microsoft.com/office/drawing/2014/main" val="87644896"/>
                    </a:ext>
                  </a:extLst>
                </a:gridCol>
                <a:gridCol w="1159377">
                  <a:extLst>
                    <a:ext uri="{9D8B030D-6E8A-4147-A177-3AD203B41FA5}">
                      <a16:colId xmlns:a16="http://schemas.microsoft.com/office/drawing/2014/main" val="3848963077"/>
                    </a:ext>
                  </a:extLst>
                </a:gridCol>
                <a:gridCol w="1138482">
                  <a:extLst>
                    <a:ext uri="{9D8B030D-6E8A-4147-A177-3AD203B41FA5}">
                      <a16:colId xmlns:a16="http://schemas.microsoft.com/office/drawing/2014/main" val="117127756"/>
                    </a:ext>
                  </a:extLst>
                </a:gridCol>
                <a:gridCol w="1720450">
                  <a:extLst>
                    <a:ext uri="{9D8B030D-6E8A-4147-A177-3AD203B41FA5}">
                      <a16:colId xmlns:a16="http://schemas.microsoft.com/office/drawing/2014/main" val="3851058974"/>
                    </a:ext>
                  </a:extLst>
                </a:gridCol>
              </a:tblGrid>
              <a:tr h="604457">
                <a:tc rowSpan="3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МО</a:t>
                      </a:r>
                      <a:endParaRPr lang="ru-RU" sz="1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3200" b="1" kern="1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Финансовый 2025 год</a:t>
                      </a:r>
                      <a:endParaRPr lang="ru-RU" sz="3200" kern="1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7674498"/>
                  </a:ext>
                </a:extLst>
              </a:tr>
              <a:tr h="158254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 </a:t>
                      </a:r>
                      <a:endParaRPr lang="ru-RU" sz="1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ОБЪЁМ            планируемых услуг по УТВЕРЖДЁННОМУ </a:t>
                      </a:r>
                      <a:r>
                        <a:rPr lang="ru-RU" sz="14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государственному (муниципальному) социальному заказу в соответствии с социальными сертификатами           </a:t>
                      </a:r>
                      <a:r>
                        <a:rPr lang="ru-RU" sz="14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(чел. час) </a:t>
                      </a:r>
                      <a:endParaRPr lang="ru-RU" sz="1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ОБЪЁМ                                           предоставленных </a:t>
                      </a:r>
                      <a:r>
                        <a:rPr lang="ru-RU" sz="14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услуг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400" b="1" kern="10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чел</a:t>
                      </a:r>
                      <a:r>
                        <a:rPr lang="ru-RU" sz="14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ru-RU" sz="14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час) </a:t>
                      </a: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(в АИС «Навигатор») </a:t>
                      </a:r>
                      <a:endParaRPr lang="ru-RU" sz="1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endParaRPr lang="ru-RU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ОБЪЁМ СЕРТИФИКАТА</a:t>
                      </a:r>
                      <a:endParaRPr lang="ru-RU" sz="14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Предоставлено услуг на общую сумму                 по факту в руб.              (в АИС «Навигатор») </a:t>
                      </a:r>
                      <a:endParaRPr lang="ru-RU" sz="1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3712288"/>
                  </a:ext>
                </a:extLst>
              </a:tr>
              <a:tr h="1056683">
                <a:tc vMerge="1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endParaRPr lang="ru-RU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endParaRPr lang="ru-RU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endParaRPr lang="ru-RU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u="sng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июнь 2025 г.</a:t>
                      </a:r>
                      <a:r>
                        <a:rPr lang="ru-RU" sz="14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u="sng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 2025 г.</a:t>
                      </a:r>
                      <a:r>
                        <a:rPr lang="ru-RU" sz="14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Человеко-час</a:t>
                      </a: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Денежных средств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endParaRPr lang="ru-RU" sz="1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7962967"/>
                  </a:ext>
                </a:extLst>
              </a:tr>
              <a:tr h="1007099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МО ГО Джанкой</a:t>
                      </a: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endParaRPr lang="ru-RU" sz="14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5080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3200" b="1" kern="1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5080" marR="5080" marT="5080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3200" b="1" kern="1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44 344,00</a:t>
                      </a:r>
                    </a:p>
                  </a:txBody>
                  <a:tcPr marL="5080" marR="5080" marT="5080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400" b="1" kern="1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14946,00</a:t>
                      </a:r>
                    </a:p>
                  </a:txBody>
                  <a:tcPr marL="5080" marR="5080" marT="5080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400" b="1" kern="100" dirty="0">
                          <a:solidFill>
                            <a:srgbClr val="0090C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31735,00</a:t>
                      </a:r>
                    </a:p>
                  </a:txBody>
                  <a:tcPr marL="5080" marR="5080" marT="5080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3200" b="1" kern="100" dirty="0">
                          <a:solidFill>
                            <a:srgbClr val="004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 </a:t>
                      </a:r>
                      <a:r>
                        <a:rPr lang="ru-RU" sz="2400" b="1" kern="100" dirty="0">
                          <a:solidFill>
                            <a:srgbClr val="004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часа</a:t>
                      </a:r>
                    </a:p>
                  </a:txBody>
                  <a:tcPr marL="5080" marR="5080" marT="5080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2400" b="1" kern="0" dirty="0">
                          <a:solidFill>
                            <a:srgbClr val="EE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9 670,00 руб</a:t>
                      </a:r>
                      <a:r>
                        <a:rPr lang="ru-RU" sz="1400" b="1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4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400" b="1" kern="100" dirty="0">
                          <a:ln>
                            <a:solidFill>
                              <a:srgbClr val="260044"/>
                            </a:solidFill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3 883 747,00 руб.</a:t>
                      </a:r>
                    </a:p>
                  </a:txBody>
                  <a:tcPr marL="5080" marR="5080" marT="5080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5930345"/>
                  </a:ext>
                </a:extLst>
              </a:tr>
            </a:tbl>
          </a:graphicData>
        </a:graphic>
      </p:graphicFrame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91046539-4DFD-B07C-379A-F6FEC3AB0087}"/>
              </a:ext>
            </a:extLst>
          </p:cNvPr>
          <p:cNvCxnSpPr/>
          <p:nvPr/>
        </p:nvCxnSpPr>
        <p:spPr>
          <a:xfrm>
            <a:off x="11502189" y="5101389"/>
            <a:ext cx="0" cy="11389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97878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C06EE2-0103-FF4D-3B80-63AC0A39C0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4684E37-F348-3866-2CAD-C8379060DF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FBFEC3-4D06-38C4-DEB3-E06CCEF75DB4}"/>
              </a:ext>
            </a:extLst>
          </p:cNvPr>
          <p:cNvSpPr txBox="1"/>
          <p:nvPr/>
        </p:nvSpPr>
        <p:spPr>
          <a:xfrm>
            <a:off x="719921" y="1833331"/>
            <a:ext cx="31293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</a:rPr>
              <a:t>	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D4BD724-FA45-1D38-5E43-966E587C8590}"/>
              </a:ext>
            </a:extLst>
          </p:cNvPr>
          <p:cNvSpPr txBox="1">
            <a:spLocks/>
          </p:cNvSpPr>
          <p:nvPr/>
        </p:nvSpPr>
        <p:spPr>
          <a:xfrm>
            <a:off x="2802536" y="160421"/>
            <a:ext cx="6172200" cy="1090863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Организация и проведение муниципальным опорным центром методических мероприятий </a:t>
            </a:r>
          </a:p>
          <a:p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(согласно плана работы МОЦ г. Джанкоя на 2025 год) различного уровня.</a:t>
            </a: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550404F5-C901-1584-ED0A-0F1546D306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9427594"/>
              </p:ext>
            </p:extLst>
          </p:nvPr>
        </p:nvGraphicFramePr>
        <p:xfrm>
          <a:off x="617622" y="1395665"/>
          <a:ext cx="10956756" cy="508104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79355">
                  <a:extLst>
                    <a:ext uri="{9D8B030D-6E8A-4147-A177-3AD203B41FA5}">
                      <a16:colId xmlns:a16="http://schemas.microsoft.com/office/drawing/2014/main" val="3084363378"/>
                    </a:ext>
                  </a:extLst>
                </a:gridCol>
                <a:gridCol w="3445839">
                  <a:extLst>
                    <a:ext uri="{9D8B030D-6E8A-4147-A177-3AD203B41FA5}">
                      <a16:colId xmlns:a16="http://schemas.microsoft.com/office/drawing/2014/main" val="2673564674"/>
                    </a:ext>
                  </a:extLst>
                </a:gridCol>
                <a:gridCol w="2483729">
                  <a:extLst>
                    <a:ext uri="{9D8B030D-6E8A-4147-A177-3AD203B41FA5}">
                      <a16:colId xmlns:a16="http://schemas.microsoft.com/office/drawing/2014/main" val="673387072"/>
                    </a:ext>
                  </a:extLst>
                </a:gridCol>
                <a:gridCol w="1485737">
                  <a:extLst>
                    <a:ext uri="{9D8B030D-6E8A-4147-A177-3AD203B41FA5}">
                      <a16:colId xmlns:a16="http://schemas.microsoft.com/office/drawing/2014/main" val="572866449"/>
                    </a:ext>
                  </a:extLst>
                </a:gridCol>
                <a:gridCol w="2362096">
                  <a:extLst>
                    <a:ext uri="{9D8B030D-6E8A-4147-A177-3AD203B41FA5}">
                      <a16:colId xmlns:a16="http://schemas.microsoft.com/office/drawing/2014/main" val="4215073783"/>
                    </a:ext>
                  </a:extLst>
                </a:gridCol>
              </a:tblGrid>
              <a:tr h="60521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sz="1100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Дата</a:t>
                      </a:r>
                    </a:p>
                    <a:p>
                      <a:pPr algn="ctr">
                        <a:buNone/>
                      </a:pPr>
                      <a:r>
                        <a:rPr lang="ru-RU" sz="1100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проведения</a:t>
                      </a:r>
                      <a:endParaRPr lang="ru-RU" sz="1100" kern="150" dirty="0">
                        <a:effectLst/>
                        <a:latin typeface="Arial" panose="020B0604020202020204" pitchFamily="34" charset="0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2127" marR="62127" marT="8629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sz="1100" kern="1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Название, тема</a:t>
                      </a:r>
                      <a:endParaRPr lang="ru-RU" sz="1100" kern="150">
                        <a:effectLst/>
                        <a:latin typeface="Arial" panose="020B0604020202020204" pitchFamily="34" charset="0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2127" marR="62127" marT="8629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sz="1100" kern="1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Для кого</a:t>
                      </a:r>
                      <a:endParaRPr lang="ru-RU" sz="1100" kern="150">
                        <a:effectLst/>
                        <a:latin typeface="Arial" panose="020B0604020202020204" pitchFamily="34" charset="0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2127" marR="62127" marT="8629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sz="1100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участников</a:t>
                      </a:r>
                      <a:endParaRPr lang="ru-RU" sz="1100" kern="150" dirty="0">
                        <a:effectLst/>
                        <a:latin typeface="Arial" panose="020B0604020202020204" pitchFamily="34" charset="0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2127" marR="62127" marT="8629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sz="1100" kern="1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Активные ссылки на размещенную информацию о проведенном мероприятии в сети Интернет </a:t>
                      </a:r>
                      <a:endParaRPr lang="ru-RU" sz="1100" kern="150">
                        <a:effectLst/>
                        <a:latin typeface="Arial" panose="020B0604020202020204" pitchFamily="34" charset="0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2127" marR="62127" marT="8629" marB="0" anchor="ctr"/>
                </a:tc>
                <a:extLst>
                  <a:ext uri="{0D108BD9-81ED-4DB2-BD59-A6C34878D82A}">
                    <a16:rowId xmlns:a16="http://schemas.microsoft.com/office/drawing/2014/main" val="1465855494"/>
                  </a:ext>
                </a:extLst>
              </a:tr>
              <a:tr h="1111061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sz="1100" kern="1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05.02.2025 г.</a:t>
                      </a:r>
                      <a:endParaRPr lang="ru-RU" sz="1100" kern="150">
                        <a:effectLst/>
                        <a:latin typeface="Arial" panose="020B0604020202020204" pitchFamily="34" charset="0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2127" marR="62127" marT="8629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sz="1100" kern="1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Установочный семинар по вопросам проектирования дополнительных общеобразовательных общеразвивающих программ (далее - программ) и независимой оценке качества программ на муниципальном уровне.</a:t>
                      </a:r>
                      <a:endParaRPr lang="ru-RU" sz="1100" kern="150">
                        <a:effectLst/>
                        <a:latin typeface="Arial" panose="020B0604020202020204" pitchFamily="34" charset="0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2127" marR="62127" marT="8629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sz="1100" kern="1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Для членов муниципального экспертного совета НОК ДОП</a:t>
                      </a:r>
                      <a:endParaRPr lang="ru-RU" sz="1100" kern="150">
                        <a:effectLst/>
                        <a:latin typeface="Arial" panose="020B0604020202020204" pitchFamily="34" charset="0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2127" marR="62127" marT="8629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sz="1100" kern="1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  <a:endParaRPr lang="ru-RU" sz="1100" kern="150">
                        <a:effectLst/>
                        <a:latin typeface="Arial" panose="020B0604020202020204" pitchFamily="34" charset="0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2127" marR="62127" marT="8629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u="sng" kern="1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"/>
                        </a:rPr>
                        <a:t>https</a:t>
                      </a:r>
                      <a:r>
                        <a:rPr lang="ru-RU" sz="1100" u="sng" kern="1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"/>
                        </a:rPr>
                        <a:t>://</a:t>
                      </a:r>
                      <a:r>
                        <a:rPr lang="en-US" sz="1100" u="sng" kern="1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"/>
                        </a:rPr>
                        <a:t>vk</a:t>
                      </a:r>
                      <a:r>
                        <a:rPr lang="ru-RU" sz="1100" u="sng" kern="1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"/>
                        </a:rPr>
                        <a:t>.</a:t>
                      </a:r>
                      <a:r>
                        <a:rPr lang="en-US" sz="1100" u="sng" kern="1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"/>
                        </a:rPr>
                        <a:t>com</a:t>
                      </a:r>
                      <a:r>
                        <a:rPr lang="ru-RU" sz="1100" u="sng" kern="1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"/>
                        </a:rPr>
                        <a:t>/</a:t>
                      </a:r>
                      <a:r>
                        <a:rPr lang="en-US" sz="1100" u="sng" kern="1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"/>
                        </a:rPr>
                        <a:t>moc</a:t>
                      </a:r>
                      <a:r>
                        <a:rPr lang="ru-RU" sz="1100" u="sng" kern="1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"/>
                        </a:rPr>
                        <a:t>_</a:t>
                      </a:r>
                      <a:r>
                        <a:rPr lang="en-US" sz="1100" u="sng" kern="1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"/>
                        </a:rPr>
                        <a:t>go</a:t>
                      </a:r>
                      <a:r>
                        <a:rPr lang="ru-RU" sz="1100" u="sng" kern="1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"/>
                        </a:rPr>
                        <a:t>_</a:t>
                      </a:r>
                      <a:r>
                        <a:rPr lang="en-US" sz="1100" u="sng" kern="1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"/>
                        </a:rPr>
                        <a:t>djankoy</a:t>
                      </a:r>
                      <a:r>
                        <a:rPr lang="ru-RU" sz="1100" u="sng" kern="1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"/>
                        </a:rPr>
                        <a:t>?</a:t>
                      </a:r>
                      <a:r>
                        <a:rPr lang="en-US" sz="1100" u="sng" kern="1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"/>
                        </a:rPr>
                        <a:t>w</a:t>
                      </a:r>
                      <a:r>
                        <a:rPr lang="ru-RU" sz="1100" u="sng" kern="1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"/>
                        </a:rPr>
                        <a:t>=</a:t>
                      </a:r>
                      <a:r>
                        <a:rPr lang="en-US" sz="1100" u="sng" kern="1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"/>
                        </a:rPr>
                        <a:t>wall</a:t>
                      </a:r>
                      <a:r>
                        <a:rPr lang="ru-RU" sz="1100" u="sng" kern="1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"/>
                        </a:rPr>
                        <a:t>-227843302_21</a:t>
                      </a:r>
                      <a:r>
                        <a:rPr lang="ru-RU" sz="1100" kern="1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100" kern="150">
                        <a:effectLst/>
                        <a:latin typeface="Arial" panose="020B0604020202020204" pitchFamily="34" charset="0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2127" marR="62127" marT="8629" marB="0"/>
                </a:tc>
                <a:extLst>
                  <a:ext uri="{0D108BD9-81ED-4DB2-BD59-A6C34878D82A}">
                    <a16:rowId xmlns:a16="http://schemas.microsoft.com/office/drawing/2014/main" val="2643998764"/>
                  </a:ext>
                </a:extLst>
              </a:tr>
              <a:tr h="1111061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sz="1100" kern="1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26.05.2025 г.</a:t>
                      </a:r>
                      <a:endParaRPr lang="ru-RU" sz="1100" kern="150">
                        <a:effectLst/>
                        <a:latin typeface="Arial" panose="020B0604020202020204" pitchFamily="34" charset="0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2127" marR="62127" marT="8629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sz="1100" kern="1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Информационно-разъяснительная кампания по краткосрочным программам, реализуемых в период летних площадок и летних лагерей дневного пребывания на базе общеобразовательных организаций.</a:t>
                      </a:r>
                      <a:endParaRPr lang="ru-RU" sz="1100" kern="150">
                        <a:effectLst/>
                        <a:latin typeface="Arial" panose="020B0604020202020204" pitchFamily="34" charset="0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2127" marR="62127" marT="8629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sz="1100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Для родительской общественности</a:t>
                      </a:r>
                      <a:endParaRPr lang="ru-RU" sz="1100" kern="150" dirty="0">
                        <a:effectLst/>
                        <a:latin typeface="Arial" panose="020B0604020202020204" pitchFamily="34" charset="0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2127" marR="62127" marT="8629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sz="1100" kern="1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100" kern="150">
                        <a:effectLst/>
                        <a:latin typeface="Arial" panose="020B0604020202020204" pitchFamily="34" charset="0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2127" marR="62127" marT="8629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u="sng" kern="1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4"/>
                        </a:rPr>
                        <a:t>https</a:t>
                      </a:r>
                      <a:r>
                        <a:rPr lang="ru-RU" sz="1100" u="sng" kern="1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4"/>
                        </a:rPr>
                        <a:t>://</a:t>
                      </a:r>
                      <a:r>
                        <a:rPr lang="en-US" sz="1100" u="sng" kern="1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4"/>
                        </a:rPr>
                        <a:t>vk</a:t>
                      </a:r>
                      <a:r>
                        <a:rPr lang="ru-RU" sz="1100" u="sng" kern="1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4"/>
                        </a:rPr>
                        <a:t>.</a:t>
                      </a:r>
                      <a:r>
                        <a:rPr lang="en-US" sz="1100" u="sng" kern="1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4"/>
                        </a:rPr>
                        <a:t>com</a:t>
                      </a:r>
                      <a:r>
                        <a:rPr lang="ru-RU" sz="1100" u="sng" kern="1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4"/>
                        </a:rPr>
                        <a:t>/</a:t>
                      </a:r>
                      <a:r>
                        <a:rPr lang="en-US" sz="1100" u="sng" kern="1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4"/>
                        </a:rPr>
                        <a:t>moc</a:t>
                      </a:r>
                      <a:r>
                        <a:rPr lang="ru-RU" sz="1100" u="sng" kern="1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4"/>
                        </a:rPr>
                        <a:t>_</a:t>
                      </a:r>
                      <a:r>
                        <a:rPr lang="en-US" sz="1100" u="sng" kern="1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4"/>
                        </a:rPr>
                        <a:t>go</a:t>
                      </a:r>
                      <a:r>
                        <a:rPr lang="ru-RU" sz="1100" u="sng" kern="1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4"/>
                        </a:rPr>
                        <a:t>_</a:t>
                      </a:r>
                      <a:r>
                        <a:rPr lang="en-US" sz="1100" u="sng" kern="1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4"/>
                        </a:rPr>
                        <a:t>djankoy</a:t>
                      </a:r>
                      <a:r>
                        <a:rPr lang="ru-RU" sz="1100" u="sng" kern="1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4"/>
                        </a:rPr>
                        <a:t>?</a:t>
                      </a:r>
                      <a:r>
                        <a:rPr lang="en-US" sz="1100" u="sng" kern="1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4"/>
                        </a:rPr>
                        <a:t>w</a:t>
                      </a:r>
                      <a:r>
                        <a:rPr lang="ru-RU" sz="1100" u="sng" kern="1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4"/>
                        </a:rPr>
                        <a:t>=</a:t>
                      </a:r>
                      <a:r>
                        <a:rPr lang="en-US" sz="1100" u="sng" kern="1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4"/>
                        </a:rPr>
                        <a:t>wall</a:t>
                      </a:r>
                      <a:r>
                        <a:rPr lang="ru-RU" sz="1100" u="sng" kern="1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4"/>
                        </a:rPr>
                        <a:t>-227843302_35</a:t>
                      </a:r>
                      <a:r>
                        <a:rPr lang="ru-RU" sz="1100" kern="1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100" kern="150">
                        <a:effectLst/>
                        <a:latin typeface="Arial" panose="020B0604020202020204" pitchFamily="34" charset="0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2127" marR="62127" marT="8629" marB="0"/>
                </a:tc>
                <a:extLst>
                  <a:ext uri="{0D108BD9-81ED-4DB2-BD59-A6C34878D82A}">
                    <a16:rowId xmlns:a16="http://schemas.microsoft.com/office/drawing/2014/main" val="3057507036"/>
                  </a:ext>
                </a:extLst>
              </a:tr>
              <a:tr h="42664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sz="1100" kern="1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28.11.2025 г. </a:t>
                      </a:r>
                      <a:endParaRPr lang="ru-RU" sz="1100" kern="150">
                        <a:effectLst/>
                        <a:latin typeface="Arial" panose="020B0604020202020204" pitchFamily="34" charset="0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2127" marR="62127" marT="8629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sz="1100" kern="1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Семинар: «АИС «Навигатор ДО РК» в системе дополнительного образования.</a:t>
                      </a:r>
                      <a:endParaRPr lang="ru-RU" sz="1100" kern="150">
                        <a:effectLst/>
                        <a:latin typeface="Arial" panose="020B0604020202020204" pitchFamily="34" charset="0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2127" marR="62127" marT="8629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sz="1100" kern="1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Для ответственных за работу в АИС «Навигатор ДО РК» в МОУ</a:t>
                      </a:r>
                      <a:endParaRPr lang="ru-RU" sz="1100" kern="150">
                        <a:effectLst/>
                        <a:latin typeface="Arial" panose="020B0604020202020204" pitchFamily="34" charset="0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2127" marR="62127" marT="8629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sz="1100" kern="1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ru-RU" sz="1100" kern="150">
                        <a:effectLst/>
                        <a:latin typeface="Arial" panose="020B0604020202020204" pitchFamily="34" charset="0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2127" marR="62127" marT="8629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u="sng" kern="1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5"/>
                        </a:rPr>
                        <a:t>https</a:t>
                      </a:r>
                      <a:r>
                        <a:rPr lang="ru-RU" sz="1100" u="sng" kern="1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5"/>
                        </a:rPr>
                        <a:t>://</a:t>
                      </a:r>
                      <a:r>
                        <a:rPr lang="en-US" sz="1100" u="sng" kern="1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5"/>
                        </a:rPr>
                        <a:t>vk</a:t>
                      </a:r>
                      <a:r>
                        <a:rPr lang="ru-RU" sz="1100" u="sng" kern="1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5"/>
                        </a:rPr>
                        <a:t>.</a:t>
                      </a:r>
                      <a:r>
                        <a:rPr lang="en-US" sz="1100" u="sng" kern="1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5"/>
                        </a:rPr>
                        <a:t>com</a:t>
                      </a:r>
                      <a:r>
                        <a:rPr lang="ru-RU" sz="1100" u="sng" kern="1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5"/>
                        </a:rPr>
                        <a:t>/</a:t>
                      </a:r>
                      <a:r>
                        <a:rPr lang="en-US" sz="1100" u="sng" kern="1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5"/>
                        </a:rPr>
                        <a:t>moc</a:t>
                      </a:r>
                      <a:r>
                        <a:rPr lang="ru-RU" sz="1100" u="sng" kern="1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5"/>
                        </a:rPr>
                        <a:t>_</a:t>
                      </a:r>
                      <a:r>
                        <a:rPr lang="en-US" sz="1100" u="sng" kern="1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5"/>
                        </a:rPr>
                        <a:t>go</a:t>
                      </a:r>
                      <a:r>
                        <a:rPr lang="ru-RU" sz="1100" u="sng" kern="1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5"/>
                        </a:rPr>
                        <a:t>_</a:t>
                      </a:r>
                      <a:r>
                        <a:rPr lang="en-US" sz="1100" u="sng" kern="1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5"/>
                        </a:rPr>
                        <a:t>djankoy</a:t>
                      </a:r>
                      <a:r>
                        <a:rPr lang="ru-RU" sz="1100" u="sng" kern="1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5"/>
                        </a:rPr>
                        <a:t>?</a:t>
                      </a:r>
                      <a:r>
                        <a:rPr lang="en-US" sz="1100" u="sng" kern="1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5"/>
                        </a:rPr>
                        <a:t>w</a:t>
                      </a:r>
                      <a:r>
                        <a:rPr lang="ru-RU" sz="1100" u="sng" kern="1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5"/>
                        </a:rPr>
                        <a:t>=</a:t>
                      </a:r>
                      <a:r>
                        <a:rPr lang="en-US" sz="1100" u="sng" kern="1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5"/>
                        </a:rPr>
                        <a:t>wall</a:t>
                      </a:r>
                      <a:r>
                        <a:rPr lang="ru-RU" sz="1100" u="sng" kern="1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5"/>
                        </a:rPr>
                        <a:t>-227843302_45</a:t>
                      </a:r>
                      <a:r>
                        <a:rPr lang="ru-RU" sz="1100" kern="1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100" kern="150">
                        <a:effectLst/>
                        <a:latin typeface="Arial" panose="020B0604020202020204" pitchFamily="34" charset="0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2127" marR="62127" marT="8629" marB="0"/>
                </a:tc>
                <a:extLst>
                  <a:ext uri="{0D108BD9-81ED-4DB2-BD59-A6C34878D82A}">
                    <a16:rowId xmlns:a16="http://schemas.microsoft.com/office/drawing/2014/main" val="3859180793"/>
                  </a:ext>
                </a:extLst>
              </a:tr>
              <a:tr h="74568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sz="1100" kern="1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08.12.2025 г.</a:t>
                      </a:r>
                      <a:endParaRPr lang="ru-RU" sz="1100" kern="150">
                        <a:effectLst/>
                        <a:latin typeface="Arial" panose="020B0604020202020204" pitchFamily="34" charset="0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2127" marR="62127" marT="8629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sz="1100" kern="1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Семинар: «АИС «Навигатор ДО РК» в системе дополнительного образования.</a:t>
                      </a:r>
                      <a:endParaRPr lang="ru-RU" sz="1100" kern="150">
                        <a:effectLst/>
                        <a:latin typeface="Arial" panose="020B0604020202020204" pitchFamily="34" charset="0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2127" marR="62127" marT="8629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sz="1100" kern="1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Для ответственных за работу в АИС «Навигатор ДО РК» в МДОУ</a:t>
                      </a:r>
                      <a:endParaRPr lang="ru-RU" sz="1100" kern="150">
                        <a:effectLst/>
                        <a:latin typeface="Arial" panose="020B0604020202020204" pitchFamily="34" charset="0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2127" marR="62127" marT="8629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sz="1100" kern="1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ru-RU" sz="1100" kern="150">
                        <a:effectLst/>
                        <a:latin typeface="Arial" panose="020B0604020202020204" pitchFamily="34" charset="0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2127" marR="62127" marT="8629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u="sng" kern="1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https</a:t>
                      </a:r>
                      <a:r>
                        <a:rPr lang="ru-RU" sz="1100" u="sng" kern="1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://</a:t>
                      </a:r>
                      <a:r>
                        <a:rPr lang="en-US" sz="1100" u="sng" kern="1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vk</a:t>
                      </a:r>
                      <a:r>
                        <a:rPr lang="ru-RU" sz="1100" u="sng" kern="1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.</a:t>
                      </a:r>
                      <a:r>
                        <a:rPr lang="en-US" sz="1100" u="sng" kern="1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com</a:t>
                      </a:r>
                      <a:r>
                        <a:rPr lang="ru-RU" sz="1100" u="sng" kern="1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/</a:t>
                      </a:r>
                      <a:r>
                        <a:rPr lang="en-US" sz="1100" u="sng" kern="1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moc</a:t>
                      </a:r>
                      <a:r>
                        <a:rPr lang="ru-RU" sz="1100" u="sng" kern="1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_</a:t>
                      </a:r>
                      <a:r>
                        <a:rPr lang="en-US" sz="1100" u="sng" kern="1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go</a:t>
                      </a:r>
                      <a:r>
                        <a:rPr lang="ru-RU" sz="1100" u="sng" kern="1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_</a:t>
                      </a:r>
                      <a:r>
                        <a:rPr lang="en-US" sz="1100" u="sng" kern="1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djankoy</a:t>
                      </a:r>
                      <a:r>
                        <a:rPr lang="ru-RU" sz="1100" u="sng" kern="1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?</a:t>
                      </a:r>
                      <a:r>
                        <a:rPr lang="en-US" sz="1100" u="sng" kern="1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w</a:t>
                      </a:r>
                      <a:r>
                        <a:rPr lang="ru-RU" sz="1100" u="sng" kern="1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=</a:t>
                      </a:r>
                      <a:r>
                        <a:rPr lang="en-US" sz="1100" u="sng" kern="1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wall</a:t>
                      </a:r>
                      <a:r>
                        <a:rPr lang="ru-RU" sz="1100" u="sng" kern="1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-227843302_46</a:t>
                      </a:r>
                      <a:r>
                        <a:rPr lang="ru-RU" sz="1100" kern="1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100" kern="150">
                        <a:effectLst/>
                        <a:latin typeface="Arial" panose="020B0604020202020204" pitchFamily="34" charset="0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2127" marR="62127" marT="8629" marB="0"/>
                </a:tc>
                <a:extLst>
                  <a:ext uri="{0D108BD9-81ED-4DB2-BD59-A6C34878D82A}">
                    <a16:rowId xmlns:a16="http://schemas.microsoft.com/office/drawing/2014/main" val="792349001"/>
                  </a:ext>
                </a:extLst>
              </a:tr>
              <a:tr h="33174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sz="1100" kern="1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22.12.2025 г. </a:t>
                      </a:r>
                      <a:endParaRPr lang="ru-RU" sz="1100" kern="150">
                        <a:effectLst/>
                        <a:latin typeface="Arial" panose="020B0604020202020204" pitchFamily="34" charset="0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2127" marR="62127" marT="8629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sz="1100" kern="1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Планируется итоговый семинар </a:t>
                      </a:r>
                      <a:endParaRPr lang="ru-RU" sz="1100" kern="150">
                        <a:effectLst/>
                        <a:latin typeface="Arial" panose="020B0604020202020204" pitchFamily="34" charset="0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2127" marR="62127" marT="8629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sz="1100" kern="1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МЭС НОК ДОП</a:t>
                      </a:r>
                      <a:endParaRPr lang="ru-RU" sz="1100" kern="150">
                        <a:effectLst/>
                        <a:latin typeface="Arial" panose="020B0604020202020204" pitchFamily="34" charset="0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2127" marR="62127" marT="8629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ru-RU" sz="1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127" marR="62127" marT="8629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ru-RU" sz="1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127" marR="62127" marT="8629" marB="0"/>
                </a:tc>
                <a:extLst>
                  <a:ext uri="{0D108BD9-81ED-4DB2-BD59-A6C34878D82A}">
                    <a16:rowId xmlns:a16="http://schemas.microsoft.com/office/drawing/2014/main" val="3929113754"/>
                  </a:ext>
                </a:extLst>
              </a:tr>
              <a:tr h="33174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sz="1100" kern="1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течение года</a:t>
                      </a:r>
                      <a:endParaRPr lang="ru-RU" sz="1100" kern="150">
                        <a:effectLst/>
                        <a:latin typeface="Arial" panose="020B0604020202020204" pitchFamily="34" charset="0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2127" marR="62127" marT="8629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sz="1100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Методическая работа </a:t>
                      </a:r>
                      <a:endParaRPr lang="ru-RU" sz="1100" kern="150" dirty="0">
                        <a:effectLst/>
                        <a:latin typeface="Arial" panose="020B0604020202020204" pitchFamily="34" charset="0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2127" marR="62127" marT="8629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ПДО</a:t>
                      </a:r>
                    </a:p>
                  </a:txBody>
                  <a:tcPr marL="62127" marR="62127" marT="8629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ru-RU" sz="1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127" marR="62127" marT="8629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ru-RU" sz="1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127" marR="62127" marT="8629" marB="0"/>
                </a:tc>
                <a:extLst>
                  <a:ext uri="{0D108BD9-81ED-4DB2-BD59-A6C34878D82A}">
                    <a16:rowId xmlns:a16="http://schemas.microsoft.com/office/drawing/2014/main" val="3966206988"/>
                  </a:ext>
                </a:extLst>
              </a:tr>
              <a:tr h="33174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sz="1100" kern="1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течение года</a:t>
                      </a:r>
                      <a:endParaRPr lang="ru-RU" sz="1100" kern="150">
                        <a:effectLst/>
                        <a:latin typeface="Arial" panose="020B0604020202020204" pitchFamily="34" charset="0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2127" marR="62127" marT="8629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sz="1100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Консультативная работа</a:t>
                      </a:r>
                      <a:endParaRPr lang="ru-RU" sz="1100" kern="150" dirty="0">
                        <a:effectLst/>
                        <a:latin typeface="Arial" panose="020B0604020202020204" pitchFamily="34" charset="0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2127" marR="62127" marT="8629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sz="1100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Родители (законные представители)</a:t>
                      </a:r>
                      <a:endParaRPr lang="ru-RU" sz="1100" kern="150" dirty="0">
                        <a:effectLst/>
                        <a:latin typeface="Arial" panose="020B0604020202020204" pitchFamily="34" charset="0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2127" marR="62127" marT="8629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sz="1100" kern="1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100" kern="150">
                        <a:effectLst/>
                        <a:latin typeface="Arial" panose="020B0604020202020204" pitchFamily="34" charset="0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2127" marR="62127" marT="8629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sz="1100" kern="1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100" kern="150" dirty="0">
                        <a:effectLst/>
                        <a:latin typeface="Arial" panose="020B0604020202020204" pitchFamily="34" charset="0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2127" marR="62127" marT="8629" marB="0"/>
                </a:tc>
                <a:extLst>
                  <a:ext uri="{0D108BD9-81ED-4DB2-BD59-A6C34878D82A}">
                    <a16:rowId xmlns:a16="http://schemas.microsoft.com/office/drawing/2014/main" val="23488967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40677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CC15875-3AD7-38B5-9815-70DCE5F3B5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33" name="Диаграмма 32">
            <a:extLst>
              <a:ext uri="{FF2B5EF4-FFF2-40B4-BE49-F238E27FC236}">
                <a16:creationId xmlns:a16="http://schemas.microsoft.com/office/drawing/2014/main" id="{25E31E82-D789-BD1A-AC29-925CB162379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420498"/>
              </p:ext>
            </p:extLst>
          </p:nvPr>
        </p:nvGraphicFramePr>
        <p:xfrm>
          <a:off x="544749" y="1558182"/>
          <a:ext cx="7019538" cy="47096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3F06C9C6-2421-66A3-1739-98E5B0813BE6}"/>
              </a:ext>
            </a:extLst>
          </p:cNvPr>
          <p:cNvSpPr txBox="1">
            <a:spLocks/>
          </p:cNvSpPr>
          <p:nvPr/>
        </p:nvSpPr>
        <p:spPr>
          <a:xfrm>
            <a:off x="2041202" y="372381"/>
            <a:ext cx="8109596" cy="100424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Численность педагогов дополнительного образования   детей в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МО ГО Джанкой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5059B87-2553-27FE-4E90-BF822A6BCDA8}"/>
              </a:ext>
            </a:extLst>
          </p:cNvPr>
          <p:cNvSpPr txBox="1"/>
          <p:nvPr/>
        </p:nvSpPr>
        <p:spPr>
          <a:xfrm>
            <a:off x="8109035" y="1976524"/>
            <a:ext cx="1755619" cy="646331"/>
          </a:xfrm>
          <a:prstGeom prst="rect">
            <a:avLst/>
          </a:prstGeom>
          <a:effectLst>
            <a:outerShdw blurRad="57150" dist="19050" dir="5400000" algn="ctr" rotWithShape="0">
              <a:srgbClr val="000000">
                <a:alpha val="63000"/>
              </a:srgbClr>
            </a:outerShdw>
            <a:reflection blurRad="6350" stA="50000" endA="300" endPos="55500" dist="50800" dir="5400000" sy="-100000" algn="bl" rotWithShape="0"/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78</a:t>
            </a:r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чел.</a:t>
            </a:r>
          </a:p>
        </p:txBody>
      </p:sp>
      <p:sp>
        <p:nvSpPr>
          <p:cNvPr id="28" name="Стрелка: вниз 27">
            <a:extLst>
              <a:ext uri="{FF2B5EF4-FFF2-40B4-BE49-F238E27FC236}">
                <a16:creationId xmlns:a16="http://schemas.microsoft.com/office/drawing/2014/main" id="{EED67DFA-26DD-54AE-74D1-997BAA26E7E3}"/>
              </a:ext>
            </a:extLst>
          </p:cNvPr>
          <p:cNvSpPr/>
          <p:nvPr/>
        </p:nvSpPr>
        <p:spPr>
          <a:xfrm>
            <a:off x="8564052" y="1450581"/>
            <a:ext cx="256030" cy="422364"/>
          </a:xfrm>
          <a:prstGeom prst="downArrow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850C86A-5312-1FCD-4DD2-974251B379ED}"/>
              </a:ext>
            </a:extLst>
          </p:cNvPr>
          <p:cNvSpPr txBox="1"/>
          <p:nvPr/>
        </p:nvSpPr>
        <p:spPr>
          <a:xfrm>
            <a:off x="389181" y="2290984"/>
            <a:ext cx="31293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</a:rPr>
              <a:t>	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AD14869-345C-019A-81E4-037B09F3B5C8}"/>
              </a:ext>
            </a:extLst>
          </p:cNvPr>
          <p:cNvSpPr txBox="1"/>
          <p:nvPr/>
        </p:nvSpPr>
        <p:spPr>
          <a:xfrm>
            <a:off x="5238165" y="4546362"/>
            <a:ext cx="1493375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400" dirty="0"/>
              <a:t>- </a:t>
            </a:r>
            <a:r>
              <a:rPr lang="ru-RU" sz="2800" b="1" dirty="0">
                <a:solidFill>
                  <a:srgbClr val="E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66</a:t>
            </a:r>
            <a:r>
              <a:rPr lang="ru-RU" sz="2400" b="1" dirty="0"/>
              <a:t> чел.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049C36C-EA5F-3199-AD94-3CEE555775EC}"/>
              </a:ext>
            </a:extLst>
          </p:cNvPr>
          <p:cNvSpPr txBox="1"/>
          <p:nvPr/>
        </p:nvSpPr>
        <p:spPr>
          <a:xfrm>
            <a:off x="1613531" y="2629538"/>
            <a:ext cx="1427618" cy="578882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E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</a:t>
            </a:r>
            <a:r>
              <a:rPr lang="ru-RU" sz="2400" b="1" dirty="0"/>
              <a:t> чел.-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90163524-0C65-4781-8195-B1321FCA7B92}"/>
              </a:ext>
            </a:extLst>
          </p:cNvPr>
          <p:cNvSpPr/>
          <p:nvPr/>
        </p:nvSpPr>
        <p:spPr>
          <a:xfrm>
            <a:off x="7008678" y="2890472"/>
            <a:ext cx="5101922" cy="1120211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49580" algn="ctr">
              <a:lnSpc>
                <a:spcPct val="107000"/>
              </a:lnSpc>
              <a:spcAft>
                <a:spcPts val="0"/>
              </a:spcAft>
            </a:pPr>
            <a:r>
              <a:rPr lang="ru-RU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Основная часть педагогических кадров прошла курсы повышения квалификации </a:t>
            </a:r>
            <a:r>
              <a:rPr lang="ru-RU" sz="2000" b="1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2025 году </a:t>
            </a:r>
          </a:p>
          <a:p>
            <a:pPr indent="449580" algn="ctr">
              <a:lnSpc>
                <a:spcPct val="107000"/>
              </a:lnSpc>
              <a:spcAft>
                <a:spcPts val="0"/>
              </a:spcAft>
            </a:pPr>
            <a:r>
              <a:rPr lang="ru-RU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 профессиональную переподготовку </a:t>
            </a:r>
          </a:p>
          <a:p>
            <a:pPr indent="449580" algn="ctr">
              <a:lnSpc>
                <a:spcPct val="107000"/>
              </a:lnSpc>
              <a:spcAft>
                <a:spcPts val="0"/>
              </a:spcAft>
            </a:pPr>
            <a:r>
              <a:rPr lang="ru-RU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 дополнительному образованию </a:t>
            </a:r>
            <a:r>
              <a:rPr lang="ru-RU" sz="2400" b="1" u="sng" dirty="0">
                <a:solidFill>
                  <a:srgbClr val="00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13</a:t>
            </a:r>
            <a:r>
              <a:rPr lang="ru-RU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чел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4750B13-B41C-4F23-9B70-590E54DA08A3}"/>
              </a:ext>
            </a:extLst>
          </p:cNvPr>
          <p:cNvSpPr/>
          <p:nvPr/>
        </p:nvSpPr>
        <p:spPr>
          <a:xfrm>
            <a:off x="7184168" y="4192236"/>
            <a:ext cx="4827233" cy="99263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Направлены заявки на прохождение курсов повышения квалификации </a:t>
            </a:r>
            <a:r>
              <a:rPr lang="ru-RU" sz="2000" b="1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2026 году</a:t>
            </a:r>
          </a:p>
          <a:p>
            <a:pPr algn="ctr"/>
            <a:r>
              <a:rPr lang="ru-RU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 дополнительному образованию </a:t>
            </a:r>
            <a:r>
              <a:rPr lang="ru-RU" sz="24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</a:t>
            </a:r>
            <a:r>
              <a:rPr lang="ru-RU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чел.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C90B3AE-B123-45D3-AE1F-9DE32B37EE95}"/>
              </a:ext>
            </a:extLst>
          </p:cNvPr>
          <p:cNvSpPr/>
          <p:nvPr/>
        </p:nvSpPr>
        <p:spPr>
          <a:xfrm>
            <a:off x="7088955" y="5358656"/>
            <a:ext cx="4941367" cy="118605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Участие в конкурсах проф. мастерства: </a:t>
            </a:r>
            <a:r>
              <a:rPr lang="ru-RU" sz="2400" b="1" u="sng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чел.</a:t>
            </a:r>
          </a:p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(Всероссийский открытый конкурс ДОП «Образовательный ОЛИМП»)</a:t>
            </a:r>
          </a:p>
        </p:txBody>
      </p:sp>
    </p:spTree>
    <p:extLst>
      <p:ext uri="{BB962C8B-B14F-4D97-AF65-F5344CB8AC3E}">
        <p14:creationId xmlns:p14="http://schemas.microsoft.com/office/powerpoint/2010/main" val="14606930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597A31A-D156-04C7-94E9-43BE01D29D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5E75BB4-7A3E-EEB5-CC17-D1995C0028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370" y="307372"/>
            <a:ext cx="4661949" cy="9008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484309F-2DC5-9142-1392-AAB02C968DE0}"/>
              </a:ext>
            </a:extLst>
          </p:cNvPr>
          <p:cNvSpPr txBox="1"/>
          <p:nvPr/>
        </p:nvSpPr>
        <p:spPr>
          <a:xfrm>
            <a:off x="4301686" y="1465981"/>
            <a:ext cx="3129316" cy="5788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Опросы, анкетирование  для родителей и обучающихся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BC8CEA-4191-4E57-668C-A934D64B1281}"/>
              </a:ext>
            </a:extLst>
          </p:cNvPr>
          <p:cNvSpPr txBox="1"/>
          <p:nvPr/>
        </p:nvSpPr>
        <p:spPr>
          <a:xfrm>
            <a:off x="406053" y="1048279"/>
            <a:ext cx="3129316" cy="105560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Публикации информационных буклетов на сайтах образовательных учреждений и в социальных сетях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58D5B12-61F0-E623-9E08-34DB5A8276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1819">
            <a:off x="490179" y="2626170"/>
            <a:ext cx="2452429" cy="149919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4F9A454-C142-C36E-0136-825F47D312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6782">
            <a:off x="3019766" y="2760487"/>
            <a:ext cx="2563839" cy="187326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176D175-796A-EBA3-A09C-4FD5D51029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706" y="4503403"/>
            <a:ext cx="2524274" cy="194703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4BAE618-8B59-F661-D89C-A4026D01BD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2828">
            <a:off x="5823002" y="2324609"/>
            <a:ext cx="2334541" cy="254091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27D9BB5-514A-8315-3F00-87E56F7F60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686" y="5079449"/>
            <a:ext cx="2752982" cy="153654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81BB2B5-AC79-E1C1-FE81-B906621A9BF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063" y="3375768"/>
            <a:ext cx="1811038" cy="216318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91961C9-E894-1D06-56B3-DF56A2166AE8}"/>
              </a:ext>
            </a:extLst>
          </p:cNvPr>
          <p:cNvSpPr txBox="1"/>
          <p:nvPr/>
        </p:nvSpPr>
        <p:spPr>
          <a:xfrm>
            <a:off x="8402787" y="1040332"/>
            <a:ext cx="3638716" cy="2247424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Вопрос-ответ для родителей (регистрация в АИС «Навигатор ДО РК, восстановление пароля, как записаться в творческое объединения через Госуслуги, творческие объединения в образовательных организациях РК и др.), публикация новостей на странице ВК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ABB6C4C-DDC6-C97E-90F7-ED18803E64F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942845">
            <a:off x="7665814" y="4535618"/>
            <a:ext cx="3010155" cy="1882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6181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5180268-A601-8E7C-E90A-45D72BAE66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EA4B8A30-105E-CA10-F092-3E84E4E116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8550153"/>
              </p:ext>
            </p:extLst>
          </p:nvPr>
        </p:nvGraphicFramePr>
        <p:xfrm>
          <a:off x="1017544" y="1188943"/>
          <a:ext cx="10156912" cy="4994161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438150">
                  <a:extLst>
                    <a:ext uri="{9D8B030D-6E8A-4147-A177-3AD203B41FA5}">
                      <a16:colId xmlns:a16="http://schemas.microsoft.com/office/drawing/2014/main" val="3866857553"/>
                    </a:ext>
                  </a:extLst>
                </a:gridCol>
                <a:gridCol w="7257663">
                  <a:extLst>
                    <a:ext uri="{9D8B030D-6E8A-4147-A177-3AD203B41FA5}">
                      <a16:colId xmlns:a16="http://schemas.microsoft.com/office/drawing/2014/main" val="3564524742"/>
                    </a:ext>
                  </a:extLst>
                </a:gridCol>
                <a:gridCol w="2461099">
                  <a:extLst>
                    <a:ext uri="{9D8B030D-6E8A-4147-A177-3AD203B41FA5}">
                      <a16:colId xmlns:a16="http://schemas.microsoft.com/office/drawing/2014/main" val="109910019"/>
                    </a:ext>
                  </a:extLst>
                </a:gridCol>
              </a:tblGrid>
              <a:tr h="572372">
                <a:tc>
                  <a:txBody>
                    <a:bodyPr/>
                    <a:lstStyle/>
                    <a:p>
                      <a:pPr indent="-266700" algn="ctr">
                        <a:lnSpc>
                          <a:spcPct val="115000"/>
                        </a:lnSpc>
                        <a:spcBef>
                          <a:spcPts val="0"/>
                        </a:spcBef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 </a:t>
                      </a:r>
                      <a:b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200" u="none" strike="noStrike" spc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п/п</a:t>
                      </a:r>
                      <a:endParaRPr lang="ru-RU" sz="1200" b="1" u="none" strike="noStrike" spc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72" marR="1672" marT="0" marB="0" anchor="ctr"/>
                </a:tc>
                <a:tc>
                  <a:txBody>
                    <a:bodyPr/>
                    <a:lstStyle/>
                    <a:p>
                      <a:pPr indent="-266700" algn="ctr">
                        <a:lnSpc>
                          <a:spcPct val="115000"/>
                        </a:lnSpc>
                        <a:spcBef>
                          <a:spcPts val="0"/>
                        </a:spcBef>
                      </a:pPr>
                      <a:r>
                        <a:rPr lang="ru-RU" sz="1200" u="none" strike="noStrike" spc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Риск и его описание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2" marR="1672" marT="0" marB="0" anchor="ctr"/>
                </a:tc>
                <a:tc>
                  <a:txBody>
                    <a:bodyPr/>
                    <a:lstStyle/>
                    <a:p>
                      <a:pPr indent="-266700" algn="ctr">
                        <a:lnSpc>
                          <a:spcPct val="115000"/>
                        </a:lnSpc>
                        <a:spcBef>
                          <a:spcPts val="0"/>
                        </a:spcBef>
                      </a:pPr>
                      <a:r>
                        <a:rPr lang="ru-RU" sz="1200" u="none" strike="noStrike" spc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Уровень риска </a:t>
                      </a:r>
                    </a:p>
                    <a:p>
                      <a:pPr indent="-266700" algn="ctr">
                        <a:lnSpc>
                          <a:spcPct val="115000"/>
                        </a:lnSpc>
                        <a:spcBef>
                          <a:spcPts val="0"/>
                        </a:spcBef>
                      </a:pPr>
                      <a:r>
                        <a:rPr lang="ru-RU" sz="1200" u="none" strike="noStrike" spc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(высокий, средний, низкий)</a:t>
                      </a:r>
                      <a:endParaRPr lang="ru-RU" sz="1200" b="1" u="none" strike="noStrike" spc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72" marR="1672" marT="0" marB="0" anchor="ctr"/>
                </a:tc>
                <a:extLst>
                  <a:ext uri="{0D108BD9-81ED-4DB2-BD59-A6C34878D82A}">
                    <a16:rowId xmlns:a16="http://schemas.microsoft.com/office/drawing/2014/main" val="2399235232"/>
                  </a:ext>
                </a:extLst>
              </a:tr>
              <a:tr h="741646">
                <a:tc>
                  <a:txBody>
                    <a:bodyPr/>
                    <a:lstStyle/>
                    <a:p>
                      <a:pPr indent="-266700" algn="ctr">
                        <a:lnSpc>
                          <a:spcPct val="115000"/>
                        </a:lnSpc>
                        <a:spcBef>
                          <a:spcPts val="1200"/>
                        </a:spcBef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2" marR="1672" marT="0" marB="0" anchor="ctr"/>
                </a:tc>
                <a:tc>
                  <a:txBody>
                    <a:bodyPr/>
                    <a:lstStyle/>
                    <a:p>
                      <a:pPr indent="-266700" algn="just">
                        <a:lnSpc>
                          <a:spcPct val="115000"/>
                        </a:lnSpc>
                        <a:spcBef>
                          <a:spcPts val="0"/>
                        </a:spcBef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Недостаточное материально-техническое обеспечение системы дополнительного образования детей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2" marR="1672" marT="0" marB="0" anchor="ctr"/>
                </a:tc>
                <a:tc>
                  <a:txBody>
                    <a:bodyPr/>
                    <a:lstStyle/>
                    <a:p>
                      <a:pPr indent="-266700" algn="ctr">
                        <a:lnSpc>
                          <a:spcPct val="115000"/>
                        </a:lnSpc>
                        <a:spcBef>
                          <a:spcPts val="1200"/>
                        </a:spcBef>
                      </a:pPr>
                      <a:r>
                        <a:rPr lang="ru-RU" sz="1200" b="1" i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Высокий</a:t>
                      </a:r>
                      <a:endParaRPr lang="ru-RU" sz="1200" b="1" i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2" marR="1672" marT="0" marB="0" anchor="ctr"/>
                </a:tc>
                <a:extLst>
                  <a:ext uri="{0D108BD9-81ED-4DB2-BD59-A6C34878D82A}">
                    <a16:rowId xmlns:a16="http://schemas.microsoft.com/office/drawing/2014/main" val="637879205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indent="-266700" algn="ctr">
                        <a:lnSpc>
                          <a:spcPct val="115000"/>
                        </a:lnSpc>
                        <a:spcBef>
                          <a:spcPts val="1200"/>
                        </a:spcBef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2" marR="1672" marT="0" marB="0" anchor="ctr"/>
                </a:tc>
                <a:tc>
                  <a:txBody>
                    <a:bodyPr/>
                    <a:lstStyle/>
                    <a:p>
                      <a:pPr indent="-266700" algn="just">
                        <a:lnSpc>
                          <a:spcPct val="115000"/>
                        </a:lnSpc>
                        <a:spcBef>
                          <a:spcPts val="0"/>
                        </a:spcBef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Недостаточность кадровых ресурсов, а именно педагогов дополнительного образования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2" marR="1672" marT="0" marB="0" anchor="ctr"/>
                </a:tc>
                <a:tc>
                  <a:txBody>
                    <a:bodyPr/>
                    <a:lstStyle/>
                    <a:p>
                      <a:pPr indent="-266700" algn="ctr">
                        <a:lnSpc>
                          <a:spcPct val="115000"/>
                        </a:lnSpc>
                        <a:spcBef>
                          <a:spcPts val="1200"/>
                        </a:spcBef>
                      </a:pPr>
                      <a:r>
                        <a:rPr lang="ru-RU" sz="1200" b="1" i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Высокий</a:t>
                      </a:r>
                      <a:endParaRPr lang="ru-RU" sz="1200" b="1" i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2" marR="1672" marT="0" marB="0"/>
                </a:tc>
                <a:extLst>
                  <a:ext uri="{0D108BD9-81ED-4DB2-BD59-A6C34878D82A}">
                    <a16:rowId xmlns:a16="http://schemas.microsoft.com/office/drawing/2014/main" val="2240185051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indent="-266700" algn="ctr">
                        <a:lnSpc>
                          <a:spcPct val="115000"/>
                        </a:lnSpc>
                        <a:spcBef>
                          <a:spcPts val="1200"/>
                        </a:spcBef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1672" marR="1672" marT="0" marB="0" anchor="ctr"/>
                </a:tc>
                <a:tc>
                  <a:txBody>
                    <a:bodyPr/>
                    <a:lstStyle/>
                    <a:p>
                      <a:pPr indent="-266700" algn="just">
                        <a:lnSpc>
                          <a:spcPct val="115000"/>
                        </a:lnSpc>
                        <a:spcBef>
                          <a:spcPts val="0"/>
                        </a:spcBef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Недостаточность кадровых ресурсов, а именно специалистов (операторов) по информационно-техническому обеспечению, размещению контента в муниципальном сегменте АИС Навигатор, сопровождению информационных ресурсов системы дополнительного образования детей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2" marR="1672" marT="0" marB="0" anchor="ctr"/>
                </a:tc>
                <a:tc>
                  <a:txBody>
                    <a:bodyPr/>
                    <a:lstStyle/>
                    <a:p>
                      <a:pPr indent="-266700" algn="ctr">
                        <a:lnSpc>
                          <a:spcPct val="115000"/>
                        </a:lnSpc>
                        <a:spcBef>
                          <a:spcPts val="1200"/>
                        </a:spcBef>
                      </a:pPr>
                      <a:r>
                        <a:rPr lang="ru-RU" sz="1200" b="1" i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Средний</a:t>
                      </a:r>
                    </a:p>
                  </a:txBody>
                  <a:tcPr marL="1672" marR="1672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indent="-266700" algn="ctr">
                        <a:lnSpc>
                          <a:spcPct val="115000"/>
                        </a:lnSpc>
                        <a:spcBef>
                          <a:spcPts val="1200"/>
                        </a:spcBef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1672" marR="1672" marT="0" marB="0" anchor="ctr"/>
                </a:tc>
                <a:tc>
                  <a:txBody>
                    <a:bodyPr/>
                    <a:lstStyle/>
                    <a:p>
                      <a:pPr indent="-266700" algn="just">
                        <a:lnSpc>
                          <a:spcPct val="115000"/>
                        </a:lnSpc>
                        <a:spcBef>
                          <a:spcPts val="0"/>
                        </a:spcBef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Сетевая форма реализации дополнительных общеобразовательных программ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2" marR="1672" marT="0" marB="0" anchor="ctr"/>
                </a:tc>
                <a:tc>
                  <a:txBody>
                    <a:bodyPr/>
                    <a:lstStyle/>
                    <a:p>
                      <a:pPr indent="-266700" algn="ctr">
                        <a:lnSpc>
                          <a:spcPct val="115000"/>
                        </a:lnSpc>
                        <a:spcBef>
                          <a:spcPts val="1200"/>
                        </a:spcBef>
                      </a:pPr>
                      <a:r>
                        <a:rPr lang="ru-RU" sz="1200" b="1" i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Средний </a:t>
                      </a:r>
                      <a:endParaRPr lang="ru-RU" sz="1200" b="1" i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2" marR="1672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indent="-266700" algn="ctr">
                        <a:lnSpc>
                          <a:spcPct val="115000"/>
                        </a:lnSpc>
                        <a:spcBef>
                          <a:spcPts val="1200"/>
                        </a:spcBef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1672" marR="1672" marT="0" marB="0" anchor="ctr"/>
                </a:tc>
                <a:tc>
                  <a:txBody>
                    <a:bodyPr/>
                    <a:lstStyle/>
                    <a:p>
                      <a:pPr indent="-266700" algn="just">
                        <a:lnSpc>
                          <a:spcPct val="115000"/>
                        </a:lnSpc>
                        <a:spcBef>
                          <a:spcPts val="0"/>
                        </a:spcBef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Неприятие педагогами новой системы работы дополнительного образования, отсюда снижение эффективности проводимых мероприятий по   информированию</a:t>
                      </a:r>
                      <a:r>
                        <a:rPr lang="ru-RU" sz="1200" baseline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детей и родителей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2" marR="1672" marT="0" marB="0" anchor="ctr"/>
                </a:tc>
                <a:tc>
                  <a:txBody>
                    <a:bodyPr/>
                    <a:lstStyle/>
                    <a:p>
                      <a:pPr indent="-266700" algn="ctr">
                        <a:lnSpc>
                          <a:spcPct val="115000"/>
                        </a:lnSpc>
                        <a:spcBef>
                          <a:spcPts val="1200"/>
                        </a:spcBef>
                      </a:pPr>
                      <a:r>
                        <a:rPr lang="ru-RU" sz="1200" b="1" i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Средний</a:t>
                      </a:r>
                      <a:endParaRPr lang="ru-RU" sz="1200" b="1" i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2" marR="1672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9125">
                <a:tc>
                  <a:txBody>
                    <a:bodyPr/>
                    <a:lstStyle/>
                    <a:p>
                      <a:pPr indent="-266700" algn="ctr">
                        <a:lnSpc>
                          <a:spcPct val="115000"/>
                        </a:lnSpc>
                        <a:spcBef>
                          <a:spcPts val="1200"/>
                        </a:spcBef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1672" marR="1672" marT="0" marB="0" anchor="ctr"/>
                </a:tc>
                <a:tc>
                  <a:txBody>
                    <a:bodyPr/>
                    <a:lstStyle/>
                    <a:p>
                      <a:pPr indent="-266700" algn="just">
                        <a:lnSpc>
                          <a:spcPct val="115000"/>
                        </a:lnSpc>
                        <a:spcBef>
                          <a:spcPts val="0"/>
                        </a:spcBef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Недостаточное</a:t>
                      </a:r>
                      <a:r>
                        <a:rPr lang="ru-RU" sz="1200" baseline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финансирование информационной кампании для родительской общественности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2" marR="1672" marT="0" marB="0" anchor="ctr"/>
                </a:tc>
                <a:tc>
                  <a:txBody>
                    <a:bodyPr/>
                    <a:lstStyle/>
                    <a:p>
                      <a:pPr indent="-266700" algn="ctr">
                        <a:lnSpc>
                          <a:spcPct val="115000"/>
                        </a:lnSpc>
                        <a:spcBef>
                          <a:spcPts val="1200"/>
                        </a:spcBef>
                      </a:pPr>
                      <a:r>
                        <a:rPr lang="ru-RU" sz="1200" b="1" i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Высокий </a:t>
                      </a:r>
                      <a:endParaRPr lang="ru-RU" sz="1200" b="1" i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2" marR="1672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19125">
                <a:tc>
                  <a:txBody>
                    <a:bodyPr/>
                    <a:lstStyle/>
                    <a:p>
                      <a:pPr indent="-266700" algn="ctr">
                        <a:lnSpc>
                          <a:spcPct val="115000"/>
                        </a:lnSpc>
                        <a:spcBef>
                          <a:spcPts val="1200"/>
                        </a:spcBef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1672" marR="1672" marT="0" marB="0" anchor="ctr"/>
                </a:tc>
                <a:tc>
                  <a:txBody>
                    <a:bodyPr/>
                    <a:lstStyle/>
                    <a:p>
                      <a:pPr indent="-266700" algn="just">
                        <a:lnSpc>
                          <a:spcPct val="115000"/>
                        </a:lnSpc>
                        <a:spcBef>
                          <a:spcPts val="0"/>
                        </a:spcBef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Недостаточная интеграция системы дополнительного образования муниципалитета с летними лагерями и лагерями дневного пребывания детей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2" marR="1672" marT="0" marB="0" anchor="ctr"/>
                </a:tc>
                <a:tc>
                  <a:txBody>
                    <a:bodyPr/>
                    <a:lstStyle/>
                    <a:p>
                      <a:pPr indent="-266700" algn="ctr">
                        <a:lnSpc>
                          <a:spcPct val="115000"/>
                        </a:lnSpc>
                        <a:spcBef>
                          <a:spcPts val="1200"/>
                        </a:spcBef>
                      </a:pPr>
                      <a:r>
                        <a:rPr lang="ru-RU" sz="1200" b="1" i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Средний</a:t>
                      </a:r>
                      <a:endParaRPr lang="ru-RU" sz="1200" b="1" i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2" marR="1672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102F7B81-4FF0-7FAF-D9B2-890A92854B8D}"/>
              </a:ext>
            </a:extLst>
          </p:cNvPr>
          <p:cNvSpPr txBox="1"/>
          <p:nvPr/>
        </p:nvSpPr>
        <p:spPr>
          <a:xfrm>
            <a:off x="1138362" y="236927"/>
            <a:ext cx="9915276" cy="715089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Возникающие риски исполнения целевых показателей по реализации Концепции дополнительного образования до 2030 года </a:t>
            </a:r>
          </a:p>
        </p:txBody>
      </p:sp>
    </p:spTree>
    <p:extLst>
      <p:ext uri="{BB962C8B-B14F-4D97-AF65-F5344CB8AC3E}">
        <p14:creationId xmlns:p14="http://schemas.microsoft.com/office/powerpoint/2010/main" val="24086312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CFDE6D1-250D-D266-DBF8-146D87129F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31DD37CD-14E1-11CD-8703-180F2C6FAC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87492343"/>
              </p:ext>
            </p:extLst>
          </p:nvPr>
        </p:nvGraphicFramePr>
        <p:xfrm>
          <a:off x="323850" y="428625"/>
          <a:ext cx="11696700" cy="63055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930015D2-E439-7CDA-8346-812576BD46D0}"/>
              </a:ext>
            </a:extLst>
          </p:cNvPr>
          <p:cNvSpPr txBox="1"/>
          <p:nvPr/>
        </p:nvSpPr>
        <p:spPr>
          <a:xfrm>
            <a:off x="4271900" y="224313"/>
            <a:ext cx="3439442" cy="408623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Планируемые результаты</a:t>
            </a:r>
          </a:p>
        </p:txBody>
      </p:sp>
    </p:spTree>
    <p:extLst>
      <p:ext uri="{BB962C8B-B14F-4D97-AF65-F5344CB8AC3E}">
        <p14:creationId xmlns:p14="http://schemas.microsoft.com/office/powerpoint/2010/main" val="10327663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7E2C6B6-42C7-0AC9-558F-A84DDBF7D8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EDF407-E3F4-D0F0-2113-4728F87E4C8C}"/>
              </a:ext>
            </a:extLst>
          </p:cNvPr>
          <p:cNvSpPr txBox="1"/>
          <p:nvPr/>
        </p:nvSpPr>
        <p:spPr>
          <a:xfrm>
            <a:off x="677987" y="206213"/>
            <a:ext cx="10836025" cy="1532334"/>
          </a:xfrm>
          <a:prstGeom prst="roundRect">
            <a:avLst/>
          </a:prstGeom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данным Росстата на декабрь 2025 г. </a:t>
            </a:r>
          </a:p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МО ГО Джанкой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Республики Крым общая численность детей в возрасте от 5 до 18 лет составляет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43D76C-99BC-A023-D864-64B674DB56F5}"/>
              </a:ext>
            </a:extLst>
          </p:cNvPr>
          <p:cNvSpPr txBox="1"/>
          <p:nvPr/>
        </p:nvSpPr>
        <p:spPr>
          <a:xfrm>
            <a:off x="2142414" y="3724839"/>
            <a:ext cx="7270899" cy="1055608"/>
          </a:xfrm>
          <a:prstGeom prst="roundRect">
            <a:avLst/>
          </a:prstGeom>
          <a:ln>
            <a:noFill/>
          </a:ln>
          <a:effectLst>
            <a:innerShdw blurRad="63500" dist="50800" dir="18900000">
              <a:srgbClr val="000000">
                <a:alpha val="49804"/>
              </a:srgbClr>
            </a:innerShdw>
            <a:reflection blurRad="6350" stA="50000" endA="275" endPos="40000" dist="1016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данным АИС «Навигатор ДО РК» охват детей в возрасте от 5 до 18 лет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F61F94-E9C7-63A7-2CE6-28F632D792CA}"/>
              </a:ext>
            </a:extLst>
          </p:cNvPr>
          <p:cNvSpPr txBox="1"/>
          <p:nvPr/>
        </p:nvSpPr>
        <p:spPr>
          <a:xfrm>
            <a:off x="4771315" y="2672102"/>
            <a:ext cx="2269128" cy="646986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u="sng" dirty="0">
                <a:solidFill>
                  <a:srgbClr val="E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4 959 </a:t>
            </a:r>
            <a:r>
              <a:rPr lang="ru-RU" sz="3200" b="1" u="sng" dirty="0">
                <a:solidFill>
                  <a:srgbClr val="EE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чел.</a:t>
            </a:r>
          </a:p>
        </p:txBody>
      </p:sp>
      <p:sp>
        <p:nvSpPr>
          <p:cNvPr id="13" name="Стрелка: вниз 12">
            <a:extLst>
              <a:ext uri="{FF2B5EF4-FFF2-40B4-BE49-F238E27FC236}">
                <a16:creationId xmlns:a16="http://schemas.microsoft.com/office/drawing/2014/main" id="{66A41867-4312-578A-60A1-787A1656C120}"/>
              </a:ext>
            </a:extLst>
          </p:cNvPr>
          <p:cNvSpPr/>
          <p:nvPr/>
        </p:nvSpPr>
        <p:spPr>
          <a:xfrm>
            <a:off x="5777864" y="1838479"/>
            <a:ext cx="256030" cy="563955"/>
          </a:xfrm>
          <a:prstGeom prst="downArrow">
            <a:avLst/>
          </a:prstGeom>
          <a:ln>
            <a:solidFill>
              <a:srgbClr val="EE0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19E0E6-C9F0-46CA-BE43-5E5E3B0F16C1}"/>
              </a:ext>
            </a:extLst>
          </p:cNvPr>
          <p:cNvSpPr txBox="1"/>
          <p:nvPr/>
        </p:nvSpPr>
        <p:spPr>
          <a:xfrm>
            <a:off x="2747301" y="5824192"/>
            <a:ext cx="2293674" cy="646986"/>
          </a:xfrm>
          <a:prstGeom prst="round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u="sng" dirty="0">
                <a:solidFill>
                  <a:srgbClr val="E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4151 </a:t>
            </a:r>
            <a:r>
              <a:rPr lang="ru-RU" sz="3200" b="1" u="sng" dirty="0">
                <a:solidFill>
                  <a:srgbClr val="EE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</a:t>
            </a:r>
            <a:r>
              <a:rPr lang="ru-RU" sz="3200" b="1" u="sng" dirty="0">
                <a:solidFill>
                  <a:srgbClr val="E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Стрелка: вниз 14">
            <a:extLst>
              <a:ext uri="{FF2B5EF4-FFF2-40B4-BE49-F238E27FC236}">
                <a16:creationId xmlns:a16="http://schemas.microsoft.com/office/drawing/2014/main" id="{DD3207FF-F56E-4F1B-2CAD-6C9EFCD7020D}"/>
              </a:ext>
            </a:extLst>
          </p:cNvPr>
          <p:cNvSpPr/>
          <p:nvPr/>
        </p:nvSpPr>
        <p:spPr>
          <a:xfrm>
            <a:off x="3716593" y="4960120"/>
            <a:ext cx="312045" cy="646986"/>
          </a:xfrm>
          <a:prstGeom prst="downArrow">
            <a:avLst/>
          </a:prstGeom>
          <a:ln>
            <a:solidFill>
              <a:srgbClr val="EE0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89D6B0-1FAD-D466-9803-22EE7C35D4FE}"/>
              </a:ext>
            </a:extLst>
          </p:cNvPr>
          <p:cNvSpPr txBox="1"/>
          <p:nvPr/>
        </p:nvSpPr>
        <p:spPr>
          <a:xfrm>
            <a:off x="7026814" y="5824192"/>
            <a:ext cx="3784483" cy="646986"/>
          </a:xfrm>
          <a:prstGeom prst="roundRect">
            <a:avLst/>
          </a:prstGeom>
          <a:effectLst>
            <a:innerShdw blurRad="63500" dist="50800" dir="18900000">
              <a:srgbClr val="000000">
                <a:alpha val="49804"/>
              </a:srgbClr>
            </a:inn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3200" b="1" u="sng">
                <a:solidFill>
                  <a:srgbClr val="E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83,71 </a:t>
            </a:r>
            <a:r>
              <a:rPr lang="ru-RU" sz="3200" b="1" dirty="0">
                <a:solidFill>
                  <a:srgbClr val="EE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</a:t>
            </a:r>
            <a:r>
              <a:rPr lang="ru-RU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18.12.2025 </a:t>
            </a:r>
            <a:r>
              <a:rPr lang="ru-RU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г.)</a:t>
            </a:r>
            <a:endParaRPr lang="ru-RU" sz="18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Стрелка: вниз 17">
            <a:extLst>
              <a:ext uri="{FF2B5EF4-FFF2-40B4-BE49-F238E27FC236}">
                <a16:creationId xmlns:a16="http://schemas.microsoft.com/office/drawing/2014/main" id="{A39326A9-F0B6-DF92-60FC-82C0672D6AF4}"/>
              </a:ext>
            </a:extLst>
          </p:cNvPr>
          <p:cNvSpPr/>
          <p:nvPr/>
        </p:nvSpPr>
        <p:spPr>
          <a:xfrm rot="16200000">
            <a:off x="5856866" y="5543223"/>
            <a:ext cx="354057" cy="1175856"/>
          </a:xfrm>
          <a:prstGeom prst="downArrow">
            <a:avLst/>
          </a:prstGeom>
          <a:ln>
            <a:solidFill>
              <a:srgbClr val="EE0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73467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1484309F-2DC5-9142-1392-AAB02C968DE0}"/>
              </a:ext>
            </a:extLst>
          </p:cNvPr>
          <p:cNvSpPr txBox="1"/>
          <p:nvPr/>
        </p:nvSpPr>
        <p:spPr>
          <a:xfrm>
            <a:off x="719921" y="1833331"/>
            <a:ext cx="31293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</a:rPr>
              <a:t>	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7737CA7-8D25-A198-1659-038ABF05FE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8045" y="1256716"/>
            <a:ext cx="7169517" cy="462726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E5650C1-7C86-F202-8180-43BFD0AD62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1574099-09E9-E7EF-7768-BBFB45053E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9506" y="0"/>
            <a:ext cx="1712494" cy="171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1633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FBE1967-BFAD-2827-259C-92830F487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5382E4-12AB-0432-C29D-855FE1002E04}"/>
              </a:ext>
            </a:extLst>
          </p:cNvPr>
          <p:cNvSpPr txBox="1"/>
          <p:nvPr/>
        </p:nvSpPr>
        <p:spPr>
          <a:xfrm>
            <a:off x="2254682" y="2624819"/>
            <a:ext cx="84010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2B34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dirty="0"/>
          </a:p>
        </p:txBody>
      </p:sp>
      <p:sp>
        <p:nvSpPr>
          <p:cNvPr id="2" name="Google Shape;93;p2">
            <a:extLst>
              <a:ext uri="{FF2B5EF4-FFF2-40B4-BE49-F238E27FC236}">
                <a16:creationId xmlns:a16="http://schemas.microsoft.com/office/drawing/2014/main" id="{154C8D97-2E52-5FCA-3239-326194AA9A3F}"/>
              </a:ext>
            </a:extLst>
          </p:cNvPr>
          <p:cNvSpPr txBox="1">
            <a:spLocks/>
          </p:cNvSpPr>
          <p:nvPr/>
        </p:nvSpPr>
        <p:spPr>
          <a:xfrm>
            <a:off x="4152589" y="152279"/>
            <a:ext cx="4151942" cy="538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buClr>
                <a:srgbClr val="221668"/>
              </a:buClr>
              <a:buSzPts val="2880"/>
            </a:pPr>
            <a:endParaRPr lang="ru-RU" sz="1800" kern="0" dirty="0">
              <a:solidFill>
                <a:srgbClr val="221668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BC3D557-26A1-3117-584F-8B3E7DAA53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3942" y="152279"/>
            <a:ext cx="5944115" cy="847417"/>
          </a:xfrm>
          <a:prstGeom prst="rect">
            <a:avLst/>
          </a:prstGeom>
        </p:spPr>
      </p:pic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84ABB77F-7061-D342-8A5F-163B35EC5D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59915060"/>
              </p:ext>
            </p:extLst>
          </p:nvPr>
        </p:nvGraphicFramePr>
        <p:xfrm>
          <a:off x="7114064" y="2336806"/>
          <a:ext cx="4687120" cy="40809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D14AF0A2-BD2F-AEDE-3632-CD48CD93C5D4}"/>
              </a:ext>
            </a:extLst>
          </p:cNvPr>
          <p:cNvSpPr txBox="1"/>
          <p:nvPr/>
        </p:nvSpPr>
        <p:spPr>
          <a:xfrm>
            <a:off x="2479735" y="1021760"/>
            <a:ext cx="51225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данным АИС «Навигатор ДО РК» в г. Джанкое</a:t>
            </a:r>
          </a:p>
          <a:p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1600" b="1" u="sng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декабрь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2025 г.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РЕЕСТР ПРОГРАММ</a:t>
            </a:r>
            <a:endParaRPr lang="ru-RU" sz="1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трелка: вниз 10">
            <a:extLst>
              <a:ext uri="{FF2B5EF4-FFF2-40B4-BE49-F238E27FC236}">
                <a16:creationId xmlns:a16="http://schemas.microsoft.com/office/drawing/2014/main" id="{AF450447-7EC3-7A9D-D263-D85A7B37A1E3}"/>
              </a:ext>
            </a:extLst>
          </p:cNvPr>
          <p:cNvSpPr/>
          <p:nvPr/>
        </p:nvSpPr>
        <p:spPr>
          <a:xfrm rot="16200000">
            <a:off x="7846468" y="1027570"/>
            <a:ext cx="256030" cy="744444"/>
          </a:xfrm>
          <a:prstGeom prst="downArrow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1568CC-9E15-5300-E95B-14E40522D57D}"/>
              </a:ext>
            </a:extLst>
          </p:cNvPr>
          <p:cNvSpPr txBox="1"/>
          <p:nvPr/>
        </p:nvSpPr>
        <p:spPr>
          <a:xfrm>
            <a:off x="8695835" y="1151975"/>
            <a:ext cx="744444" cy="510778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E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174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67D07F4-A164-A70F-6AF9-C83E857EFE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28" y="1813505"/>
            <a:ext cx="542967" cy="54296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9577FA7-4AB2-B748-5741-3258648DBBE3}"/>
              </a:ext>
            </a:extLst>
          </p:cNvPr>
          <p:cNvSpPr txBox="1"/>
          <p:nvPr/>
        </p:nvSpPr>
        <p:spPr>
          <a:xfrm>
            <a:off x="1659595" y="1906836"/>
            <a:ext cx="173496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Художественная</a:t>
            </a:r>
            <a:endParaRPr lang="ru-RU" sz="1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Стрелка: вниз 16">
            <a:extLst>
              <a:ext uri="{FF2B5EF4-FFF2-40B4-BE49-F238E27FC236}">
                <a16:creationId xmlns:a16="http://schemas.microsoft.com/office/drawing/2014/main" id="{C98127CF-8FB4-D073-395B-4E75A91033A7}"/>
              </a:ext>
            </a:extLst>
          </p:cNvPr>
          <p:cNvSpPr/>
          <p:nvPr/>
        </p:nvSpPr>
        <p:spPr>
          <a:xfrm rot="16200000">
            <a:off x="4181401" y="2390549"/>
            <a:ext cx="256030" cy="744444"/>
          </a:xfrm>
          <a:prstGeom prst="downArrow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070C527-5C08-F0A9-1612-79A2081ACF25}"/>
              </a:ext>
            </a:extLst>
          </p:cNvPr>
          <p:cNvSpPr txBox="1"/>
          <p:nvPr/>
        </p:nvSpPr>
        <p:spPr>
          <a:xfrm>
            <a:off x="5040998" y="1846221"/>
            <a:ext cx="744444" cy="510778"/>
          </a:xfrm>
          <a:prstGeom prst="roundRect">
            <a:avLst/>
          </a:prstGeom>
          <a:solidFill>
            <a:srgbClr val="CCCC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E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68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DBE1C29-8777-1503-3070-C9280B5186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28" y="2548406"/>
            <a:ext cx="542967" cy="54296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8E0BCE1-A20A-722D-FAA7-7D4E70F7C075}"/>
              </a:ext>
            </a:extLst>
          </p:cNvPr>
          <p:cNvSpPr txBox="1"/>
          <p:nvPr/>
        </p:nvSpPr>
        <p:spPr>
          <a:xfrm>
            <a:off x="1677320" y="2521779"/>
            <a:ext cx="17349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Социально-гуманитарная</a:t>
            </a:r>
            <a:endParaRPr lang="ru-RU" sz="1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Стрелка: вниз 21">
            <a:extLst>
              <a:ext uri="{FF2B5EF4-FFF2-40B4-BE49-F238E27FC236}">
                <a16:creationId xmlns:a16="http://schemas.microsoft.com/office/drawing/2014/main" id="{54B6A54C-63F6-7898-5F7D-244E374706ED}"/>
              </a:ext>
            </a:extLst>
          </p:cNvPr>
          <p:cNvSpPr/>
          <p:nvPr/>
        </p:nvSpPr>
        <p:spPr>
          <a:xfrm rot="16200000">
            <a:off x="4189342" y="1685135"/>
            <a:ext cx="256030" cy="744444"/>
          </a:xfrm>
          <a:prstGeom prst="downArrow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DF1BC95-0694-6E69-6D6E-1BF5DBF50092}"/>
              </a:ext>
            </a:extLst>
          </p:cNvPr>
          <p:cNvSpPr txBox="1"/>
          <p:nvPr/>
        </p:nvSpPr>
        <p:spPr>
          <a:xfrm>
            <a:off x="5040998" y="2568988"/>
            <a:ext cx="744444" cy="510778"/>
          </a:xfrm>
          <a:prstGeom prst="roundRect">
            <a:avLst/>
          </a:prstGeom>
          <a:solidFill>
            <a:srgbClr val="CCCC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E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b="1" dirty="0">
                <a:solidFill>
                  <a:srgbClr val="E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ru-RU" sz="2400" b="1" dirty="0">
              <a:solidFill>
                <a:srgbClr val="EE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E2ACB46F-0195-E76F-3460-A09A63020C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27" y="3321239"/>
            <a:ext cx="542967" cy="542967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D22D133-F2E9-7E6E-5F3F-6D8C63AC221A}"/>
              </a:ext>
            </a:extLst>
          </p:cNvPr>
          <p:cNvSpPr txBox="1"/>
          <p:nvPr/>
        </p:nvSpPr>
        <p:spPr>
          <a:xfrm>
            <a:off x="1677320" y="3331113"/>
            <a:ext cx="17349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Физкультурно-спортивная</a:t>
            </a:r>
            <a:endParaRPr lang="ru-RU" sz="1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Стрелка: вниз 27">
            <a:extLst>
              <a:ext uri="{FF2B5EF4-FFF2-40B4-BE49-F238E27FC236}">
                <a16:creationId xmlns:a16="http://schemas.microsoft.com/office/drawing/2014/main" id="{6F78F921-48FA-F690-4570-EDB1A1A8C7B4}"/>
              </a:ext>
            </a:extLst>
          </p:cNvPr>
          <p:cNvSpPr/>
          <p:nvPr/>
        </p:nvSpPr>
        <p:spPr>
          <a:xfrm rot="16200000">
            <a:off x="4181401" y="3252508"/>
            <a:ext cx="256030" cy="744444"/>
          </a:xfrm>
          <a:prstGeom prst="downArrow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624EE6E-D332-22E2-412B-B7BE5FFDEF89}"/>
              </a:ext>
            </a:extLst>
          </p:cNvPr>
          <p:cNvSpPr txBox="1"/>
          <p:nvPr/>
        </p:nvSpPr>
        <p:spPr>
          <a:xfrm>
            <a:off x="5040998" y="3399493"/>
            <a:ext cx="744444" cy="510778"/>
          </a:xfrm>
          <a:prstGeom prst="roundRect">
            <a:avLst/>
          </a:prstGeom>
          <a:solidFill>
            <a:srgbClr val="CCCC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E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41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94B6867-915B-0F18-61C7-5B0DDD1C79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28" y="4035100"/>
            <a:ext cx="542967" cy="542967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F01B1950-4997-1D59-9066-1FBC008C99FD}"/>
              </a:ext>
            </a:extLst>
          </p:cNvPr>
          <p:cNvSpPr txBox="1"/>
          <p:nvPr/>
        </p:nvSpPr>
        <p:spPr>
          <a:xfrm>
            <a:off x="1659595" y="4115867"/>
            <a:ext cx="204541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Естественнонаучная</a:t>
            </a:r>
            <a:endParaRPr lang="ru-RU" sz="1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трелка: вниз 32">
            <a:extLst>
              <a:ext uri="{FF2B5EF4-FFF2-40B4-BE49-F238E27FC236}">
                <a16:creationId xmlns:a16="http://schemas.microsoft.com/office/drawing/2014/main" id="{E5A28BE4-35C9-01E1-12CF-970D3A8C3EFD}"/>
              </a:ext>
            </a:extLst>
          </p:cNvPr>
          <p:cNvSpPr/>
          <p:nvPr/>
        </p:nvSpPr>
        <p:spPr>
          <a:xfrm rot="16200000">
            <a:off x="4176939" y="3877020"/>
            <a:ext cx="256030" cy="744444"/>
          </a:xfrm>
          <a:prstGeom prst="downArrow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95C5A17-63DC-36B3-CE01-810FD09B748D}"/>
              </a:ext>
            </a:extLst>
          </p:cNvPr>
          <p:cNvSpPr txBox="1"/>
          <p:nvPr/>
        </p:nvSpPr>
        <p:spPr>
          <a:xfrm>
            <a:off x="5040998" y="4075798"/>
            <a:ext cx="744444" cy="510778"/>
          </a:xfrm>
          <a:prstGeom prst="roundRect">
            <a:avLst/>
          </a:prstGeom>
          <a:solidFill>
            <a:srgbClr val="CCCC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E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3D1866F0-A71F-E113-DEC3-152FA21E911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27" y="4879332"/>
            <a:ext cx="542967" cy="542967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CBE02336-6BEE-A77F-2D57-DB7A171E4A19}"/>
              </a:ext>
            </a:extLst>
          </p:cNvPr>
          <p:cNvSpPr txBox="1"/>
          <p:nvPr/>
        </p:nvSpPr>
        <p:spPr>
          <a:xfrm>
            <a:off x="1659594" y="4996926"/>
            <a:ext cx="204541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Техническая</a:t>
            </a:r>
            <a:endParaRPr lang="ru-RU" sz="1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Стрелка: вниз 37">
            <a:extLst>
              <a:ext uri="{FF2B5EF4-FFF2-40B4-BE49-F238E27FC236}">
                <a16:creationId xmlns:a16="http://schemas.microsoft.com/office/drawing/2014/main" id="{1D33D904-D8E6-99D0-48C0-FAE28A635F1D}"/>
              </a:ext>
            </a:extLst>
          </p:cNvPr>
          <p:cNvSpPr/>
          <p:nvPr/>
        </p:nvSpPr>
        <p:spPr>
          <a:xfrm rot="16200000">
            <a:off x="4176939" y="4761691"/>
            <a:ext cx="256030" cy="744444"/>
          </a:xfrm>
          <a:prstGeom prst="downArrow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D3857D0-7AEF-6B79-1CD5-FAB713AA41D3}"/>
              </a:ext>
            </a:extLst>
          </p:cNvPr>
          <p:cNvSpPr txBox="1"/>
          <p:nvPr/>
        </p:nvSpPr>
        <p:spPr>
          <a:xfrm>
            <a:off x="5040998" y="4925050"/>
            <a:ext cx="744444" cy="510778"/>
          </a:xfrm>
          <a:prstGeom prst="roundRect">
            <a:avLst/>
          </a:prstGeom>
          <a:solidFill>
            <a:srgbClr val="CCCC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E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07508535-0C86-3F8B-6914-4B44E65D9F6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26" y="5677711"/>
            <a:ext cx="542967" cy="542967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0DEF3BCF-BBF6-0DD9-18A4-BCD71C97C58F}"/>
              </a:ext>
            </a:extLst>
          </p:cNvPr>
          <p:cNvSpPr txBox="1"/>
          <p:nvPr/>
        </p:nvSpPr>
        <p:spPr>
          <a:xfrm>
            <a:off x="1659593" y="5687584"/>
            <a:ext cx="20454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Туристско-краеведческая</a:t>
            </a:r>
            <a:endParaRPr lang="ru-RU" sz="1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Стрелка: вниз 42">
            <a:extLst>
              <a:ext uri="{FF2B5EF4-FFF2-40B4-BE49-F238E27FC236}">
                <a16:creationId xmlns:a16="http://schemas.microsoft.com/office/drawing/2014/main" id="{11EC9A31-19D9-000D-5588-802D9166E824}"/>
              </a:ext>
            </a:extLst>
          </p:cNvPr>
          <p:cNvSpPr/>
          <p:nvPr/>
        </p:nvSpPr>
        <p:spPr>
          <a:xfrm rot="16200000">
            <a:off x="4176939" y="5616031"/>
            <a:ext cx="256030" cy="744444"/>
          </a:xfrm>
          <a:prstGeom prst="downArrow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03C41D7-6716-0FEE-95ED-F61247E57511}"/>
              </a:ext>
            </a:extLst>
          </p:cNvPr>
          <p:cNvSpPr txBox="1"/>
          <p:nvPr/>
        </p:nvSpPr>
        <p:spPr>
          <a:xfrm>
            <a:off x="5040998" y="5783940"/>
            <a:ext cx="744444" cy="510778"/>
          </a:xfrm>
          <a:prstGeom prst="roundRect">
            <a:avLst/>
          </a:prstGeom>
          <a:solidFill>
            <a:srgbClr val="CCCC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E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23572037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B41FFF6-46AE-56E9-F8E3-F8365F633C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Google Shape;93;p2">
            <a:extLst>
              <a:ext uri="{FF2B5EF4-FFF2-40B4-BE49-F238E27FC236}">
                <a16:creationId xmlns:a16="http://schemas.microsoft.com/office/drawing/2014/main" id="{82BFE881-450B-D5EF-4639-701F56C249F2}"/>
              </a:ext>
            </a:extLst>
          </p:cNvPr>
          <p:cNvSpPr txBox="1">
            <a:spLocks/>
          </p:cNvSpPr>
          <p:nvPr/>
        </p:nvSpPr>
        <p:spPr>
          <a:xfrm>
            <a:off x="258618" y="477480"/>
            <a:ext cx="11430159" cy="349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221668"/>
              </a:buClr>
              <a:buSzPts val="2880"/>
            </a:pPr>
            <a:r>
              <a:rPr lang="ru-RU" sz="1800" b="1" kern="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АНАЛИЗ ТЕКУЩЕЙ СИТУАЦИИ</a:t>
            </a:r>
          </a:p>
        </p:txBody>
      </p: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49F6E5DC-01C7-23B9-7583-A410001CD0A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72102616"/>
              </p:ext>
            </p:extLst>
          </p:nvPr>
        </p:nvGraphicFramePr>
        <p:xfrm>
          <a:off x="700242" y="359940"/>
          <a:ext cx="10791516" cy="58718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956D8902-F5E7-6B3D-FDA9-9B6F4BDE660D}"/>
              </a:ext>
            </a:extLst>
          </p:cNvPr>
          <p:cNvSpPr txBox="1"/>
          <p:nvPr/>
        </p:nvSpPr>
        <p:spPr>
          <a:xfrm>
            <a:off x="258618" y="904689"/>
            <a:ext cx="114301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Количественная характеристика программ</a:t>
            </a:r>
          </a:p>
        </p:txBody>
      </p:sp>
      <p:sp>
        <p:nvSpPr>
          <p:cNvPr id="8" name="Скругленный прямоугольник 10">
            <a:extLst>
              <a:ext uri="{FF2B5EF4-FFF2-40B4-BE49-F238E27FC236}">
                <a16:creationId xmlns:a16="http://schemas.microsoft.com/office/drawing/2014/main" id="{A91F9E7B-4B3D-D840-562C-C11EAF63A4DA}"/>
              </a:ext>
            </a:extLst>
          </p:cNvPr>
          <p:cNvSpPr/>
          <p:nvPr/>
        </p:nvSpPr>
        <p:spPr>
          <a:xfrm>
            <a:off x="430250" y="5115711"/>
            <a:ext cx="6326994" cy="633728"/>
          </a:xfrm>
          <a:prstGeom prst="roundRect">
            <a:avLst>
              <a:gd name="adj" fmla="val 10000"/>
            </a:avLst>
          </a:prstGeom>
          <a:solidFill>
            <a:srgbClr val="33CCCC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sp>
      <p:sp>
        <p:nvSpPr>
          <p:cNvPr id="10" name="Скругленный прямоугольник 12">
            <a:extLst>
              <a:ext uri="{FF2B5EF4-FFF2-40B4-BE49-F238E27FC236}">
                <a16:creationId xmlns:a16="http://schemas.microsoft.com/office/drawing/2014/main" id="{6B4752DD-1A27-821E-D923-9972B14061DA}"/>
              </a:ext>
            </a:extLst>
          </p:cNvPr>
          <p:cNvSpPr/>
          <p:nvPr/>
        </p:nvSpPr>
        <p:spPr>
          <a:xfrm>
            <a:off x="178638" y="5319583"/>
            <a:ext cx="6464832" cy="633728"/>
          </a:xfrm>
          <a:prstGeom prst="roundRect">
            <a:avLst>
              <a:gd name="adj" fmla="val 10000"/>
            </a:avLst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A645B8-EA20-8C1D-5955-08D46B42CEFE}"/>
              </a:ext>
            </a:extLst>
          </p:cNvPr>
          <p:cNvSpPr txBox="1"/>
          <p:nvPr/>
        </p:nvSpPr>
        <p:spPr>
          <a:xfrm>
            <a:off x="608372" y="5382638"/>
            <a:ext cx="5970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Услуг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оказывалось в текущем году 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13 527</a:t>
            </a:r>
          </a:p>
        </p:txBody>
      </p:sp>
      <p:sp>
        <p:nvSpPr>
          <p:cNvPr id="2" name="Скругленный прямоугольник 10">
            <a:extLst>
              <a:ext uri="{FF2B5EF4-FFF2-40B4-BE49-F238E27FC236}">
                <a16:creationId xmlns:a16="http://schemas.microsoft.com/office/drawing/2014/main" id="{53B18669-C904-82E9-AC14-2F4A05B64D81}"/>
              </a:ext>
            </a:extLst>
          </p:cNvPr>
          <p:cNvSpPr/>
          <p:nvPr/>
        </p:nvSpPr>
        <p:spPr>
          <a:xfrm>
            <a:off x="5361783" y="5803455"/>
            <a:ext cx="6326994" cy="633728"/>
          </a:xfrm>
          <a:prstGeom prst="roundRect">
            <a:avLst>
              <a:gd name="adj" fmla="val 10000"/>
            </a:avLst>
          </a:prstGeom>
          <a:solidFill>
            <a:srgbClr val="33CCCC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sp>
      <p:sp>
        <p:nvSpPr>
          <p:cNvPr id="4" name="Скругленный прямоугольник 12">
            <a:extLst>
              <a:ext uri="{FF2B5EF4-FFF2-40B4-BE49-F238E27FC236}">
                <a16:creationId xmlns:a16="http://schemas.microsoft.com/office/drawing/2014/main" id="{4DDDB0A0-39B6-7970-C95F-23D4BB68B388}"/>
              </a:ext>
            </a:extLst>
          </p:cNvPr>
          <p:cNvSpPr/>
          <p:nvPr/>
        </p:nvSpPr>
        <p:spPr>
          <a:xfrm>
            <a:off x="5475557" y="6032437"/>
            <a:ext cx="6464832" cy="633728"/>
          </a:xfrm>
          <a:prstGeom prst="roundRect">
            <a:avLst>
              <a:gd name="adj" fmla="val 10000"/>
            </a:avLst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8C1848-141E-BE3F-19DA-9E3D634E59AD}"/>
              </a:ext>
            </a:extLst>
          </p:cNvPr>
          <p:cNvSpPr txBox="1"/>
          <p:nvPr/>
        </p:nvSpPr>
        <p:spPr>
          <a:xfrm>
            <a:off x="5718028" y="6152074"/>
            <a:ext cx="5970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Услуг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оказывается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6 540 </a:t>
            </a:r>
            <a:r>
              <a:rPr lang="ru-RU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(на 15.12.2025 г.)</a:t>
            </a:r>
          </a:p>
        </p:txBody>
      </p:sp>
    </p:spTree>
    <p:extLst>
      <p:ext uri="{BB962C8B-B14F-4D97-AF65-F5344CB8AC3E}">
        <p14:creationId xmlns:p14="http://schemas.microsoft.com/office/powerpoint/2010/main" val="14537237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5D066DE-E9D7-8363-1806-25129D763D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5382E4-12AB-0432-C29D-855FE1002E04}"/>
              </a:ext>
            </a:extLst>
          </p:cNvPr>
          <p:cNvSpPr txBox="1"/>
          <p:nvPr/>
        </p:nvSpPr>
        <p:spPr>
          <a:xfrm>
            <a:off x="2254682" y="2624819"/>
            <a:ext cx="84010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2B34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dirty="0"/>
          </a:p>
        </p:txBody>
      </p:sp>
      <p:sp>
        <p:nvSpPr>
          <p:cNvPr id="2" name="Google Shape;93;p2">
            <a:extLst>
              <a:ext uri="{FF2B5EF4-FFF2-40B4-BE49-F238E27FC236}">
                <a16:creationId xmlns:a16="http://schemas.microsoft.com/office/drawing/2014/main" id="{154C8D97-2E52-5FCA-3239-326194AA9A3F}"/>
              </a:ext>
            </a:extLst>
          </p:cNvPr>
          <p:cNvSpPr txBox="1">
            <a:spLocks/>
          </p:cNvSpPr>
          <p:nvPr/>
        </p:nvSpPr>
        <p:spPr>
          <a:xfrm>
            <a:off x="4152589" y="152279"/>
            <a:ext cx="4151942" cy="538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buClr>
                <a:srgbClr val="221668"/>
              </a:buClr>
              <a:buSzPts val="2880"/>
            </a:pPr>
            <a:endParaRPr lang="ru-RU" sz="1800" kern="0" dirty="0">
              <a:solidFill>
                <a:srgbClr val="221668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7275B6-0D6D-7AC6-6A69-9646D320ACD3}"/>
              </a:ext>
            </a:extLst>
          </p:cNvPr>
          <p:cNvSpPr txBox="1"/>
          <p:nvPr/>
        </p:nvSpPr>
        <p:spPr>
          <a:xfrm>
            <a:off x="962646" y="1366634"/>
            <a:ext cx="102667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данным АИС «Навигатор ДО РК» в г. Джанкое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дети в возрасте от 5 до 18 лет получили </a:t>
            </a:r>
          </a:p>
          <a:p>
            <a:pPr algn="ctr"/>
            <a:r>
              <a:rPr lang="ru-RU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услуги</a:t>
            </a:r>
            <a: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</a:t>
            </a:r>
            <a: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декабре 202</a:t>
            </a:r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ru-RU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г.  -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6 540</a:t>
            </a:r>
            <a:endParaRPr lang="ru-RU" sz="2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9EFD18-B37C-D34E-26B3-DFF47B973F94}"/>
              </a:ext>
            </a:extLst>
          </p:cNvPr>
          <p:cNvSpPr txBox="1"/>
          <p:nvPr/>
        </p:nvSpPr>
        <p:spPr>
          <a:xfrm>
            <a:off x="8074930" y="2713879"/>
            <a:ext cx="3564675" cy="1157764"/>
          </a:xfrm>
          <a:prstGeom prst="round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декабрь 202</a:t>
            </a:r>
            <a:r>
              <a:rPr lang="en-US" sz="1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г. </a:t>
            </a:r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АИС </a:t>
            </a:r>
          </a:p>
          <a:p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«Навигатор ДО РК»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дети</a:t>
            </a:r>
          </a:p>
          <a:p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в возрасте от 5 до 18 лет получили </a:t>
            </a:r>
          </a:p>
          <a:p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услуги ДО 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7 217</a:t>
            </a:r>
          </a:p>
        </p:txBody>
      </p:sp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94DF70F8-3072-1F4A-730A-6152D00137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59709929"/>
              </p:ext>
            </p:extLst>
          </p:nvPr>
        </p:nvGraphicFramePr>
        <p:xfrm>
          <a:off x="226057" y="2343141"/>
          <a:ext cx="7296479" cy="35190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9A4640E-1B7C-557F-8560-DC7CCACB13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884" y="321800"/>
            <a:ext cx="6682232" cy="717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8238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E175D95-EEBE-08D5-7C7B-2D64AF37C3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Google Shape;93;p2">
            <a:extLst>
              <a:ext uri="{FF2B5EF4-FFF2-40B4-BE49-F238E27FC236}">
                <a16:creationId xmlns:a16="http://schemas.microsoft.com/office/drawing/2014/main" id="{D3ACE557-5B46-EEF3-9F28-D3F5CADC7220}"/>
              </a:ext>
            </a:extLst>
          </p:cNvPr>
          <p:cNvSpPr txBox="1">
            <a:spLocks/>
          </p:cNvSpPr>
          <p:nvPr/>
        </p:nvSpPr>
        <p:spPr>
          <a:xfrm>
            <a:off x="273366" y="290826"/>
            <a:ext cx="11430159" cy="349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221668"/>
              </a:buClr>
              <a:buSzPts val="2880"/>
            </a:pPr>
            <a:r>
              <a:rPr lang="ru-RU" sz="2400" b="1" kern="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АНАЛИЗ ТЕКУЩЕЙ СИТУАЦИИ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11086976-300E-7B8C-0950-ADCCB69380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2310835"/>
              </p:ext>
            </p:extLst>
          </p:nvPr>
        </p:nvGraphicFramePr>
        <p:xfrm>
          <a:off x="895940" y="723341"/>
          <a:ext cx="10185009" cy="5987538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411177">
                  <a:extLst>
                    <a:ext uri="{9D8B030D-6E8A-4147-A177-3AD203B41FA5}">
                      <a16:colId xmlns:a16="http://schemas.microsoft.com/office/drawing/2014/main" val="1250843800"/>
                    </a:ext>
                  </a:extLst>
                </a:gridCol>
                <a:gridCol w="5598694">
                  <a:extLst>
                    <a:ext uri="{9D8B030D-6E8A-4147-A177-3AD203B41FA5}">
                      <a16:colId xmlns:a16="http://schemas.microsoft.com/office/drawing/2014/main" val="3985973978"/>
                    </a:ext>
                  </a:extLst>
                </a:gridCol>
                <a:gridCol w="2213811">
                  <a:extLst>
                    <a:ext uri="{9D8B030D-6E8A-4147-A177-3AD203B41FA5}">
                      <a16:colId xmlns:a16="http://schemas.microsoft.com/office/drawing/2014/main" val="3035502369"/>
                    </a:ext>
                  </a:extLst>
                </a:gridCol>
                <a:gridCol w="19613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9181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cap="non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№</a:t>
                      </a:r>
                      <a:endParaRPr lang="ru-RU" sz="1300" b="1" i="0" u="none" strike="noStrike" cap="none" dirty="0">
                        <a:solidFill>
                          <a:schemeClr val="dk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5297" marR="5297" marT="52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Организации, реализующие дополнительные программы, в г. Джанкое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7" marR="5297" marT="52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программ,  реализуемых в </a:t>
                      </a:r>
                    </a:p>
                    <a:p>
                      <a:pPr algn="ctr" fontAlgn="ctr"/>
                      <a:r>
                        <a:rPr lang="ru-RU" sz="13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2025/2026 учебном году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7" marR="5297" marT="52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Общее</a:t>
                      </a:r>
                      <a:r>
                        <a:rPr lang="ru-RU" sz="1300" b="1" u="none" strike="noStrike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количество</a:t>
                      </a:r>
                    </a:p>
                    <a:p>
                      <a:pPr algn="ctr" fontAlgn="ctr"/>
                      <a:r>
                        <a:rPr lang="ru-RU" sz="1300" b="1" u="none" strike="noStrike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обучающихся на программах учреждения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7" marR="5297" marT="5297" marB="0" anchor="ctr"/>
                </a:tc>
                <a:extLst>
                  <a:ext uri="{0D108BD9-81ED-4DB2-BD59-A6C34878D82A}">
                    <a16:rowId xmlns:a16="http://schemas.microsoft.com/office/drawing/2014/main" val="3635715017"/>
                  </a:ext>
                </a:extLst>
              </a:tr>
              <a:tr h="2060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5297" marR="5297" marT="5297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МОУ «СШ № 1 им. А.А. Драгомировой»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60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5297" marR="5297" marT="5297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МОУ лицей «МОК № 2 им. М.К. Байды»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60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5297" marR="5297" marT="5297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МОУ «СШ № 3 им. Я.И. </a:t>
                      </a:r>
                      <a:r>
                        <a:rPr lang="ru-RU" sz="13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Чапичева</a:t>
                      </a:r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60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5297" marR="5297" marT="5297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МОУ «Средняя школа № 4»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60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5297" marR="5297" marT="5297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МОУ «СШ № 5»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60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5297" marR="5297" marT="5297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МОУ «Школа-гимназия № 6»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81246240"/>
                  </a:ext>
                </a:extLst>
              </a:tr>
              <a:tr h="2060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5297" marR="5297" marT="5297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МОУ «Средняя школа-детский сад № 7 им. М. Октябрьской»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06348422"/>
                  </a:ext>
                </a:extLst>
              </a:tr>
              <a:tr h="2060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5297" marR="5297" marT="5297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МОУ «СШ № 8»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90201840"/>
                  </a:ext>
                </a:extLst>
              </a:tr>
              <a:tr h="2217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5297" marR="5297" marT="5297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МДОУ «Детский сад № 1 «Тополек»; МДОУ «Детский сад № 2 «Ромашка»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Реорганизация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28459381"/>
                  </a:ext>
                </a:extLst>
              </a:tr>
              <a:tr h="2060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5297" marR="5297" marT="5297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МДОУ «Детский сад № 1 «Бригантина»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49952818"/>
                  </a:ext>
                </a:extLst>
              </a:tr>
              <a:tr h="2060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5297" marR="5297" marT="5297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МДОУ «Детский сад № 3 «Березка»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70897485"/>
                  </a:ext>
                </a:extLst>
              </a:tr>
              <a:tr h="2060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5297" marR="5297" marT="5297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МДОУ «Детский сад № 5 «Вишенка»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36423597"/>
                  </a:ext>
                </a:extLst>
              </a:tr>
              <a:tr h="2060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5297" marR="5297" marT="5297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МДОУ «Детский сад № 6 «Гнездышко»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91185961"/>
                  </a:ext>
                </a:extLst>
              </a:tr>
              <a:tr h="2060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5297" marR="5297" marT="5297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МДОУ «Детский сад № 7 «Белочка»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52172780"/>
                  </a:ext>
                </a:extLst>
              </a:tr>
              <a:tr h="2060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5297" marR="5297" marT="5297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МДОУ «Детский сад № 8 «Одуванчик»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97237586"/>
                  </a:ext>
                </a:extLst>
              </a:tr>
              <a:tr h="2060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5297" marR="5297" marT="5297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МДОУ «Детский сад № 9 «Светлячок»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0823435"/>
                  </a:ext>
                </a:extLst>
              </a:tr>
              <a:tr h="2060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5297" marR="5297" marT="5297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МДОУ «Детский сад № 14 «Ручеек»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Сетевое взаимодействие с МБУ ДО ДДТ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43302536"/>
                  </a:ext>
                </a:extLst>
              </a:tr>
              <a:tr h="2060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L="5297" marR="5297" marT="5297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МДОУ «Детский сад № 16 «Ручеек»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35481892"/>
                  </a:ext>
                </a:extLst>
              </a:tr>
              <a:tr h="2060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 marL="5297" marR="5297" marT="5297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300" b="1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МДОУ «Детский сад № 38 им. К. Щербины»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99548146"/>
                  </a:ext>
                </a:extLst>
              </a:tr>
              <a:tr h="2060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5297" marR="5297" marT="5297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МОУ ДОД ЦНТТ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584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08779057"/>
                  </a:ext>
                </a:extLst>
              </a:tr>
              <a:tr h="2060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</a:p>
                  </a:txBody>
                  <a:tcPr marL="5297" marR="5297" marT="5297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МБУ ДО «Детский дом творчества»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586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35768085"/>
                  </a:ext>
                </a:extLst>
              </a:tr>
              <a:tr h="2060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 marL="5297" marR="5297" marT="5297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МОУ ДОД ДЮСШ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45367572"/>
                  </a:ext>
                </a:extLst>
              </a:tr>
              <a:tr h="2060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</a:p>
                  </a:txBody>
                  <a:tcPr marL="5297" marR="5297" marT="5297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ГБОУ РК «Джанкойская санаторная школа-интернат»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42408678"/>
                  </a:ext>
                </a:extLst>
              </a:tr>
              <a:tr h="206092">
                <a:tc>
                  <a:txBody>
                    <a:bodyPr/>
                    <a:lstStyle/>
                    <a:p>
                      <a:pPr algn="ctr" fontAlgn="ctr"/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7" marR="5297" marT="5297" marB="0" anchor="ctr"/>
                </a:tc>
                <a:tc>
                  <a:txBody>
                    <a:bodyPr/>
                    <a:lstStyle/>
                    <a:p>
                      <a:pPr algn="just" fontAlgn="b"/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376478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31010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33299A4-C88B-6041-AB21-89529A6428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Google Shape;93;p2">
            <a:extLst>
              <a:ext uri="{FF2B5EF4-FFF2-40B4-BE49-F238E27FC236}">
                <a16:creationId xmlns:a16="http://schemas.microsoft.com/office/drawing/2014/main" id="{154C8D97-2E52-5FCA-3239-326194AA9A3F}"/>
              </a:ext>
            </a:extLst>
          </p:cNvPr>
          <p:cNvSpPr txBox="1">
            <a:spLocks/>
          </p:cNvSpPr>
          <p:nvPr/>
        </p:nvSpPr>
        <p:spPr>
          <a:xfrm>
            <a:off x="4152589" y="152279"/>
            <a:ext cx="4151942" cy="538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buClr>
                <a:srgbClr val="221668"/>
              </a:buClr>
              <a:buSzPts val="2880"/>
            </a:pPr>
            <a:endParaRPr lang="ru-RU" sz="1800" kern="0" dirty="0">
              <a:solidFill>
                <a:srgbClr val="221668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E84ED1-A8DE-2AB0-9918-ACC3C8E6F52B}"/>
              </a:ext>
            </a:extLst>
          </p:cNvPr>
          <p:cNvSpPr txBox="1"/>
          <p:nvPr/>
        </p:nvSpPr>
        <p:spPr>
          <a:xfrm>
            <a:off x="0" y="1156981"/>
            <a:ext cx="63869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49238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данным АИС «Навигатор ДО РК» реализуется</a:t>
            </a:r>
          </a:p>
          <a:p>
            <a:pPr marL="249238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образовательных организациях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г. Джанкоя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2837B2-A0FB-F760-7168-B0AB706AA331}"/>
              </a:ext>
            </a:extLst>
          </p:cNvPr>
          <p:cNvSpPr txBox="1"/>
          <p:nvPr/>
        </p:nvSpPr>
        <p:spPr>
          <a:xfrm>
            <a:off x="7387875" y="1310368"/>
            <a:ext cx="315942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49238"/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Общее количество услуг </a:t>
            </a:r>
          </a:p>
          <a:p>
            <a:pPr marL="249238"/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2024 г. по направленностям ДОП получили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E3E4268-29CF-1559-EB92-A1A5913F37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113" y="248848"/>
            <a:ext cx="6046789" cy="6492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89D426-9AB5-71CA-B892-BEF517373350}"/>
              </a:ext>
            </a:extLst>
          </p:cNvPr>
          <p:cNvSpPr txBox="1"/>
          <p:nvPr/>
        </p:nvSpPr>
        <p:spPr>
          <a:xfrm>
            <a:off x="1867737" y="5884111"/>
            <a:ext cx="5309963" cy="91940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49238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выполняют показатель «</a:t>
            </a:r>
            <a:r>
              <a:rPr lang="ru-RU" sz="1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ученико</a:t>
            </a:r>
            <a:r>
              <a:rPr lang="ru-RU" sz="1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-места» следующие образовательные организации: </a:t>
            </a:r>
          </a:p>
          <a:p>
            <a:pPr marL="249238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МОУ № 7, МОУ ДОД ЦНТТ (нет вакантной ставки, нет педагога) </a:t>
            </a:r>
            <a:endParaRPr lang="ru-RU" sz="1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A339D6-46CA-A4B7-F457-D3E6E555C474}"/>
              </a:ext>
            </a:extLst>
          </p:cNvPr>
          <p:cNvSpPr txBox="1"/>
          <p:nvPr/>
        </p:nvSpPr>
        <p:spPr>
          <a:xfrm>
            <a:off x="53196" y="1924293"/>
            <a:ext cx="63858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49238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Организации; кол-во </a:t>
            </a:r>
            <a:r>
              <a:rPr lang="ru-RU" sz="1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ученико</a:t>
            </a:r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-мест по приказу/</a:t>
            </a:r>
          </a:p>
          <a:p>
            <a:pPr marL="249238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кол-во </a:t>
            </a:r>
            <a:r>
              <a:rPr lang="ru-RU" sz="1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ученико</a:t>
            </a:r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-мест по факту</a:t>
            </a:r>
            <a:r>
              <a:rPr lang="ru-RU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F4F5C41-B440-8EF1-0622-5590BA42513F}"/>
              </a:ext>
            </a:extLst>
          </p:cNvPr>
          <p:cNvSpPr txBox="1"/>
          <p:nvPr/>
        </p:nvSpPr>
        <p:spPr>
          <a:xfrm>
            <a:off x="204821" y="5857661"/>
            <a:ext cx="1692091" cy="936126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49238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3200" b="1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3699FE-7D9C-32B4-CE03-CD83BE576646}"/>
              </a:ext>
            </a:extLst>
          </p:cNvPr>
          <p:cNvSpPr txBox="1"/>
          <p:nvPr/>
        </p:nvSpPr>
        <p:spPr>
          <a:xfrm>
            <a:off x="204821" y="5788404"/>
            <a:ext cx="142267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49238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600" b="1" dirty="0">
                <a:solidFill>
                  <a:srgbClr val="0070C0"/>
                </a:solidFill>
                <a:cs typeface="Arial" panose="020B0604020202020204" pitchFamily="34" charset="0"/>
              </a:rPr>
              <a:t>!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9DFDF29-E9C8-4D2D-5DDC-62BA2011AEFD}"/>
              </a:ext>
            </a:extLst>
          </p:cNvPr>
          <p:cNvSpPr txBox="1"/>
          <p:nvPr/>
        </p:nvSpPr>
        <p:spPr>
          <a:xfrm>
            <a:off x="10547296" y="1396343"/>
            <a:ext cx="1030594" cy="44267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EE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rgbClr val="E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2 597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9E1D6A4-3DD4-1F05-681C-710759EB606C}"/>
              </a:ext>
            </a:extLst>
          </p:cNvPr>
          <p:cNvSpPr txBox="1"/>
          <p:nvPr/>
        </p:nvSpPr>
        <p:spPr>
          <a:xfrm>
            <a:off x="4995315" y="1179783"/>
            <a:ext cx="1873991" cy="44267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EE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EE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rgbClr val="EE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C6DED11-BD82-BBE6-110E-5F26A236A2A1}"/>
              </a:ext>
            </a:extLst>
          </p:cNvPr>
          <p:cNvSpPr txBox="1"/>
          <p:nvPr/>
        </p:nvSpPr>
        <p:spPr>
          <a:xfrm>
            <a:off x="4673377" y="1937898"/>
            <a:ext cx="1873991" cy="78319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E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ru-RU" sz="1600" b="1" dirty="0">
                <a:solidFill>
                  <a:srgbClr val="EE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EE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организаций;</a:t>
            </a:r>
            <a:r>
              <a:rPr lang="ru-RU" sz="1600" b="1" dirty="0">
                <a:solidFill>
                  <a:srgbClr val="EE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2000" b="1" dirty="0">
                <a:solidFill>
                  <a:srgbClr val="E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2 591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F20F60D-585E-2686-50AC-594D6CEBE689}"/>
              </a:ext>
            </a:extLst>
          </p:cNvPr>
          <p:cNvSpPr txBox="1"/>
          <p:nvPr/>
        </p:nvSpPr>
        <p:spPr>
          <a:xfrm>
            <a:off x="6882774" y="2041946"/>
            <a:ext cx="1500254" cy="9194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E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2 266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E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(на 10.12.2025 г.) –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87,4 %</a:t>
            </a:r>
            <a:endParaRPr lang="ru-RU" sz="1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86E934C-0433-D42D-1088-2802B934EF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535" y="2294484"/>
            <a:ext cx="2354355" cy="1765767"/>
          </a:xfrm>
          <a:prstGeom prst="rect">
            <a:avLst/>
          </a:prstGeom>
        </p:spPr>
      </p:pic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id="{77A5EEF5-F61E-AB4C-B523-F7D8EF3ADD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28269669"/>
              </p:ext>
            </p:extLst>
          </p:nvPr>
        </p:nvGraphicFramePr>
        <p:xfrm>
          <a:off x="790043" y="2747541"/>
          <a:ext cx="5680002" cy="34744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id="{5AD816E2-A727-7491-F0DD-0C7BD4D57F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44781388"/>
              </p:ext>
            </p:extLst>
          </p:nvPr>
        </p:nvGraphicFramePr>
        <p:xfrm>
          <a:off x="7387875" y="3628425"/>
          <a:ext cx="4265564" cy="29037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6CA6696B-44A1-91AA-3C7E-036A9BB6C705}"/>
              </a:ext>
            </a:extLst>
          </p:cNvPr>
          <p:cNvCxnSpPr>
            <a:cxnSpLocks/>
          </p:cNvCxnSpPr>
          <p:nvPr/>
        </p:nvCxnSpPr>
        <p:spPr>
          <a:xfrm flipH="1">
            <a:off x="6533900" y="1939041"/>
            <a:ext cx="335406" cy="900931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43933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1D4A4B2-7ED1-C7E9-3687-526A5D36C6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2B1B23-A04F-3273-9E11-13744EFE81EA}"/>
              </a:ext>
            </a:extLst>
          </p:cNvPr>
          <p:cNvSpPr txBox="1"/>
          <p:nvPr/>
        </p:nvSpPr>
        <p:spPr>
          <a:xfrm>
            <a:off x="704397" y="389489"/>
            <a:ext cx="1013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НОВАЯ ИНФРАСТРУКТУРА ДОПОЛНИТЕЛЬНОГО ОБРАЗОВАНИЯ  </a:t>
            </a:r>
          </a:p>
          <a:p>
            <a:pPr algn="ctr"/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В 2019-2024 ГОДАХ ЗА СЧЕТ СРЕДСТВ НАЦПРОЕКТА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3524D6-CA96-C3FA-8AF0-2E08904A12E3}"/>
              </a:ext>
            </a:extLst>
          </p:cNvPr>
          <p:cNvSpPr txBox="1"/>
          <p:nvPr/>
        </p:nvSpPr>
        <p:spPr>
          <a:xfrm>
            <a:off x="6096000" y="1405360"/>
            <a:ext cx="2369715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29 </a:t>
            </a:r>
            <a:r>
              <a:rPr lang="ru-RU" sz="1400" b="1" dirty="0">
                <a:solidFill>
                  <a:srgbClr val="002060"/>
                </a:solidFill>
              </a:rPr>
              <a:t>программ/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2266</a:t>
            </a:r>
            <a:r>
              <a:rPr lang="ru-RU" sz="1400" b="1" dirty="0">
                <a:solidFill>
                  <a:srgbClr val="002060"/>
                </a:solidFill>
              </a:rPr>
              <a:t> детей</a:t>
            </a:r>
          </a:p>
          <a:p>
            <a:r>
              <a:rPr lang="ru-RU" sz="1400" b="1" dirty="0">
                <a:solidFill>
                  <a:srgbClr val="003B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новых мест дополнительного образования детей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F985E22-02E8-01A0-1D8F-5A65FDC8C6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127" y="1613366"/>
            <a:ext cx="705303" cy="5669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B0C83D9-AB7E-CA2D-7187-A761D8B53598}"/>
              </a:ext>
            </a:extLst>
          </p:cNvPr>
          <p:cNvSpPr txBox="1"/>
          <p:nvPr/>
        </p:nvSpPr>
        <p:spPr>
          <a:xfrm>
            <a:off x="6136060" y="2699528"/>
            <a:ext cx="272051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r>
              <a:rPr lang="ru-RU" sz="1400" b="1" dirty="0">
                <a:solidFill>
                  <a:srgbClr val="002060"/>
                </a:solidFill>
              </a:rPr>
              <a:t> программ/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235 </a:t>
            </a:r>
            <a:r>
              <a:rPr lang="ru-RU" sz="1400" b="1" dirty="0">
                <a:solidFill>
                  <a:srgbClr val="002060"/>
                </a:solidFill>
              </a:rPr>
              <a:t>детей</a:t>
            </a:r>
          </a:p>
          <a:p>
            <a:r>
              <a:rPr lang="ru-RU" sz="1400" b="1" dirty="0">
                <a:solidFill>
                  <a:srgbClr val="003B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центров «Точка роста»</a:t>
            </a:r>
          </a:p>
        </p:txBody>
      </p:sp>
      <p:pic>
        <p:nvPicPr>
          <p:cNvPr id="10" name="Picture 2" descr="Picture background">
            <a:extLst>
              <a:ext uri="{FF2B5EF4-FFF2-40B4-BE49-F238E27FC236}">
                <a16:creationId xmlns:a16="http://schemas.microsoft.com/office/drawing/2014/main" id="{8BA545C6-E841-E517-5E56-605DE7289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127" y="2774737"/>
            <a:ext cx="780026" cy="364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C66217C-7FFE-1D70-91B4-F14408217DCA}"/>
              </a:ext>
            </a:extLst>
          </p:cNvPr>
          <p:cNvSpPr txBox="1"/>
          <p:nvPr/>
        </p:nvSpPr>
        <p:spPr>
          <a:xfrm>
            <a:off x="6173942" y="3649195"/>
            <a:ext cx="24045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</a:rPr>
              <a:t>0 программ/0 детей</a:t>
            </a:r>
          </a:p>
          <a:p>
            <a:r>
              <a:rPr lang="ru-RU" sz="1400" b="1" dirty="0">
                <a:solidFill>
                  <a:srgbClr val="003B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 цифрового образования «</a:t>
            </a:r>
            <a:r>
              <a:rPr lang="en-US" sz="1400" b="1" dirty="0">
                <a:solidFill>
                  <a:srgbClr val="003B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ru-RU" sz="1400" b="1" dirty="0">
                <a:solidFill>
                  <a:srgbClr val="003B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-куб»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E6A057-4525-1F06-15A5-86CEBE841B4A}"/>
              </a:ext>
            </a:extLst>
          </p:cNvPr>
          <p:cNvSpPr txBox="1"/>
          <p:nvPr/>
        </p:nvSpPr>
        <p:spPr>
          <a:xfrm>
            <a:off x="6204397" y="4713976"/>
            <a:ext cx="23436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</a:rPr>
              <a:t>0 программ/0 детей</a:t>
            </a:r>
          </a:p>
          <a:p>
            <a:r>
              <a:rPr lang="ru-RU" sz="1400" b="1" dirty="0">
                <a:solidFill>
                  <a:srgbClr val="003B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технопарк «Школьный </a:t>
            </a:r>
            <a:r>
              <a:rPr lang="ru-RU" sz="1400" b="1" dirty="0" err="1">
                <a:solidFill>
                  <a:srgbClr val="003B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Кванториум</a:t>
            </a:r>
            <a:r>
              <a:rPr lang="ru-RU" sz="1400" b="1" dirty="0">
                <a:solidFill>
                  <a:srgbClr val="003B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1F1AB6B-B66B-434D-7355-1DEC8A77910D}"/>
              </a:ext>
            </a:extLst>
          </p:cNvPr>
          <p:cNvSpPr txBox="1"/>
          <p:nvPr/>
        </p:nvSpPr>
        <p:spPr>
          <a:xfrm>
            <a:off x="9672646" y="2689933"/>
            <a:ext cx="2278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</a:rPr>
              <a:t>0 программ/0 детей</a:t>
            </a:r>
          </a:p>
          <a:p>
            <a:r>
              <a:rPr lang="ru-RU" sz="1400" b="1" dirty="0">
                <a:solidFill>
                  <a:srgbClr val="003B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школьных театров</a:t>
            </a:r>
          </a:p>
        </p:txBody>
      </p:sp>
      <p:pic>
        <p:nvPicPr>
          <p:cNvPr id="22" name="Google Shape;192;p19">
            <a:extLst>
              <a:ext uri="{FF2B5EF4-FFF2-40B4-BE49-F238E27FC236}">
                <a16:creationId xmlns:a16="http://schemas.microsoft.com/office/drawing/2014/main" id="{BA442011-66B5-A836-5649-D17F746C3CF9}"/>
              </a:ext>
            </a:extLst>
          </p:cNvPr>
          <p:cNvPicPr preferRelativeResize="0"/>
          <p:nvPr/>
        </p:nvPicPr>
        <p:blipFill>
          <a:blip r:embed="rId5">
            <a:alphaModFix/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832881" y="2667532"/>
            <a:ext cx="598901" cy="620202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6735150-8C8E-F08C-2C6C-9C1E587C7F35}"/>
              </a:ext>
            </a:extLst>
          </p:cNvPr>
          <p:cNvSpPr txBox="1"/>
          <p:nvPr/>
        </p:nvSpPr>
        <p:spPr>
          <a:xfrm>
            <a:off x="9660800" y="1513081"/>
            <a:ext cx="22784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cs typeface="Arial" panose="020B0604020202020204" pitchFamily="34" charset="0"/>
              </a:rPr>
              <a:t>0 программ/0 детей</a:t>
            </a:r>
          </a:p>
          <a:p>
            <a:r>
              <a:rPr lang="ru-RU" sz="1400" b="1" dirty="0">
                <a:solidFill>
                  <a:srgbClr val="003B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школьных спортивных </a:t>
            </a:r>
            <a:br>
              <a:rPr lang="ru-RU" sz="1400" b="1" dirty="0">
                <a:solidFill>
                  <a:srgbClr val="003B7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1" dirty="0">
                <a:solidFill>
                  <a:srgbClr val="003B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клубов</a:t>
            </a:r>
          </a:p>
        </p:txBody>
      </p:sp>
      <p:pic>
        <p:nvPicPr>
          <p:cNvPr id="24" name="Picture 5">
            <a:extLst>
              <a:ext uri="{FF2B5EF4-FFF2-40B4-BE49-F238E27FC236}">
                <a16:creationId xmlns:a16="http://schemas.microsoft.com/office/drawing/2014/main" id="{ED03F46D-3D4B-268F-5043-BE9737ADE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6575" y="1628823"/>
            <a:ext cx="551515" cy="551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1733812-B4BD-A4B4-03D2-15D42A39EF5C}"/>
              </a:ext>
            </a:extLst>
          </p:cNvPr>
          <p:cNvSpPr txBox="1"/>
          <p:nvPr/>
        </p:nvSpPr>
        <p:spPr>
          <a:xfrm>
            <a:off x="816952" y="1555916"/>
            <a:ext cx="3711562" cy="71508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wrap="square">
            <a:spAutoFit/>
          </a:bodyPr>
          <a:lstStyle/>
          <a:p>
            <a:pPr marL="249238" algn="ctr"/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Всего программ по данным </a:t>
            </a:r>
          </a:p>
          <a:p>
            <a:pPr marL="249238" algn="ctr"/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АИС «Навигатор ДО РК» </a:t>
            </a:r>
            <a:endParaRPr lang="ru-RU" dirty="0"/>
          </a:p>
        </p:txBody>
      </p:sp>
      <p:sp>
        <p:nvSpPr>
          <p:cNvPr id="27" name="Стрелка: вниз 26">
            <a:extLst>
              <a:ext uri="{FF2B5EF4-FFF2-40B4-BE49-F238E27FC236}">
                <a16:creationId xmlns:a16="http://schemas.microsoft.com/office/drawing/2014/main" id="{1C20D46B-CAB4-D2B9-86D9-0FD2EED280A6}"/>
              </a:ext>
            </a:extLst>
          </p:cNvPr>
          <p:cNvSpPr/>
          <p:nvPr/>
        </p:nvSpPr>
        <p:spPr>
          <a:xfrm>
            <a:off x="2479597" y="2383457"/>
            <a:ext cx="256030" cy="391280"/>
          </a:xfrm>
          <a:prstGeom prst="downArrow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CD235E9-85A3-B14C-AC59-47A4D9EEB3FD}"/>
              </a:ext>
            </a:extLst>
          </p:cNvPr>
          <p:cNvSpPr txBox="1"/>
          <p:nvPr/>
        </p:nvSpPr>
        <p:spPr>
          <a:xfrm>
            <a:off x="2187302" y="2886372"/>
            <a:ext cx="927336" cy="510778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37</a:t>
            </a:r>
            <a:endParaRPr lang="ru-RU" sz="2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B0C365F-555E-9F3E-2B8D-3F416080E6AC}"/>
              </a:ext>
            </a:extLst>
          </p:cNvPr>
          <p:cNvSpPr txBox="1"/>
          <p:nvPr/>
        </p:nvSpPr>
        <p:spPr>
          <a:xfrm>
            <a:off x="780378" y="3487718"/>
            <a:ext cx="3711562" cy="40862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wrap="square">
            <a:spAutoFit/>
          </a:bodyPr>
          <a:lstStyle/>
          <a:p>
            <a:pPr marL="249238"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етей обучалось</a:t>
            </a:r>
            <a:endParaRPr lang="ru-RU" dirty="0"/>
          </a:p>
        </p:txBody>
      </p:sp>
      <p:sp>
        <p:nvSpPr>
          <p:cNvPr id="31" name="Стрелка: вниз 30">
            <a:extLst>
              <a:ext uri="{FF2B5EF4-FFF2-40B4-BE49-F238E27FC236}">
                <a16:creationId xmlns:a16="http://schemas.microsoft.com/office/drawing/2014/main" id="{C4AE8D84-E94C-BCAE-C1B2-BF27CB189941}"/>
              </a:ext>
            </a:extLst>
          </p:cNvPr>
          <p:cNvSpPr/>
          <p:nvPr/>
        </p:nvSpPr>
        <p:spPr>
          <a:xfrm>
            <a:off x="2485351" y="4035709"/>
            <a:ext cx="256030" cy="391280"/>
          </a:xfrm>
          <a:prstGeom prst="downArrow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9D094A3-CC63-753C-4037-06DA08254D4D}"/>
              </a:ext>
            </a:extLst>
          </p:cNvPr>
          <p:cNvSpPr txBox="1"/>
          <p:nvPr/>
        </p:nvSpPr>
        <p:spPr>
          <a:xfrm>
            <a:off x="1612072" y="4572530"/>
            <a:ext cx="1947335" cy="510778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49238" algn="ctr"/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2 501 </a:t>
            </a:r>
            <a:r>
              <a:rPr lang="ru-RU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429BD7-D47D-1363-847D-E35E448B6B8E}"/>
              </a:ext>
            </a:extLst>
          </p:cNvPr>
          <p:cNvSpPr txBox="1"/>
          <p:nvPr/>
        </p:nvSpPr>
        <p:spPr>
          <a:xfrm>
            <a:off x="9674908" y="3756679"/>
            <a:ext cx="227622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ru-RU" sz="1400" b="1" dirty="0">
                <a:solidFill>
                  <a:srgbClr val="002060"/>
                </a:solidFill>
              </a:rPr>
              <a:t> программ/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130</a:t>
            </a:r>
            <a:r>
              <a:rPr lang="ru-RU" sz="1400" b="1" dirty="0">
                <a:solidFill>
                  <a:srgbClr val="002060"/>
                </a:solidFill>
              </a:rPr>
              <a:t> детей</a:t>
            </a:r>
          </a:p>
          <a:p>
            <a:r>
              <a:rPr lang="ru-RU" sz="1400" b="1" dirty="0">
                <a:solidFill>
                  <a:srgbClr val="003B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школьных музеев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70E37A-ABF2-D64E-494C-88475690048A}"/>
              </a:ext>
            </a:extLst>
          </p:cNvPr>
          <p:cNvSpPr txBox="1"/>
          <p:nvPr/>
        </p:nvSpPr>
        <p:spPr>
          <a:xfrm>
            <a:off x="9672646" y="4823425"/>
            <a:ext cx="23359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cs typeface="Arial" panose="020B0604020202020204" pitchFamily="34" charset="0"/>
              </a:rPr>
              <a:t>0 программ/0 детей</a:t>
            </a:r>
          </a:p>
          <a:p>
            <a:r>
              <a:rPr lang="ru-RU" sz="1400" b="1" dirty="0">
                <a:solidFill>
                  <a:srgbClr val="003B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школьный хор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0FD51FCA-5EF2-4914-B723-19257C236BC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8526" t="22527" r="17690" b="22959"/>
          <a:stretch/>
        </p:blipFill>
        <p:spPr>
          <a:xfrm>
            <a:off x="4825814" y="4826751"/>
            <a:ext cx="1310246" cy="629902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FA896FAB-848C-4E82-864E-7FC3CA1CE0ED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878665" y="3667928"/>
            <a:ext cx="1124949" cy="79735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E5B6C18-DBA0-4E6E-9DF4-CF5E5249D7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8874" y="4640855"/>
            <a:ext cx="929010" cy="92901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A1AC521-4493-40DC-8661-AA6B5D3BF3C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3777" y="3513080"/>
            <a:ext cx="954107" cy="95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90981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11799</TotalTime>
  <Words>3039</Words>
  <Application>Microsoft Office PowerPoint</Application>
  <PresentationFormat>Широкоэкранный</PresentationFormat>
  <Paragraphs>510</Paragraphs>
  <Slides>30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5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RMC-3</dc:creator>
  <cp:lastModifiedBy>User</cp:lastModifiedBy>
  <cp:revision>512</cp:revision>
  <cp:lastPrinted>2023-06-22T14:54:20Z</cp:lastPrinted>
  <dcterms:created xsi:type="dcterms:W3CDTF">2022-08-16T08:39:00Z</dcterms:created>
  <dcterms:modified xsi:type="dcterms:W3CDTF">2025-12-19T08:42:44Z</dcterms:modified>
</cp:coreProperties>
</file>