
<file path=[Content_Types].xml><?xml version="1.0" encoding="utf-8"?>
<Types xmlns="http://schemas.openxmlformats.org/package/2006/content-types">
  <Default Extension="bin" ContentType="image/unknown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95" r:id="rId3"/>
    <p:sldId id="261" r:id="rId4"/>
    <p:sldId id="277" r:id="rId5"/>
    <p:sldId id="318" r:id="rId6"/>
    <p:sldId id="290" r:id="rId7"/>
    <p:sldId id="322" r:id="rId8"/>
    <p:sldId id="276" r:id="rId9"/>
    <p:sldId id="327" r:id="rId10"/>
    <p:sldId id="296" r:id="rId11"/>
    <p:sldId id="297" r:id="rId12"/>
    <p:sldId id="305" r:id="rId13"/>
    <p:sldId id="316" r:id="rId14"/>
    <p:sldId id="323" r:id="rId15"/>
    <p:sldId id="294" r:id="rId16"/>
    <p:sldId id="319" r:id="rId17"/>
    <p:sldId id="299" r:id="rId18"/>
    <p:sldId id="331" r:id="rId19"/>
    <p:sldId id="289" r:id="rId20"/>
    <p:sldId id="325" r:id="rId21"/>
    <p:sldId id="262" r:id="rId22"/>
    <p:sldId id="309" r:id="rId23"/>
    <p:sldId id="326" r:id="rId24"/>
    <p:sldId id="302" r:id="rId25"/>
    <p:sldId id="300" r:id="rId26"/>
    <p:sldId id="320" r:id="rId27"/>
    <p:sldId id="321" r:id="rId28"/>
    <p:sldId id="267" r:id="rId2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MC-3" initials="R3" lastIdx="1" clrIdx="0">
    <p:extLst>
      <p:ext uri="{19B8F6BF-5375-455C-9EA6-DF929625EA0E}">
        <p15:presenceInfo xmlns:p15="http://schemas.microsoft.com/office/powerpoint/2012/main" userId="RMC-3" providerId="None"/>
      </p:ext>
    </p:extLst>
  </p:cmAuthor>
  <p:cmAuthor id="2" name="itiso1" initials="i" lastIdx="1" clrIdx="1">
    <p:extLst>
      <p:ext uri="{19B8F6BF-5375-455C-9EA6-DF929625EA0E}">
        <p15:presenceInfo xmlns:p15="http://schemas.microsoft.com/office/powerpoint/2012/main" userId="itiso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92CA"/>
    <a:srgbClr val="81B2DE"/>
    <a:srgbClr val="CC6600"/>
    <a:srgbClr val="C51E1E"/>
    <a:srgbClr val="002060"/>
    <a:srgbClr val="B0CDE9"/>
    <a:srgbClr val="6AA4D9"/>
    <a:srgbClr val="E8EEF6"/>
    <a:srgbClr val="5B9BD5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7" autoAdjust="0"/>
    <p:restoredTop sz="94681" autoAdjust="0"/>
  </p:normalViewPr>
  <p:slideViewPr>
    <p:cSldViewPr snapToGrid="0">
      <p:cViewPr varScale="1">
        <p:scale>
          <a:sx n="65" d="100"/>
          <a:sy n="65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программ по направленностям:</a:t>
            </a:r>
          </a:p>
        </c:rich>
      </c:tx>
      <c:layout>
        <c:manualLayout>
          <c:xMode val="edge"/>
          <c:yMode val="edge"/>
          <c:x val="0.20015361245284949"/>
          <c:y val="6.224114178679125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727-49AA-8ADC-A353FBE4986B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727-49AA-8ADC-A353FBE4986B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727-49AA-8ADC-A353FBE4986B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727-49AA-8ADC-A353FBE4986B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D727-49AA-8ADC-A353FBE4986B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D727-49AA-8ADC-A353FBE4986B}"/>
              </c:ext>
            </c:extLst>
          </c:dPt>
          <c:dLbls>
            <c:dLbl>
              <c:idx val="0"/>
              <c:layout>
                <c:manualLayout>
                  <c:x val="7.9484589377604373E-3"/>
                  <c:y val="-0.22315349270358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27-49AA-8ADC-A353FBE4986B}"/>
                </c:ext>
              </c:extLst>
            </c:dLbl>
            <c:dLbl>
              <c:idx val="1"/>
              <c:layout>
                <c:manualLayout>
                  <c:x val="2.1195890500694498E-2"/>
                  <c:y val="-0.17919901686802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27-49AA-8ADC-A353FBE4986B}"/>
                </c:ext>
              </c:extLst>
            </c:dLbl>
            <c:dLbl>
              <c:idx val="2"/>
              <c:layout>
                <c:manualLayout>
                  <c:x val="1.0597945250347249E-2"/>
                  <c:y val="-0.175817903342217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27-49AA-8ADC-A353FBE4986B}"/>
                </c:ext>
              </c:extLst>
            </c:dLbl>
            <c:dLbl>
              <c:idx val="3"/>
              <c:layout>
                <c:manualLayout>
                  <c:x val="2.6554899383843384E-2"/>
                  <c:y val="-0.140813967108252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727-49AA-8ADC-A353FBE4986B}"/>
                </c:ext>
              </c:extLst>
            </c:dLbl>
            <c:dLbl>
              <c:idx val="4"/>
              <c:layout>
                <c:manualLayout>
                  <c:x val="1.5896917875520875E-2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727-49AA-8ADC-A353FBE4986B}"/>
                </c:ext>
              </c:extLst>
            </c:dLbl>
            <c:dLbl>
              <c:idx val="5"/>
              <c:layout>
                <c:manualLayout>
                  <c:x val="7.9484589377604373E-3"/>
                  <c:y val="-0.111576746351791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727-49AA-8ADC-A353FBE498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Физкультурно-спортивная</c:v>
                </c:pt>
                <c:pt idx="2">
                  <c:v>Социально-гуманитарная</c:v>
                </c:pt>
                <c:pt idx="3">
                  <c:v>Туристско-краеведческая</c:v>
                </c:pt>
                <c:pt idx="4">
                  <c:v>Техническая</c:v>
                </c:pt>
                <c:pt idx="5">
                  <c:v>Естественнонаучная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76</c:v>
                </c:pt>
                <c:pt idx="1">
                  <c:v>35</c:v>
                </c:pt>
                <c:pt idx="2">
                  <c:v>22</c:v>
                </c:pt>
                <c:pt idx="3" formatCode="General">
                  <c:v>16</c:v>
                </c:pt>
                <c:pt idx="4" formatCode="General">
                  <c:v>14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727-49AA-8ADC-A353FBE498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006400"/>
        <c:axId val="20007936"/>
        <c:axId val="0"/>
      </c:bar3DChart>
      <c:catAx>
        <c:axId val="2000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07936"/>
        <c:crosses val="autoZero"/>
        <c:auto val="1"/>
        <c:lblAlgn val="ctr"/>
        <c:lblOffset val="100"/>
        <c:noMultiLvlLbl val="0"/>
      </c:catAx>
      <c:valAx>
        <c:axId val="2000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0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99664229426116"/>
          <c:y val="1.8852260990998047E-2"/>
          <c:w val="0.6076582965564622"/>
          <c:h val="0.831711655410357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8190707822363E-16"/>
                  <c:y val="-8.3441585372790954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A52-43B1-B214-2326AFCE317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1173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B4B-4F0F-B806-B6396F4CF5E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978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E35-4A5C-B914-A4CC2DAF8D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Физкультурно-спортивная</c:v>
                </c:pt>
                <c:pt idx="2">
                  <c:v>Техническая</c:v>
                </c:pt>
                <c:pt idx="3">
                  <c:v>Социально-гуманитарная</c:v>
                </c:pt>
                <c:pt idx="4">
                  <c:v>Естественнонаучная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1903</c:v>
                </c:pt>
                <c:pt idx="1">
                  <c:v>1658</c:v>
                </c:pt>
                <c:pt idx="2">
                  <c:v>1083</c:v>
                </c:pt>
                <c:pt idx="3">
                  <c:v>977</c:v>
                </c:pt>
                <c:pt idx="4">
                  <c:v>868</c:v>
                </c:pt>
                <c:pt idx="5">
                  <c:v>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52-43B1-B214-2326AFCE3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5003112"/>
        <c:axId val="485007072"/>
      </c:barChart>
      <c:catAx>
        <c:axId val="485003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7072"/>
        <c:crosses val="autoZero"/>
        <c:auto val="1"/>
        <c:lblAlgn val="ctr"/>
        <c:lblOffset val="100"/>
        <c:noMultiLvlLbl val="0"/>
      </c:catAx>
      <c:valAx>
        <c:axId val="485007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Кол-во программ по направленностям</a:t>
            </a:r>
          </a:p>
        </c:rich>
      </c:tx>
      <c:layout>
        <c:manualLayout>
          <c:xMode val="edge"/>
          <c:yMode val="edge"/>
          <c:x val="0.4767760645154702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4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4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4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002-4D9B-A891-6DF01FDBB0D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002-4D9B-A891-6DF01FDBB0D1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82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82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82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002-4D9B-A891-6DF01FDBB0D1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9002-4D9B-A891-6DF01FDBB0D1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8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8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8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9002-4D9B-A891-6DF01FDBB0D1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9002-4D9B-A891-6DF01FDBB0D1}"/>
              </c:ext>
            </c:extLst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4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4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4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2CA8-4FBB-90A9-0ADA39185D7B}"/>
              </c:ext>
            </c:extLst>
          </c:dPt>
          <c:dLbls>
            <c:dLbl>
              <c:idx val="0"/>
              <c:layout>
                <c:manualLayout>
                  <c:x val="6.914434185058365E-3"/>
                  <c:y val="-0.271707687016386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807375419938235E-2"/>
                      <c:h val="0.133817144649798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002-4D9B-A891-6DF01FDBB0D1}"/>
                </c:ext>
              </c:extLst>
            </c:dLbl>
            <c:dLbl>
              <c:idx val="1"/>
              <c:layout>
                <c:manualLayout>
                  <c:x val="7.1563355083325677E-3"/>
                  <c:y val="-0.278213380649562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02-4D9B-A891-6DF01FDBB0D1}"/>
                </c:ext>
              </c:extLst>
            </c:dLbl>
            <c:dLbl>
              <c:idx val="2"/>
              <c:layout>
                <c:manualLayout>
                  <c:x val="9.4791699904405932E-3"/>
                  <c:y val="-0.222719138956095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02-4D9B-A891-6DF01FDBB0D1}"/>
                </c:ext>
              </c:extLst>
            </c:dLbl>
            <c:dLbl>
              <c:idx val="3"/>
              <c:layout>
                <c:manualLayout>
                  <c:x val="1.3072038046012339E-2"/>
                  <c:y val="-0.188551143180698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02-4D9B-A891-6DF01FDBB0D1}"/>
                </c:ext>
              </c:extLst>
            </c:dLbl>
            <c:dLbl>
              <c:idx val="4"/>
              <c:layout>
                <c:manualLayout>
                  <c:x val="7.9133177717753671E-3"/>
                  <c:y val="-0.186673205943725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02-4D9B-A891-6DF01FDBB0D1}"/>
                </c:ext>
              </c:extLst>
            </c:dLbl>
            <c:dLbl>
              <c:idx val="5"/>
              <c:layout>
                <c:manualLayout>
                  <c:x val="1.0527828310411387E-2"/>
                  <c:y val="-0.130156170846331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002-4D9B-A891-6DF01FDBB0D1}"/>
                </c:ext>
              </c:extLst>
            </c:dLbl>
            <c:dLbl>
              <c:idx val="6"/>
              <c:layout>
                <c:manualLayout>
                  <c:x val="2.0915260873619744E-2"/>
                  <c:y val="-7.8161180907801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CA8-4FBB-90A9-0ADA39185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6"/>
                <c:pt idx="0">
                  <c:v>Туристско-краеведческая</c:v>
                </c:pt>
                <c:pt idx="1">
                  <c:v>Физкультурно-спортивная</c:v>
                </c:pt>
                <c:pt idx="2">
                  <c:v>Техническая</c:v>
                </c:pt>
                <c:pt idx="3">
                  <c:v>Естественнонаучная</c:v>
                </c:pt>
                <c:pt idx="4">
                  <c:v>Социально-гуманитарная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 formatCode="General">
                  <c:v>8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 formatCode="General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002-4D9B-A891-6DF01FDBB0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D47-47DE-BFCA-97BCB3E1C20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D47-47DE-BFCA-97BCB3E1C201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D47-47DE-BFCA-97BCB3E1C201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D47-47DE-BFCA-97BCB3E1C201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DD47-47DE-BFCA-97BCB3E1C201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3C2D-4C77-A83E-F392D400CF0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Техническая</c:v>
                </c:pt>
                <c:pt idx="1">
                  <c:v>Естественнонаучная</c:v>
                </c:pt>
                <c:pt idx="2">
                  <c:v>Физкультурно-спортивная</c:v>
                </c:pt>
                <c:pt idx="3">
                  <c:v>Туристско-краеведческая</c:v>
                </c:pt>
                <c:pt idx="4">
                  <c:v>Социально-гуманитарная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920</c:v>
                </c:pt>
                <c:pt idx="1">
                  <c:v>715</c:v>
                </c:pt>
                <c:pt idx="2">
                  <c:v>607</c:v>
                </c:pt>
                <c:pt idx="3" formatCode="General">
                  <c:v>201</c:v>
                </c:pt>
                <c:pt idx="4">
                  <c:v>130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D47-47DE-BFCA-97BCB3E1C2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Кол-во программ для детей</a:t>
            </a:r>
            <a:r>
              <a:rPr lang="ru-RU" sz="1400" baseline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 ОВЗ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направленностям</a:t>
            </a:r>
          </a:p>
        </c:rich>
      </c:tx>
      <c:layout>
        <c:manualLayout>
          <c:xMode val="edge"/>
          <c:yMode val="edge"/>
          <c:x val="0.32270164010750724"/>
          <c:y val="2.581953715028241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CEF7-463E-81BB-F0C394C5D833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CEF7-463E-81BB-F0C394C5D833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CEF7-463E-81BB-F0C394C5D833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CEF7-463E-81BB-F0C394C5D833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CEF7-463E-81BB-F0C394C5D833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CEF7-463E-81BB-F0C394C5D833}"/>
              </c:ext>
            </c:extLst>
          </c:dPt>
          <c:dLbls>
            <c:dLbl>
              <c:idx val="0"/>
              <c:layout>
                <c:manualLayout>
                  <c:x val="5.2989726251736003E-3"/>
                  <c:y val="-0.24682128738426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F7-463E-81BB-F0C394C5D833}"/>
                </c:ext>
              </c:extLst>
            </c:dLbl>
            <c:dLbl>
              <c:idx val="1"/>
              <c:layout>
                <c:manualLayout>
                  <c:x val="2.6494863125868123E-3"/>
                  <c:y val="-0.18934235744546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F7-463E-81BB-F0C394C5D833}"/>
                </c:ext>
              </c:extLst>
            </c:dLbl>
            <c:dLbl>
              <c:idx val="2"/>
              <c:layout>
                <c:manualLayout>
                  <c:x val="-4.8573354607220879E-17"/>
                  <c:y val="-0.15553122218734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F7-463E-81BB-F0C394C5D833}"/>
                </c:ext>
              </c:extLst>
            </c:dLbl>
            <c:dLbl>
              <c:idx val="3"/>
              <c:layout>
                <c:manualLayout>
                  <c:x val="0"/>
                  <c:y val="-0.121720086929227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F7-463E-81BB-F0C394C5D833}"/>
                </c:ext>
              </c:extLst>
            </c:dLbl>
            <c:dLbl>
              <c:idx val="4"/>
              <c:layout>
                <c:manualLayout>
                  <c:x val="0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EF7-463E-81BB-F0C394C5D833}"/>
                </c:ext>
              </c:extLst>
            </c:dLbl>
            <c:dLbl>
              <c:idx val="5"/>
              <c:layout>
                <c:manualLayout>
                  <c:x val="5.2989726251736246E-3"/>
                  <c:y val="-8.114672461948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EF7-463E-81BB-F0C394C5D8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Социально-гуманитарная</c:v>
                </c:pt>
                <c:pt idx="2">
                  <c:v>Физкультурно-спортивная</c:v>
                </c:pt>
                <c:pt idx="3">
                  <c:v>Естественнонаучная</c:v>
                </c:pt>
                <c:pt idx="4">
                  <c:v>Техническая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 formatCode="General">
                  <c:v>3</c:v>
                </c:pt>
                <c:pt idx="1">
                  <c:v>0</c:v>
                </c:pt>
                <c:pt idx="2" formatCode="General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F7-463E-81BB-F0C394C5D8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B5-42E7-9677-41E7DA66D0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B5-42E7-9677-41E7DA66D0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B5-42E7-9677-41E7DA66D050}"/>
              </c:ext>
            </c:extLst>
          </c:dPt>
          <c:cat>
            <c:strRef>
              <c:f>Лист1!$A$2:$A$5</c:f>
              <c:strCache>
                <c:ptCount val="3"/>
                <c:pt idx="0">
                  <c:v>4 - социально-гуманитарная</c:v>
                </c:pt>
                <c:pt idx="1">
                  <c:v>5  - физкультурно-спортивная</c:v>
                </c:pt>
                <c:pt idx="2">
                  <c:v>1 - туристско-краеведческая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D0-45D9-A0CB-AC01C87E5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203624091775421E-2"/>
          <c:y val="0.21649226183448564"/>
          <c:w val="0.89102274591041408"/>
          <c:h val="0.378651434252214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Техническая</c:v>
                </c:pt>
                <c:pt idx="1">
                  <c:v>Туристско-краеведческая</c:v>
                </c:pt>
                <c:pt idx="2">
                  <c:v>Художественная</c:v>
                </c:pt>
                <c:pt idx="3">
                  <c:v>Физкультурно-спортивная</c:v>
                </c:pt>
                <c:pt idx="4">
                  <c:v>Естественнонаучная</c:v>
                </c:pt>
                <c:pt idx="5">
                  <c:v>Социально-гуманитарная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1D-438B-8679-275CBC0CEA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6332928"/>
        <c:axId val="86334464"/>
        <c:axId val="0"/>
      </c:bar3DChart>
      <c:catAx>
        <c:axId val="863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334464"/>
        <c:crosses val="autoZero"/>
        <c:auto val="1"/>
        <c:lblAlgn val="ctr"/>
        <c:lblOffset val="100"/>
        <c:noMultiLvlLbl val="0"/>
      </c:catAx>
      <c:valAx>
        <c:axId val="8633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3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педагогов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образования:</a:t>
            </a:r>
          </a:p>
        </c:rich>
      </c:tx>
      <c:layout>
        <c:manualLayout>
          <c:xMode val="edge"/>
          <c:yMode val="edge"/>
          <c:x val="1.0949496839062756E-2"/>
          <c:y val="4.036992608849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143045750950595"/>
          <c:y val="0.22888679032298029"/>
          <c:w val="0.32524725551257871"/>
          <c:h val="0.573808061980501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педагогов дополнительного образования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D2-41DE-94C4-CE796CC856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D2-41DE-94C4-CE796CC8561A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84,5</a:t>
                    </a:r>
                    <a:r>
                      <a:rPr lang="en-US" baseline="0" dirty="0"/>
                      <a:t> 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11327298178313"/>
                      <c:h val="9.872203034700184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D3D2-41DE-94C4-CE796CC8561A}"/>
                </c:ext>
              </c:extLst>
            </c:dLbl>
            <c:dLbl>
              <c:idx val="1"/>
              <c:layout>
                <c:manualLayout>
                  <c:x val="9.3202643820718689E-2"/>
                  <c:y val="0.141234246732989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15,5 %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377129662949314E-2"/>
                      <c:h val="9.063227096319945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D3D2-41DE-94C4-CE796CC856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Имеют высшее профессиональное образование</c:v>
                </c:pt>
                <c:pt idx="1">
                  <c:v>Имеют среднее профессиональное образование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137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D2-41DE-94C4-CE796CC8561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6F52F-5D43-4A53-8EE7-CE96A944B12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F8C2AFC-F71A-457F-9A56-6A5BC981B2BC}">
      <dgm:prSet phldrT="[Текст]"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Количество программ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17</a:t>
          </a:r>
          <a:r>
            <a: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</a:t>
          </a:r>
        </a:p>
      </dgm:t>
    </dgm:pt>
    <dgm:pt modelId="{4E54C8C5-0E69-4172-93F3-CAC86F5C3F94}" type="parTrans" cxnId="{F993C033-2F55-461B-BE1E-9809C3A0FA1C}">
      <dgm:prSet/>
      <dgm:spPr/>
      <dgm:t>
        <a:bodyPr/>
        <a:lstStyle/>
        <a:p>
          <a:endParaRPr lang="ru-RU"/>
        </a:p>
      </dgm:t>
    </dgm:pt>
    <dgm:pt modelId="{DC3CAC95-D9F6-432E-A3F6-12161EA2656E}" type="sibTrans" cxnId="{F993C033-2F55-461B-BE1E-9809C3A0FA1C}">
      <dgm:prSet/>
      <dgm:spPr/>
      <dgm:t>
        <a:bodyPr/>
        <a:lstStyle/>
        <a:p>
          <a:endParaRPr lang="ru-RU"/>
        </a:p>
      </dgm:t>
    </dgm:pt>
    <dgm:pt modelId="{6239B42F-8CD9-48F8-83A5-0867EE5E0827}" type="asst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для детей ОВЗ</a:t>
          </a:r>
        </a:p>
        <a:p>
          <a:r>
            <a: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gm:t>
    </dgm:pt>
    <dgm:pt modelId="{C8B6B34F-57B7-4A28-9FEE-B8D8E87718EB}" type="parTrans" cxnId="{536220A7-1C1A-46F8-AC87-7D88D2AEE685}">
      <dgm:prSet/>
      <dgm:spPr/>
      <dgm:t>
        <a:bodyPr/>
        <a:lstStyle/>
        <a:p>
          <a:endParaRPr lang="ru-RU"/>
        </a:p>
      </dgm:t>
    </dgm:pt>
    <dgm:pt modelId="{66336471-4FCA-4BAC-8B4A-5D30B46CD27E}" type="sibTrans" cxnId="{536220A7-1C1A-46F8-AC87-7D88D2AEE685}">
      <dgm:prSet/>
      <dgm:spPr/>
      <dgm:t>
        <a:bodyPr/>
        <a:lstStyle/>
        <a:p>
          <a:endParaRPr lang="ru-RU"/>
        </a:p>
      </dgm:t>
    </dgm:pt>
    <dgm:pt modelId="{2A4292EB-16FD-4149-88A3-3B353F0492FD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инклюзивные программы</a:t>
          </a:r>
        </a:p>
        <a:p>
          <a:r>
            <a: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0</a:t>
          </a:r>
          <a:endParaRPr lang="ru-RU" sz="20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F859E9-89EB-45CB-BADC-E66DD445EE3D}" type="parTrans" cxnId="{D7F51AB0-C081-4CB9-986C-A8CB1AF45816}">
      <dgm:prSet/>
      <dgm:spPr/>
      <dgm:t>
        <a:bodyPr/>
        <a:lstStyle/>
        <a:p>
          <a:endParaRPr lang="ru-RU"/>
        </a:p>
      </dgm:t>
    </dgm:pt>
    <dgm:pt modelId="{CF2E4A23-E482-40F3-9669-86141DB5B0DC}" type="sibTrans" cxnId="{D7F51AB0-C081-4CB9-986C-A8CB1AF45816}">
      <dgm:prSet/>
      <dgm:spPr/>
      <dgm:t>
        <a:bodyPr/>
        <a:lstStyle/>
        <a:p>
          <a:endParaRPr lang="ru-RU"/>
        </a:p>
      </dgm:t>
    </dgm:pt>
    <dgm:pt modelId="{42BCE992-1530-4B72-B235-4286E0514D3A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адаптированные программы</a:t>
          </a:r>
        </a:p>
        <a:p>
          <a:r>
            <a: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gm:t>
    </dgm:pt>
    <dgm:pt modelId="{AC089EB4-6B25-48AD-A557-B252059CBCEF}" type="parTrans" cxnId="{A946D766-49E4-4FF0-B893-39771B24C946}">
      <dgm:prSet/>
      <dgm:spPr/>
      <dgm:t>
        <a:bodyPr/>
        <a:lstStyle/>
        <a:p>
          <a:endParaRPr lang="ru-RU"/>
        </a:p>
      </dgm:t>
    </dgm:pt>
    <dgm:pt modelId="{64249528-F8C6-4459-980E-CA9A0D1D98B1}" type="sibTrans" cxnId="{A946D766-49E4-4FF0-B893-39771B24C946}">
      <dgm:prSet/>
      <dgm:spPr/>
      <dgm:t>
        <a:bodyPr/>
        <a:lstStyle/>
        <a:p>
          <a:endParaRPr lang="ru-RU"/>
        </a:p>
      </dgm:t>
    </dgm:pt>
    <dgm:pt modelId="{5317648A-CD7A-4222-8C3F-1110CC3CB9E4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программы, участвующие в значимых проектах</a:t>
          </a:r>
        </a:p>
        <a:p>
          <a:r>
            <a: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40</a:t>
          </a:r>
        </a:p>
      </dgm:t>
    </dgm:pt>
    <dgm:pt modelId="{409B5A02-F1BD-493D-9689-DCDC7FF742A1}" type="parTrans" cxnId="{42451995-AF2F-4B5F-9C16-262E1AA8AD89}">
      <dgm:prSet/>
      <dgm:spPr/>
      <dgm:t>
        <a:bodyPr/>
        <a:lstStyle/>
        <a:p>
          <a:endParaRPr lang="ru-RU"/>
        </a:p>
      </dgm:t>
    </dgm:pt>
    <dgm:pt modelId="{E96C37EE-5A72-4EE1-87F1-D8D4844BA7EE}" type="sibTrans" cxnId="{42451995-AF2F-4B5F-9C16-262E1AA8AD89}">
      <dgm:prSet/>
      <dgm:spPr/>
      <dgm:t>
        <a:bodyPr/>
        <a:lstStyle/>
        <a:p>
          <a:endParaRPr lang="ru-RU"/>
        </a:p>
      </dgm:t>
    </dgm:pt>
    <dgm:pt modelId="{455C50C0-BDB7-46EB-9B3A-E56966BDA1E1}">
      <dgm:prSet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</a:t>
          </a:r>
        </a:p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по ПФ </a:t>
          </a:r>
        </a:p>
        <a:p>
          <a:r>
            <a: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11</a:t>
          </a:r>
          <a:endParaRPr lang="ru-RU" sz="2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3D0BE3-C5F3-4FA0-BB1A-0564D3D21E4D}" type="parTrans" cxnId="{F2719A28-D715-4753-8DF0-48950B5AAE08}">
      <dgm:prSet/>
      <dgm:spPr/>
      <dgm:t>
        <a:bodyPr/>
        <a:lstStyle/>
        <a:p>
          <a:endParaRPr lang="ru-RU"/>
        </a:p>
      </dgm:t>
    </dgm:pt>
    <dgm:pt modelId="{5C57556F-B095-42D7-9E82-2D8BE1ABE1B0}" type="sibTrans" cxnId="{F2719A28-D715-4753-8DF0-48950B5AAE08}">
      <dgm:prSet/>
      <dgm:spPr/>
      <dgm:t>
        <a:bodyPr/>
        <a:lstStyle/>
        <a:p>
          <a:endParaRPr lang="ru-RU"/>
        </a:p>
      </dgm:t>
    </dgm:pt>
    <dgm:pt modelId="{B117221E-4BAE-4F52-8205-65468B3161E7}" type="pres">
      <dgm:prSet presAssocID="{8916F52F-5D43-4A53-8EE7-CE96A944B12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56947E-E837-47BA-80A6-BD544CAE8B8B}" type="pres">
      <dgm:prSet presAssocID="{3F8C2AFC-F71A-457F-9A56-6A5BC981B2BC}" presName="hierRoot1" presStyleCnt="0"/>
      <dgm:spPr/>
    </dgm:pt>
    <dgm:pt modelId="{DA8AF8BB-0BF9-4D3F-9A0A-C151E1BE347B}" type="pres">
      <dgm:prSet presAssocID="{3F8C2AFC-F71A-457F-9A56-6A5BC981B2BC}" presName="composite" presStyleCnt="0"/>
      <dgm:spPr/>
    </dgm:pt>
    <dgm:pt modelId="{F916B2AE-0853-49D5-A381-87765CBB4E51}" type="pres">
      <dgm:prSet presAssocID="{3F8C2AFC-F71A-457F-9A56-6A5BC981B2BC}" presName="background" presStyleLbl="node0" presStyleIdx="0" presStyleCnt="1"/>
      <dgm:spPr>
        <a:solidFill>
          <a:srgbClr val="008080"/>
        </a:solidFill>
      </dgm:spPr>
    </dgm:pt>
    <dgm:pt modelId="{F22B7B0C-DF46-4C2D-B693-057FD9D68DC1}" type="pres">
      <dgm:prSet presAssocID="{3F8C2AFC-F71A-457F-9A56-6A5BC981B2BC}" presName="text" presStyleLbl="fgAcc0" presStyleIdx="0" presStyleCnt="1" custScaleX="104639" custScaleY="112687">
        <dgm:presLayoutVars>
          <dgm:chPref val="3"/>
        </dgm:presLayoutVars>
      </dgm:prSet>
      <dgm:spPr/>
    </dgm:pt>
    <dgm:pt modelId="{F8B036E1-D251-4EEC-B803-8452D81C5009}" type="pres">
      <dgm:prSet presAssocID="{3F8C2AFC-F71A-457F-9A56-6A5BC981B2BC}" presName="hierChild2" presStyleCnt="0"/>
      <dgm:spPr/>
    </dgm:pt>
    <dgm:pt modelId="{EE04DCEA-68F9-4937-A521-12348BEA9E21}" type="pres">
      <dgm:prSet presAssocID="{C8B6B34F-57B7-4A28-9FEE-B8D8E87718EB}" presName="Name10" presStyleLbl="parChTrans1D2" presStyleIdx="0" presStyleCnt="5"/>
      <dgm:spPr/>
    </dgm:pt>
    <dgm:pt modelId="{A81FDDBB-4DD8-49B7-9D78-A198C8BB306C}" type="pres">
      <dgm:prSet presAssocID="{6239B42F-8CD9-48F8-83A5-0867EE5E0827}" presName="hierRoot2" presStyleCnt="0"/>
      <dgm:spPr/>
    </dgm:pt>
    <dgm:pt modelId="{3D1BE91F-9B07-42E9-B033-D85042E1883A}" type="pres">
      <dgm:prSet presAssocID="{6239B42F-8CD9-48F8-83A5-0867EE5E0827}" presName="composite2" presStyleCnt="0"/>
      <dgm:spPr/>
    </dgm:pt>
    <dgm:pt modelId="{1C44DCB4-AD37-470C-921F-8952D7E14072}" type="pres">
      <dgm:prSet presAssocID="{6239B42F-8CD9-48F8-83A5-0867EE5E0827}" presName="background2" presStyleLbl="asst1" presStyleIdx="0" presStyleCnt="1"/>
      <dgm:spPr/>
    </dgm:pt>
    <dgm:pt modelId="{EEFCD92F-AB02-4362-B567-8B3697628166}" type="pres">
      <dgm:prSet presAssocID="{6239B42F-8CD9-48F8-83A5-0867EE5E0827}" presName="text2" presStyleLbl="fgAcc2" presStyleIdx="0" presStyleCnt="5" custScaleX="92880" custScaleY="135486">
        <dgm:presLayoutVars>
          <dgm:chPref val="3"/>
        </dgm:presLayoutVars>
      </dgm:prSet>
      <dgm:spPr/>
    </dgm:pt>
    <dgm:pt modelId="{013E8DFE-4226-429B-AA7B-66E9590E3E6D}" type="pres">
      <dgm:prSet presAssocID="{6239B42F-8CD9-48F8-83A5-0867EE5E0827}" presName="hierChild3" presStyleCnt="0"/>
      <dgm:spPr/>
    </dgm:pt>
    <dgm:pt modelId="{6676D0CE-5725-44A8-8529-6A834743F57A}" type="pres">
      <dgm:prSet presAssocID="{3BF859E9-89EB-45CB-BADC-E66DD445EE3D}" presName="Name10" presStyleLbl="parChTrans1D2" presStyleIdx="1" presStyleCnt="5"/>
      <dgm:spPr/>
    </dgm:pt>
    <dgm:pt modelId="{1813BBEE-7F54-413D-BB12-79A3D6147189}" type="pres">
      <dgm:prSet presAssocID="{2A4292EB-16FD-4149-88A3-3B353F0492FD}" presName="hierRoot2" presStyleCnt="0"/>
      <dgm:spPr/>
    </dgm:pt>
    <dgm:pt modelId="{04E9CE92-9A2B-481B-A436-BC686A9EE2F3}" type="pres">
      <dgm:prSet presAssocID="{2A4292EB-16FD-4149-88A3-3B353F0492FD}" presName="composite2" presStyleCnt="0"/>
      <dgm:spPr/>
    </dgm:pt>
    <dgm:pt modelId="{E92D1456-838C-400A-AAE8-A3D462EF95A9}" type="pres">
      <dgm:prSet presAssocID="{2A4292EB-16FD-4149-88A3-3B353F0492FD}" presName="background2" presStyleLbl="node2" presStyleIdx="0" presStyleCnt="4"/>
      <dgm:spPr/>
    </dgm:pt>
    <dgm:pt modelId="{C132D6F0-9B82-4DA4-A20C-617B89206C19}" type="pres">
      <dgm:prSet presAssocID="{2A4292EB-16FD-4149-88A3-3B353F0492FD}" presName="text2" presStyleLbl="fgAcc2" presStyleIdx="1" presStyleCnt="5" custScaleX="98770" custScaleY="137442">
        <dgm:presLayoutVars>
          <dgm:chPref val="3"/>
        </dgm:presLayoutVars>
      </dgm:prSet>
      <dgm:spPr/>
    </dgm:pt>
    <dgm:pt modelId="{2F32D801-88F1-4CF4-9697-CEB6950EAF29}" type="pres">
      <dgm:prSet presAssocID="{2A4292EB-16FD-4149-88A3-3B353F0492FD}" presName="hierChild3" presStyleCnt="0"/>
      <dgm:spPr/>
    </dgm:pt>
    <dgm:pt modelId="{BFF0CEE5-72E2-45E2-B251-8188E802D246}" type="pres">
      <dgm:prSet presAssocID="{AC089EB4-6B25-48AD-A557-B252059CBCEF}" presName="Name10" presStyleLbl="parChTrans1D2" presStyleIdx="2" presStyleCnt="5"/>
      <dgm:spPr/>
    </dgm:pt>
    <dgm:pt modelId="{F6D98DB3-A9CE-4EB0-89D8-7BB04C486A85}" type="pres">
      <dgm:prSet presAssocID="{42BCE992-1530-4B72-B235-4286E0514D3A}" presName="hierRoot2" presStyleCnt="0"/>
      <dgm:spPr/>
    </dgm:pt>
    <dgm:pt modelId="{B3599C63-17F1-481E-80AD-B9DC68E32427}" type="pres">
      <dgm:prSet presAssocID="{42BCE992-1530-4B72-B235-4286E0514D3A}" presName="composite2" presStyleCnt="0"/>
      <dgm:spPr/>
    </dgm:pt>
    <dgm:pt modelId="{9AF03AFD-5712-4B65-B8B9-0C78AFF57A8A}" type="pres">
      <dgm:prSet presAssocID="{42BCE992-1530-4B72-B235-4286E0514D3A}" presName="background2" presStyleLbl="node2" presStyleIdx="1" presStyleCnt="4"/>
      <dgm:spPr/>
    </dgm:pt>
    <dgm:pt modelId="{27CF4515-1C19-4789-B48A-3FBC0AB02375}" type="pres">
      <dgm:prSet presAssocID="{42BCE992-1530-4B72-B235-4286E0514D3A}" presName="text2" presStyleLbl="fgAcc2" presStyleIdx="2" presStyleCnt="5" custScaleX="103452" custScaleY="137250">
        <dgm:presLayoutVars>
          <dgm:chPref val="3"/>
        </dgm:presLayoutVars>
      </dgm:prSet>
      <dgm:spPr/>
    </dgm:pt>
    <dgm:pt modelId="{5F6552FA-A5B3-4041-9610-C39E9000B0DD}" type="pres">
      <dgm:prSet presAssocID="{42BCE992-1530-4B72-B235-4286E0514D3A}" presName="hierChild3" presStyleCnt="0"/>
      <dgm:spPr/>
    </dgm:pt>
    <dgm:pt modelId="{08649FC6-EB9E-482A-AD53-9626DD919E7A}" type="pres">
      <dgm:prSet presAssocID="{493D0BE3-C5F3-4FA0-BB1A-0564D3D21E4D}" presName="Name10" presStyleLbl="parChTrans1D2" presStyleIdx="3" presStyleCnt="5"/>
      <dgm:spPr/>
    </dgm:pt>
    <dgm:pt modelId="{8AB0241C-8C8A-472F-94D2-0527BEA47079}" type="pres">
      <dgm:prSet presAssocID="{455C50C0-BDB7-46EB-9B3A-E56966BDA1E1}" presName="hierRoot2" presStyleCnt="0"/>
      <dgm:spPr/>
    </dgm:pt>
    <dgm:pt modelId="{AE24E3FD-DB12-4FFD-9F03-119182B99EA2}" type="pres">
      <dgm:prSet presAssocID="{455C50C0-BDB7-46EB-9B3A-E56966BDA1E1}" presName="composite2" presStyleCnt="0"/>
      <dgm:spPr/>
    </dgm:pt>
    <dgm:pt modelId="{FB77E740-85C0-4E1C-ABC5-44C2E417C594}" type="pres">
      <dgm:prSet presAssocID="{455C50C0-BDB7-46EB-9B3A-E56966BDA1E1}" presName="background2" presStyleLbl="node2" presStyleIdx="2" presStyleCnt="4"/>
      <dgm:spPr/>
    </dgm:pt>
    <dgm:pt modelId="{D338D384-D36E-4071-AE1B-A1C446AE6C81}" type="pres">
      <dgm:prSet presAssocID="{455C50C0-BDB7-46EB-9B3A-E56966BDA1E1}" presName="text2" presStyleLbl="fgAcc2" presStyleIdx="3" presStyleCnt="5" custScaleX="107442" custScaleY="140890">
        <dgm:presLayoutVars>
          <dgm:chPref val="3"/>
        </dgm:presLayoutVars>
      </dgm:prSet>
      <dgm:spPr/>
    </dgm:pt>
    <dgm:pt modelId="{014D510C-4811-41E5-A412-75C00D4ABC30}" type="pres">
      <dgm:prSet presAssocID="{455C50C0-BDB7-46EB-9B3A-E56966BDA1E1}" presName="hierChild3" presStyleCnt="0"/>
      <dgm:spPr/>
    </dgm:pt>
    <dgm:pt modelId="{AFEFD204-0087-4848-820A-7E045FD0B9DB}" type="pres">
      <dgm:prSet presAssocID="{409B5A02-F1BD-493D-9689-DCDC7FF742A1}" presName="Name10" presStyleLbl="parChTrans1D2" presStyleIdx="4" presStyleCnt="5"/>
      <dgm:spPr/>
    </dgm:pt>
    <dgm:pt modelId="{9BB4A90E-26A0-46C9-8E70-124DA297E6C3}" type="pres">
      <dgm:prSet presAssocID="{5317648A-CD7A-4222-8C3F-1110CC3CB9E4}" presName="hierRoot2" presStyleCnt="0"/>
      <dgm:spPr/>
    </dgm:pt>
    <dgm:pt modelId="{958AEB80-077A-423A-A70A-7FF4B9F55592}" type="pres">
      <dgm:prSet presAssocID="{5317648A-CD7A-4222-8C3F-1110CC3CB9E4}" presName="composite2" presStyleCnt="0"/>
      <dgm:spPr/>
    </dgm:pt>
    <dgm:pt modelId="{3080AD3D-0479-4451-9446-9AF6ACA74CAB}" type="pres">
      <dgm:prSet presAssocID="{5317648A-CD7A-4222-8C3F-1110CC3CB9E4}" presName="background2" presStyleLbl="node2" presStyleIdx="3" presStyleCnt="4"/>
      <dgm:spPr/>
    </dgm:pt>
    <dgm:pt modelId="{1B93DF86-33D3-445A-96F8-8EDFCAC941E1}" type="pres">
      <dgm:prSet presAssocID="{5317648A-CD7A-4222-8C3F-1110CC3CB9E4}" presName="text2" presStyleLbl="fgAcc2" presStyleIdx="4" presStyleCnt="5" custScaleX="106271" custScaleY="142541">
        <dgm:presLayoutVars>
          <dgm:chPref val="3"/>
        </dgm:presLayoutVars>
      </dgm:prSet>
      <dgm:spPr/>
    </dgm:pt>
    <dgm:pt modelId="{35C0ECDD-2956-4169-9980-C8B6C52EB8D9}" type="pres">
      <dgm:prSet presAssocID="{5317648A-CD7A-4222-8C3F-1110CC3CB9E4}" presName="hierChild3" presStyleCnt="0"/>
      <dgm:spPr/>
    </dgm:pt>
  </dgm:ptLst>
  <dgm:cxnLst>
    <dgm:cxn modelId="{15A1EB04-B3E5-47BD-B406-2A2D3431BC85}" type="presOf" srcId="{42BCE992-1530-4B72-B235-4286E0514D3A}" destId="{27CF4515-1C19-4789-B48A-3FBC0AB02375}" srcOrd="0" destOrd="0" presId="urn:microsoft.com/office/officeart/2005/8/layout/hierarchy1"/>
    <dgm:cxn modelId="{F2719A28-D715-4753-8DF0-48950B5AAE08}" srcId="{3F8C2AFC-F71A-457F-9A56-6A5BC981B2BC}" destId="{455C50C0-BDB7-46EB-9B3A-E56966BDA1E1}" srcOrd="3" destOrd="0" parTransId="{493D0BE3-C5F3-4FA0-BB1A-0564D3D21E4D}" sibTransId="{5C57556F-B095-42D7-9E82-2D8BE1ABE1B0}"/>
    <dgm:cxn modelId="{2CB8DE2F-9382-4B68-A387-2B6C0A36F809}" type="presOf" srcId="{3BF859E9-89EB-45CB-BADC-E66DD445EE3D}" destId="{6676D0CE-5725-44A8-8529-6A834743F57A}" srcOrd="0" destOrd="0" presId="urn:microsoft.com/office/officeart/2005/8/layout/hierarchy1"/>
    <dgm:cxn modelId="{7B206F33-3A49-4EE1-A322-CB1E7F7EBEFF}" type="presOf" srcId="{6239B42F-8CD9-48F8-83A5-0867EE5E0827}" destId="{EEFCD92F-AB02-4362-B567-8B3697628166}" srcOrd="0" destOrd="0" presId="urn:microsoft.com/office/officeart/2005/8/layout/hierarchy1"/>
    <dgm:cxn modelId="{F993C033-2F55-461B-BE1E-9809C3A0FA1C}" srcId="{8916F52F-5D43-4A53-8EE7-CE96A944B12A}" destId="{3F8C2AFC-F71A-457F-9A56-6A5BC981B2BC}" srcOrd="0" destOrd="0" parTransId="{4E54C8C5-0E69-4172-93F3-CAC86F5C3F94}" sibTransId="{DC3CAC95-D9F6-432E-A3F6-12161EA2656E}"/>
    <dgm:cxn modelId="{7B7DC639-C661-45EA-89D1-D776DF0CC729}" type="presOf" srcId="{493D0BE3-C5F3-4FA0-BB1A-0564D3D21E4D}" destId="{08649FC6-EB9E-482A-AD53-9626DD919E7A}" srcOrd="0" destOrd="0" presId="urn:microsoft.com/office/officeart/2005/8/layout/hierarchy1"/>
    <dgm:cxn modelId="{A67DE761-6B51-4ADA-A475-EBE2ECD55160}" type="presOf" srcId="{2A4292EB-16FD-4149-88A3-3B353F0492FD}" destId="{C132D6F0-9B82-4DA4-A20C-617B89206C19}" srcOrd="0" destOrd="0" presId="urn:microsoft.com/office/officeart/2005/8/layout/hierarchy1"/>
    <dgm:cxn modelId="{A946D766-49E4-4FF0-B893-39771B24C946}" srcId="{3F8C2AFC-F71A-457F-9A56-6A5BC981B2BC}" destId="{42BCE992-1530-4B72-B235-4286E0514D3A}" srcOrd="2" destOrd="0" parTransId="{AC089EB4-6B25-48AD-A557-B252059CBCEF}" sibTransId="{64249528-F8C6-4459-980E-CA9A0D1D98B1}"/>
    <dgm:cxn modelId="{7FAA7C74-1DF6-4432-A9B1-0618556FEF51}" type="presOf" srcId="{455C50C0-BDB7-46EB-9B3A-E56966BDA1E1}" destId="{D338D384-D36E-4071-AE1B-A1C446AE6C81}" srcOrd="0" destOrd="0" presId="urn:microsoft.com/office/officeart/2005/8/layout/hierarchy1"/>
    <dgm:cxn modelId="{52DD1958-3956-40BA-9A43-B7F1D0A1C9AC}" type="presOf" srcId="{3F8C2AFC-F71A-457F-9A56-6A5BC981B2BC}" destId="{F22B7B0C-DF46-4C2D-B693-057FD9D68DC1}" srcOrd="0" destOrd="0" presId="urn:microsoft.com/office/officeart/2005/8/layout/hierarchy1"/>
    <dgm:cxn modelId="{68412388-9840-46BD-AA0D-53B108635CD9}" type="presOf" srcId="{AC089EB4-6B25-48AD-A557-B252059CBCEF}" destId="{BFF0CEE5-72E2-45E2-B251-8188E802D246}" srcOrd="0" destOrd="0" presId="urn:microsoft.com/office/officeart/2005/8/layout/hierarchy1"/>
    <dgm:cxn modelId="{1B32AF8D-6AB9-47B7-B0AC-D98EFB4806E9}" type="presOf" srcId="{5317648A-CD7A-4222-8C3F-1110CC3CB9E4}" destId="{1B93DF86-33D3-445A-96F8-8EDFCAC941E1}" srcOrd="0" destOrd="0" presId="urn:microsoft.com/office/officeart/2005/8/layout/hierarchy1"/>
    <dgm:cxn modelId="{42451995-AF2F-4B5F-9C16-262E1AA8AD89}" srcId="{3F8C2AFC-F71A-457F-9A56-6A5BC981B2BC}" destId="{5317648A-CD7A-4222-8C3F-1110CC3CB9E4}" srcOrd="4" destOrd="0" parTransId="{409B5A02-F1BD-493D-9689-DCDC7FF742A1}" sibTransId="{E96C37EE-5A72-4EE1-87F1-D8D4844BA7EE}"/>
    <dgm:cxn modelId="{C9F883A2-6937-46CF-B02C-4C7EE99A4A46}" type="presOf" srcId="{8916F52F-5D43-4A53-8EE7-CE96A944B12A}" destId="{B117221E-4BAE-4F52-8205-65468B3161E7}" srcOrd="0" destOrd="0" presId="urn:microsoft.com/office/officeart/2005/8/layout/hierarchy1"/>
    <dgm:cxn modelId="{536220A7-1C1A-46F8-AC87-7D88D2AEE685}" srcId="{3F8C2AFC-F71A-457F-9A56-6A5BC981B2BC}" destId="{6239B42F-8CD9-48F8-83A5-0867EE5E0827}" srcOrd="0" destOrd="0" parTransId="{C8B6B34F-57B7-4A28-9FEE-B8D8E87718EB}" sibTransId="{66336471-4FCA-4BAC-8B4A-5D30B46CD27E}"/>
    <dgm:cxn modelId="{BCDB55A7-DED1-46C5-A36E-A7602A902605}" type="presOf" srcId="{409B5A02-F1BD-493D-9689-DCDC7FF742A1}" destId="{AFEFD204-0087-4848-820A-7E045FD0B9DB}" srcOrd="0" destOrd="0" presId="urn:microsoft.com/office/officeart/2005/8/layout/hierarchy1"/>
    <dgm:cxn modelId="{D7F51AB0-C081-4CB9-986C-A8CB1AF45816}" srcId="{3F8C2AFC-F71A-457F-9A56-6A5BC981B2BC}" destId="{2A4292EB-16FD-4149-88A3-3B353F0492FD}" srcOrd="1" destOrd="0" parTransId="{3BF859E9-89EB-45CB-BADC-E66DD445EE3D}" sibTransId="{CF2E4A23-E482-40F3-9669-86141DB5B0DC}"/>
    <dgm:cxn modelId="{BCFCBAC4-14D0-4016-9960-ADBD69D136A2}" type="presOf" srcId="{C8B6B34F-57B7-4A28-9FEE-B8D8E87718EB}" destId="{EE04DCEA-68F9-4937-A521-12348BEA9E21}" srcOrd="0" destOrd="0" presId="urn:microsoft.com/office/officeart/2005/8/layout/hierarchy1"/>
    <dgm:cxn modelId="{A7015FF5-5866-44A6-AEB0-CEF6B6A9F5F4}" type="presParOf" srcId="{B117221E-4BAE-4F52-8205-65468B3161E7}" destId="{3B56947E-E837-47BA-80A6-BD544CAE8B8B}" srcOrd="0" destOrd="0" presId="urn:microsoft.com/office/officeart/2005/8/layout/hierarchy1"/>
    <dgm:cxn modelId="{3F8F7DDF-5B20-49C4-BACE-A77DF41D91B1}" type="presParOf" srcId="{3B56947E-E837-47BA-80A6-BD544CAE8B8B}" destId="{DA8AF8BB-0BF9-4D3F-9A0A-C151E1BE347B}" srcOrd="0" destOrd="0" presId="urn:microsoft.com/office/officeart/2005/8/layout/hierarchy1"/>
    <dgm:cxn modelId="{3AA8DA07-0980-4955-99F7-3BFF83BE9CE4}" type="presParOf" srcId="{DA8AF8BB-0BF9-4D3F-9A0A-C151E1BE347B}" destId="{F916B2AE-0853-49D5-A381-87765CBB4E51}" srcOrd="0" destOrd="0" presId="urn:microsoft.com/office/officeart/2005/8/layout/hierarchy1"/>
    <dgm:cxn modelId="{21036D17-353E-4E22-A18E-6952A38EE6EC}" type="presParOf" srcId="{DA8AF8BB-0BF9-4D3F-9A0A-C151E1BE347B}" destId="{F22B7B0C-DF46-4C2D-B693-057FD9D68DC1}" srcOrd="1" destOrd="0" presId="urn:microsoft.com/office/officeart/2005/8/layout/hierarchy1"/>
    <dgm:cxn modelId="{BE7AED96-EC2A-4D13-820F-DEB27B7A909C}" type="presParOf" srcId="{3B56947E-E837-47BA-80A6-BD544CAE8B8B}" destId="{F8B036E1-D251-4EEC-B803-8452D81C5009}" srcOrd="1" destOrd="0" presId="urn:microsoft.com/office/officeart/2005/8/layout/hierarchy1"/>
    <dgm:cxn modelId="{C51DBC22-650B-4D5B-B9BA-FF7530289216}" type="presParOf" srcId="{F8B036E1-D251-4EEC-B803-8452D81C5009}" destId="{EE04DCEA-68F9-4937-A521-12348BEA9E21}" srcOrd="0" destOrd="0" presId="urn:microsoft.com/office/officeart/2005/8/layout/hierarchy1"/>
    <dgm:cxn modelId="{F5ADA421-3093-439B-BE05-8F3E07400DEC}" type="presParOf" srcId="{F8B036E1-D251-4EEC-B803-8452D81C5009}" destId="{A81FDDBB-4DD8-49B7-9D78-A198C8BB306C}" srcOrd="1" destOrd="0" presId="urn:microsoft.com/office/officeart/2005/8/layout/hierarchy1"/>
    <dgm:cxn modelId="{688720DF-BFBC-4AF4-94A2-52DAB1353696}" type="presParOf" srcId="{A81FDDBB-4DD8-49B7-9D78-A198C8BB306C}" destId="{3D1BE91F-9B07-42E9-B033-D85042E1883A}" srcOrd="0" destOrd="0" presId="urn:microsoft.com/office/officeart/2005/8/layout/hierarchy1"/>
    <dgm:cxn modelId="{FA983F5C-05FC-4788-A45B-665C2842BA70}" type="presParOf" srcId="{3D1BE91F-9B07-42E9-B033-D85042E1883A}" destId="{1C44DCB4-AD37-470C-921F-8952D7E14072}" srcOrd="0" destOrd="0" presId="urn:microsoft.com/office/officeart/2005/8/layout/hierarchy1"/>
    <dgm:cxn modelId="{1036931E-3FE8-4205-9D18-3488EF16EC1B}" type="presParOf" srcId="{3D1BE91F-9B07-42E9-B033-D85042E1883A}" destId="{EEFCD92F-AB02-4362-B567-8B3697628166}" srcOrd="1" destOrd="0" presId="urn:microsoft.com/office/officeart/2005/8/layout/hierarchy1"/>
    <dgm:cxn modelId="{577AC02F-4833-48E4-BB86-5476914FEBC7}" type="presParOf" srcId="{A81FDDBB-4DD8-49B7-9D78-A198C8BB306C}" destId="{013E8DFE-4226-429B-AA7B-66E9590E3E6D}" srcOrd="1" destOrd="0" presId="urn:microsoft.com/office/officeart/2005/8/layout/hierarchy1"/>
    <dgm:cxn modelId="{80788953-4305-4295-8E03-BC8D3DA9C06A}" type="presParOf" srcId="{F8B036E1-D251-4EEC-B803-8452D81C5009}" destId="{6676D0CE-5725-44A8-8529-6A834743F57A}" srcOrd="2" destOrd="0" presId="urn:microsoft.com/office/officeart/2005/8/layout/hierarchy1"/>
    <dgm:cxn modelId="{76B4E58F-C2F2-4BC0-A38A-0C6B6041C9B1}" type="presParOf" srcId="{F8B036E1-D251-4EEC-B803-8452D81C5009}" destId="{1813BBEE-7F54-413D-BB12-79A3D6147189}" srcOrd="3" destOrd="0" presId="urn:microsoft.com/office/officeart/2005/8/layout/hierarchy1"/>
    <dgm:cxn modelId="{D10C53D0-7478-4124-98FB-C1677751C3DE}" type="presParOf" srcId="{1813BBEE-7F54-413D-BB12-79A3D6147189}" destId="{04E9CE92-9A2B-481B-A436-BC686A9EE2F3}" srcOrd="0" destOrd="0" presId="urn:microsoft.com/office/officeart/2005/8/layout/hierarchy1"/>
    <dgm:cxn modelId="{42D4D42F-A7D0-441E-A656-62183E1A6E61}" type="presParOf" srcId="{04E9CE92-9A2B-481B-A436-BC686A9EE2F3}" destId="{E92D1456-838C-400A-AAE8-A3D462EF95A9}" srcOrd="0" destOrd="0" presId="urn:microsoft.com/office/officeart/2005/8/layout/hierarchy1"/>
    <dgm:cxn modelId="{2B13EDE6-ED9D-4EA0-80E2-13B928B95BD7}" type="presParOf" srcId="{04E9CE92-9A2B-481B-A436-BC686A9EE2F3}" destId="{C132D6F0-9B82-4DA4-A20C-617B89206C19}" srcOrd="1" destOrd="0" presId="urn:microsoft.com/office/officeart/2005/8/layout/hierarchy1"/>
    <dgm:cxn modelId="{4F238AB4-0C99-49B7-BE33-A51EC92D60B2}" type="presParOf" srcId="{1813BBEE-7F54-413D-BB12-79A3D6147189}" destId="{2F32D801-88F1-4CF4-9697-CEB6950EAF29}" srcOrd="1" destOrd="0" presId="urn:microsoft.com/office/officeart/2005/8/layout/hierarchy1"/>
    <dgm:cxn modelId="{A2A779CE-27DE-475E-811E-B50CE3DA2FB0}" type="presParOf" srcId="{F8B036E1-D251-4EEC-B803-8452D81C5009}" destId="{BFF0CEE5-72E2-45E2-B251-8188E802D246}" srcOrd="4" destOrd="0" presId="urn:microsoft.com/office/officeart/2005/8/layout/hierarchy1"/>
    <dgm:cxn modelId="{081CCB52-650B-4F1D-BB30-2CDA1870AAA5}" type="presParOf" srcId="{F8B036E1-D251-4EEC-B803-8452D81C5009}" destId="{F6D98DB3-A9CE-4EB0-89D8-7BB04C486A85}" srcOrd="5" destOrd="0" presId="urn:microsoft.com/office/officeart/2005/8/layout/hierarchy1"/>
    <dgm:cxn modelId="{455ED983-152E-4F5C-9121-6F53B788F1EA}" type="presParOf" srcId="{F6D98DB3-A9CE-4EB0-89D8-7BB04C486A85}" destId="{B3599C63-17F1-481E-80AD-B9DC68E32427}" srcOrd="0" destOrd="0" presId="urn:microsoft.com/office/officeart/2005/8/layout/hierarchy1"/>
    <dgm:cxn modelId="{05571BD6-C054-47C6-A0D2-D64EADC9984A}" type="presParOf" srcId="{B3599C63-17F1-481E-80AD-B9DC68E32427}" destId="{9AF03AFD-5712-4B65-B8B9-0C78AFF57A8A}" srcOrd="0" destOrd="0" presId="urn:microsoft.com/office/officeart/2005/8/layout/hierarchy1"/>
    <dgm:cxn modelId="{6D697DC8-7B9D-4F33-8181-D05627AC2E1C}" type="presParOf" srcId="{B3599C63-17F1-481E-80AD-B9DC68E32427}" destId="{27CF4515-1C19-4789-B48A-3FBC0AB02375}" srcOrd="1" destOrd="0" presId="urn:microsoft.com/office/officeart/2005/8/layout/hierarchy1"/>
    <dgm:cxn modelId="{384DFC69-A0FC-4F3E-A30F-DA12510C40AC}" type="presParOf" srcId="{F6D98DB3-A9CE-4EB0-89D8-7BB04C486A85}" destId="{5F6552FA-A5B3-4041-9610-C39E9000B0DD}" srcOrd="1" destOrd="0" presId="urn:microsoft.com/office/officeart/2005/8/layout/hierarchy1"/>
    <dgm:cxn modelId="{7E942D6F-C81C-4DB2-B756-615827F22E09}" type="presParOf" srcId="{F8B036E1-D251-4EEC-B803-8452D81C5009}" destId="{08649FC6-EB9E-482A-AD53-9626DD919E7A}" srcOrd="6" destOrd="0" presId="urn:microsoft.com/office/officeart/2005/8/layout/hierarchy1"/>
    <dgm:cxn modelId="{2EDF5431-27DD-4114-80AF-F91FA5ADEAD9}" type="presParOf" srcId="{F8B036E1-D251-4EEC-B803-8452D81C5009}" destId="{8AB0241C-8C8A-472F-94D2-0527BEA47079}" srcOrd="7" destOrd="0" presId="urn:microsoft.com/office/officeart/2005/8/layout/hierarchy1"/>
    <dgm:cxn modelId="{E23B6E70-C14C-4991-91AA-1136FB9D7DFB}" type="presParOf" srcId="{8AB0241C-8C8A-472F-94D2-0527BEA47079}" destId="{AE24E3FD-DB12-4FFD-9F03-119182B99EA2}" srcOrd="0" destOrd="0" presId="urn:microsoft.com/office/officeart/2005/8/layout/hierarchy1"/>
    <dgm:cxn modelId="{C65E2CBF-27BC-495D-9E9B-738271F5AF17}" type="presParOf" srcId="{AE24E3FD-DB12-4FFD-9F03-119182B99EA2}" destId="{FB77E740-85C0-4E1C-ABC5-44C2E417C594}" srcOrd="0" destOrd="0" presId="urn:microsoft.com/office/officeart/2005/8/layout/hierarchy1"/>
    <dgm:cxn modelId="{32C5B71F-2EF0-4402-8741-6A957814C6FE}" type="presParOf" srcId="{AE24E3FD-DB12-4FFD-9F03-119182B99EA2}" destId="{D338D384-D36E-4071-AE1B-A1C446AE6C81}" srcOrd="1" destOrd="0" presId="urn:microsoft.com/office/officeart/2005/8/layout/hierarchy1"/>
    <dgm:cxn modelId="{6939D9FF-787B-43D8-B841-8677FBF0AA16}" type="presParOf" srcId="{8AB0241C-8C8A-472F-94D2-0527BEA47079}" destId="{014D510C-4811-41E5-A412-75C00D4ABC30}" srcOrd="1" destOrd="0" presId="urn:microsoft.com/office/officeart/2005/8/layout/hierarchy1"/>
    <dgm:cxn modelId="{C238545A-159D-4ED0-8436-91FA4949C56C}" type="presParOf" srcId="{F8B036E1-D251-4EEC-B803-8452D81C5009}" destId="{AFEFD204-0087-4848-820A-7E045FD0B9DB}" srcOrd="8" destOrd="0" presId="urn:microsoft.com/office/officeart/2005/8/layout/hierarchy1"/>
    <dgm:cxn modelId="{A529131F-F6B6-4498-BDD8-5D0EDAE88480}" type="presParOf" srcId="{F8B036E1-D251-4EEC-B803-8452D81C5009}" destId="{9BB4A90E-26A0-46C9-8E70-124DA297E6C3}" srcOrd="9" destOrd="0" presId="urn:microsoft.com/office/officeart/2005/8/layout/hierarchy1"/>
    <dgm:cxn modelId="{1E2BB1E2-CB4E-4CD3-9AAE-8C6032AD3B5A}" type="presParOf" srcId="{9BB4A90E-26A0-46C9-8E70-124DA297E6C3}" destId="{958AEB80-077A-423A-A70A-7FF4B9F55592}" srcOrd="0" destOrd="0" presId="urn:microsoft.com/office/officeart/2005/8/layout/hierarchy1"/>
    <dgm:cxn modelId="{8160963E-6431-4C2C-8BD6-95D114F52908}" type="presParOf" srcId="{958AEB80-077A-423A-A70A-7FF4B9F55592}" destId="{3080AD3D-0479-4451-9446-9AF6ACA74CAB}" srcOrd="0" destOrd="0" presId="urn:microsoft.com/office/officeart/2005/8/layout/hierarchy1"/>
    <dgm:cxn modelId="{97EDF6D7-6B66-478F-8E1C-5611C4E2DEFB}" type="presParOf" srcId="{958AEB80-077A-423A-A70A-7FF4B9F55592}" destId="{1B93DF86-33D3-445A-96F8-8EDFCAC941E1}" srcOrd="1" destOrd="0" presId="urn:microsoft.com/office/officeart/2005/8/layout/hierarchy1"/>
    <dgm:cxn modelId="{300D0617-2471-4AB5-A616-A6873E8A7F36}" type="presParOf" srcId="{9BB4A90E-26A0-46C9-8E70-124DA297E6C3}" destId="{35C0ECDD-2956-4169-9980-C8B6C52EB8D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A2F500-F7A8-43A1-8550-9326E22CC45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E417CEC-E44C-411C-8966-27606F2A75C5}">
      <dgm:prSet custT="1"/>
      <dgm:spPr>
        <a:solidFill>
          <a:srgbClr val="CCCCFF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Выполнение целевых показателей муниципальной «Дорожной карты» в рамках реализации КОНЦЕПЦИИ  развития дополнительного образования детей до 2030 года, утвержденной Правительством РФ (Распоряжение от 31.03.2022 г. №678-р). Повышение охвата детей программами дополнительного образования.</a:t>
          </a:r>
        </a:p>
      </dgm:t>
    </dgm:pt>
    <dgm:pt modelId="{BE467C36-7C34-45CB-93BD-5E84317585B8}" type="parTrans" cxnId="{91738A12-1056-4B85-8AE4-5882B62E943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492289-4A84-46BB-85B8-F29040E15B82}" type="sibTrans" cxnId="{91738A12-1056-4B85-8AE4-5882B62E943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918A0-8DAB-4DC2-AF3F-6D3729CDC9D4}">
      <dgm:prSet custT="1"/>
      <dgm:spPr>
        <a:solidFill>
          <a:srgbClr val="0099CC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укрепления и развития кадрового потенциала системы дополнительного образования детей через привлечение студентов организаций высшего образования, наставников из реального сектора экономики, научных и общественных организаций</a:t>
          </a:r>
        </a:p>
      </dgm:t>
    </dgm:pt>
    <dgm:pt modelId="{9B9584B5-C651-4A3D-A74D-9CAB955F1AA9}" type="parTrans" cxnId="{0F4EBABC-8674-4072-B250-2A48E4A8741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1FAF31-DAE1-4773-A7AA-80D449268944}" type="sibTrans" cxnId="{0F4EBABC-8674-4072-B250-2A48E4A8741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6F266-F100-42FB-9FA1-464429147E08}">
      <dgm:prSet custT="1"/>
      <dgm:spPr>
        <a:solidFill>
          <a:srgbClr val="008080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Повышение охвата детей ОВЗ, находящихся в трудной жизненной ситуации </a:t>
          </a:r>
        </a:p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(сетевое взаимодействие с общеобразовательными организациями)</a:t>
          </a:r>
        </a:p>
      </dgm:t>
    </dgm:pt>
    <dgm:pt modelId="{436D3C11-F9B1-4F6B-86EE-38D13221638F}" type="parTrans" cxnId="{740355C8-7CE3-48A0-934F-123AB8730F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8A1C83-C6D1-484D-8451-C077A248B878}" type="sibTrans" cxnId="{740355C8-7CE3-48A0-934F-123AB8730F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32CC8-8ED0-4A93-8917-91A7E3BEC222}">
      <dgm:prSet custT="1"/>
      <dgm:spPr>
        <a:solidFill>
          <a:srgbClr val="33CCCC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Создание механизмов мотивации педагогов к повышению качества работы и непрерывному профессиональному развитию, обновляя состав и компетенции педагогических кадров</a:t>
          </a:r>
        </a:p>
      </dgm:t>
    </dgm:pt>
    <dgm:pt modelId="{43DEE1D7-BC80-47AF-9CAF-413D082F7514}" type="parTrans" cxnId="{A39DB939-4189-4601-9511-A06635F9F9E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C1B23D-6165-472B-A2F0-2C45A37942D2}" type="sibTrans" cxnId="{A39DB939-4189-4601-9511-A06635F9F9E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8357CA-1EB5-482C-BFE2-188B30FF494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Ориентация организаций и программ дополнительного образования </a:t>
          </a:r>
        </a:p>
        <a:p>
          <a:pPr algn="just">
            <a:lnSpc>
              <a:spcPct val="100000"/>
            </a:lnSpc>
          </a:pP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на реальные образовательные потребности детей</a:t>
          </a:r>
        </a:p>
      </dgm:t>
    </dgm:pt>
    <dgm:pt modelId="{54F2939A-7B8E-4957-8E1B-0BE5D80D9450}" type="parTrans" cxnId="{024F87DD-7979-465C-BC07-79F03AB1A01B}">
      <dgm:prSet/>
      <dgm:spPr/>
      <dgm:t>
        <a:bodyPr/>
        <a:lstStyle/>
        <a:p>
          <a:endParaRPr lang="ru-RU"/>
        </a:p>
      </dgm:t>
    </dgm:pt>
    <dgm:pt modelId="{5EC25584-2DD9-4497-8EF2-D53A9D315676}" type="sibTrans" cxnId="{024F87DD-7979-465C-BC07-79F03AB1A01B}">
      <dgm:prSet/>
      <dgm:spPr/>
      <dgm:t>
        <a:bodyPr/>
        <a:lstStyle/>
        <a:p>
          <a:endParaRPr lang="ru-RU"/>
        </a:p>
      </dgm:t>
    </dgm:pt>
    <dgm:pt modelId="{5815E225-080E-47C6-B21F-9EE8DB657FBA}" type="pres">
      <dgm:prSet presAssocID="{5AA2F500-F7A8-43A1-8550-9326E22CC45A}" presName="Name0" presStyleCnt="0">
        <dgm:presLayoutVars>
          <dgm:chMax val="7"/>
          <dgm:chPref val="7"/>
          <dgm:dir/>
        </dgm:presLayoutVars>
      </dgm:prSet>
      <dgm:spPr/>
    </dgm:pt>
    <dgm:pt modelId="{5F8F95B6-7214-45FA-8B93-B553B5932464}" type="pres">
      <dgm:prSet presAssocID="{5AA2F500-F7A8-43A1-8550-9326E22CC45A}" presName="Name1" presStyleCnt="0"/>
      <dgm:spPr/>
    </dgm:pt>
    <dgm:pt modelId="{425A106C-DA1D-4A94-883D-FAEE580B94D7}" type="pres">
      <dgm:prSet presAssocID="{5AA2F500-F7A8-43A1-8550-9326E22CC45A}" presName="cycle" presStyleCnt="0"/>
      <dgm:spPr/>
    </dgm:pt>
    <dgm:pt modelId="{87050772-6571-4159-BB5E-5CA70649B6D8}" type="pres">
      <dgm:prSet presAssocID="{5AA2F500-F7A8-43A1-8550-9326E22CC45A}" presName="srcNode" presStyleLbl="node1" presStyleIdx="0" presStyleCnt="5"/>
      <dgm:spPr/>
    </dgm:pt>
    <dgm:pt modelId="{38617960-6BC1-4055-8736-6EA5B0D7D900}" type="pres">
      <dgm:prSet presAssocID="{5AA2F500-F7A8-43A1-8550-9326E22CC45A}" presName="conn" presStyleLbl="parChTrans1D2" presStyleIdx="0" presStyleCnt="1"/>
      <dgm:spPr/>
    </dgm:pt>
    <dgm:pt modelId="{1763DF0F-D6A5-4E21-8E1F-6B8B0A6E6824}" type="pres">
      <dgm:prSet presAssocID="{5AA2F500-F7A8-43A1-8550-9326E22CC45A}" presName="extraNode" presStyleLbl="node1" presStyleIdx="0" presStyleCnt="5"/>
      <dgm:spPr/>
    </dgm:pt>
    <dgm:pt modelId="{B45F29CE-881C-4897-8DFA-67AF9E2D100C}" type="pres">
      <dgm:prSet presAssocID="{5AA2F500-F7A8-43A1-8550-9326E22CC45A}" presName="dstNode" presStyleLbl="node1" presStyleIdx="0" presStyleCnt="5"/>
      <dgm:spPr/>
    </dgm:pt>
    <dgm:pt modelId="{08D629A3-4685-4238-B528-E38A5BF3798E}" type="pres">
      <dgm:prSet presAssocID="{2E417CEC-E44C-411C-8966-27606F2A75C5}" presName="text_1" presStyleLbl="node1" presStyleIdx="0" presStyleCnt="5">
        <dgm:presLayoutVars>
          <dgm:bulletEnabled val="1"/>
        </dgm:presLayoutVars>
      </dgm:prSet>
      <dgm:spPr/>
    </dgm:pt>
    <dgm:pt modelId="{DDC8A534-439B-4A1A-A6B2-2B42B5C993B8}" type="pres">
      <dgm:prSet presAssocID="{2E417CEC-E44C-411C-8966-27606F2A75C5}" presName="accent_1" presStyleCnt="0"/>
      <dgm:spPr/>
    </dgm:pt>
    <dgm:pt modelId="{129367C4-8029-46C9-9820-6F5C47585A44}" type="pres">
      <dgm:prSet presAssocID="{2E417CEC-E44C-411C-8966-27606F2A75C5}" presName="accentRepeatNode" presStyleLbl="solidFgAcc1" presStyleIdx="0" presStyleCnt="5"/>
      <dgm:spPr>
        <a:ln>
          <a:solidFill>
            <a:srgbClr val="CCCCFF"/>
          </a:solidFill>
        </a:ln>
      </dgm:spPr>
    </dgm:pt>
    <dgm:pt modelId="{1D8F47B5-2CCE-4226-98A5-C104C79BCD5F}" type="pres">
      <dgm:prSet presAssocID="{209918A0-8DAB-4DC2-AF3F-6D3729CDC9D4}" presName="text_2" presStyleLbl="node1" presStyleIdx="1" presStyleCnt="5">
        <dgm:presLayoutVars>
          <dgm:bulletEnabled val="1"/>
        </dgm:presLayoutVars>
      </dgm:prSet>
      <dgm:spPr/>
    </dgm:pt>
    <dgm:pt modelId="{C7345C9A-2919-4CA5-B6E8-3359D815CB5C}" type="pres">
      <dgm:prSet presAssocID="{209918A0-8DAB-4DC2-AF3F-6D3729CDC9D4}" presName="accent_2" presStyleCnt="0"/>
      <dgm:spPr/>
    </dgm:pt>
    <dgm:pt modelId="{7E470E29-D904-411A-A5D3-D484A18D6CA4}" type="pres">
      <dgm:prSet presAssocID="{209918A0-8DAB-4DC2-AF3F-6D3729CDC9D4}" presName="accentRepeatNode" presStyleLbl="solidFgAcc1" presStyleIdx="1" presStyleCnt="5"/>
      <dgm:spPr>
        <a:ln>
          <a:solidFill>
            <a:srgbClr val="0099CC"/>
          </a:solidFill>
        </a:ln>
      </dgm:spPr>
    </dgm:pt>
    <dgm:pt modelId="{AAEE3BBA-CA73-41A2-8363-96D6B8A5442C}" type="pres">
      <dgm:prSet presAssocID="{E136F266-F100-42FB-9FA1-464429147E08}" presName="text_3" presStyleLbl="node1" presStyleIdx="2" presStyleCnt="5">
        <dgm:presLayoutVars>
          <dgm:bulletEnabled val="1"/>
        </dgm:presLayoutVars>
      </dgm:prSet>
      <dgm:spPr/>
    </dgm:pt>
    <dgm:pt modelId="{A786A035-34DA-45E1-BB23-36C716AFF1D7}" type="pres">
      <dgm:prSet presAssocID="{E136F266-F100-42FB-9FA1-464429147E08}" presName="accent_3" presStyleCnt="0"/>
      <dgm:spPr/>
    </dgm:pt>
    <dgm:pt modelId="{6D401B82-310E-43B5-B0DA-4103129E1240}" type="pres">
      <dgm:prSet presAssocID="{E136F266-F100-42FB-9FA1-464429147E08}" presName="accentRepeatNode" presStyleLbl="solidFgAcc1" presStyleIdx="2" presStyleCnt="5"/>
      <dgm:spPr>
        <a:ln>
          <a:solidFill>
            <a:srgbClr val="008080"/>
          </a:solidFill>
        </a:ln>
      </dgm:spPr>
    </dgm:pt>
    <dgm:pt modelId="{76D23266-168B-413E-83A8-30031B7315FF}" type="pres">
      <dgm:prSet presAssocID="{3A732CC8-8ED0-4A93-8917-91A7E3BEC222}" presName="text_4" presStyleLbl="node1" presStyleIdx="3" presStyleCnt="5">
        <dgm:presLayoutVars>
          <dgm:bulletEnabled val="1"/>
        </dgm:presLayoutVars>
      </dgm:prSet>
      <dgm:spPr/>
    </dgm:pt>
    <dgm:pt modelId="{ACA7EC68-E83D-47E1-904C-B1DA42C3A6BB}" type="pres">
      <dgm:prSet presAssocID="{3A732CC8-8ED0-4A93-8917-91A7E3BEC222}" presName="accent_4" presStyleCnt="0"/>
      <dgm:spPr/>
    </dgm:pt>
    <dgm:pt modelId="{79D572CC-4039-4100-93F4-D6D2596A85DF}" type="pres">
      <dgm:prSet presAssocID="{3A732CC8-8ED0-4A93-8917-91A7E3BEC222}" presName="accentRepeatNode" presStyleLbl="solidFgAcc1" presStyleIdx="3" presStyleCnt="5"/>
      <dgm:spPr/>
    </dgm:pt>
    <dgm:pt modelId="{CB1FD45B-61A5-405D-8047-1D299B876864}" type="pres">
      <dgm:prSet presAssocID="{718357CA-1EB5-482C-BFE2-188B30FF494A}" presName="text_5" presStyleLbl="node1" presStyleIdx="4" presStyleCnt="5">
        <dgm:presLayoutVars>
          <dgm:bulletEnabled val="1"/>
        </dgm:presLayoutVars>
      </dgm:prSet>
      <dgm:spPr/>
    </dgm:pt>
    <dgm:pt modelId="{D785A283-5DBF-4BE2-BE02-08968D79EF32}" type="pres">
      <dgm:prSet presAssocID="{718357CA-1EB5-482C-BFE2-188B30FF494A}" presName="accent_5" presStyleCnt="0"/>
      <dgm:spPr/>
    </dgm:pt>
    <dgm:pt modelId="{F1015D62-CE34-4943-B11E-D91BB2DFC381}" type="pres">
      <dgm:prSet presAssocID="{718357CA-1EB5-482C-BFE2-188B30FF494A}" presName="accentRepeatNode" presStyleLbl="solidFgAcc1" presStyleIdx="4" presStyleCnt="5"/>
      <dgm:spPr/>
    </dgm:pt>
  </dgm:ptLst>
  <dgm:cxnLst>
    <dgm:cxn modelId="{91738A12-1056-4B85-8AE4-5882B62E943F}" srcId="{5AA2F500-F7A8-43A1-8550-9326E22CC45A}" destId="{2E417CEC-E44C-411C-8966-27606F2A75C5}" srcOrd="0" destOrd="0" parTransId="{BE467C36-7C34-45CB-93BD-5E84317585B8}" sibTransId="{EA492289-4A84-46BB-85B8-F29040E15B82}"/>
    <dgm:cxn modelId="{A39DB939-4189-4601-9511-A06635F9F9E8}" srcId="{5AA2F500-F7A8-43A1-8550-9326E22CC45A}" destId="{3A732CC8-8ED0-4A93-8917-91A7E3BEC222}" srcOrd="3" destOrd="0" parTransId="{43DEE1D7-BC80-47AF-9CAF-413D082F7514}" sibTransId="{C3C1B23D-6165-472B-A2F0-2C45A37942D2}"/>
    <dgm:cxn modelId="{9F59973D-E257-44CC-B1CF-060BCD83254F}" type="presOf" srcId="{2E417CEC-E44C-411C-8966-27606F2A75C5}" destId="{08D629A3-4685-4238-B528-E38A5BF3798E}" srcOrd="0" destOrd="0" presId="urn:microsoft.com/office/officeart/2008/layout/VerticalCurvedList"/>
    <dgm:cxn modelId="{6EBF504E-2B1B-4353-9988-C21F1A9CEB3D}" type="presOf" srcId="{EA492289-4A84-46BB-85B8-F29040E15B82}" destId="{38617960-6BC1-4055-8736-6EA5B0D7D900}" srcOrd="0" destOrd="0" presId="urn:microsoft.com/office/officeart/2008/layout/VerticalCurvedList"/>
    <dgm:cxn modelId="{B2282285-6402-466E-9CC8-AF7E823575A3}" type="presOf" srcId="{5AA2F500-F7A8-43A1-8550-9326E22CC45A}" destId="{5815E225-080E-47C6-B21F-9EE8DB657FBA}" srcOrd="0" destOrd="0" presId="urn:microsoft.com/office/officeart/2008/layout/VerticalCurvedList"/>
    <dgm:cxn modelId="{0339F385-78A8-4DF6-B326-40EE911C684D}" type="presOf" srcId="{718357CA-1EB5-482C-BFE2-188B30FF494A}" destId="{CB1FD45B-61A5-405D-8047-1D299B876864}" srcOrd="0" destOrd="0" presId="urn:microsoft.com/office/officeart/2008/layout/VerticalCurvedList"/>
    <dgm:cxn modelId="{40E8EFB5-22DB-4165-99A6-E6C74FC6EC8C}" type="presOf" srcId="{209918A0-8DAB-4DC2-AF3F-6D3729CDC9D4}" destId="{1D8F47B5-2CCE-4226-98A5-C104C79BCD5F}" srcOrd="0" destOrd="0" presId="urn:microsoft.com/office/officeart/2008/layout/VerticalCurvedList"/>
    <dgm:cxn modelId="{0F4EBABC-8674-4072-B250-2A48E4A8741B}" srcId="{5AA2F500-F7A8-43A1-8550-9326E22CC45A}" destId="{209918A0-8DAB-4DC2-AF3F-6D3729CDC9D4}" srcOrd="1" destOrd="0" parTransId="{9B9584B5-C651-4A3D-A74D-9CAB955F1AA9}" sibTransId="{971FAF31-DAE1-4773-A7AA-80D449268944}"/>
    <dgm:cxn modelId="{EF1C3EC5-3C72-4986-A875-AAF57A33F691}" type="presOf" srcId="{3A732CC8-8ED0-4A93-8917-91A7E3BEC222}" destId="{76D23266-168B-413E-83A8-30031B7315FF}" srcOrd="0" destOrd="0" presId="urn:microsoft.com/office/officeart/2008/layout/VerticalCurvedList"/>
    <dgm:cxn modelId="{740355C8-7CE3-48A0-934F-123AB8730FFC}" srcId="{5AA2F500-F7A8-43A1-8550-9326E22CC45A}" destId="{E136F266-F100-42FB-9FA1-464429147E08}" srcOrd="2" destOrd="0" parTransId="{436D3C11-F9B1-4F6B-86EE-38D13221638F}" sibTransId="{618A1C83-C6D1-484D-8451-C077A248B878}"/>
    <dgm:cxn modelId="{024F87DD-7979-465C-BC07-79F03AB1A01B}" srcId="{5AA2F500-F7A8-43A1-8550-9326E22CC45A}" destId="{718357CA-1EB5-482C-BFE2-188B30FF494A}" srcOrd="4" destOrd="0" parTransId="{54F2939A-7B8E-4957-8E1B-0BE5D80D9450}" sibTransId="{5EC25584-2DD9-4497-8EF2-D53A9D315676}"/>
    <dgm:cxn modelId="{9DFD5DEB-4A4B-41D8-A8AF-EF721A7FC622}" type="presOf" srcId="{E136F266-F100-42FB-9FA1-464429147E08}" destId="{AAEE3BBA-CA73-41A2-8363-96D6B8A5442C}" srcOrd="0" destOrd="0" presId="urn:microsoft.com/office/officeart/2008/layout/VerticalCurvedList"/>
    <dgm:cxn modelId="{1E7CBE02-6B45-4BDC-A0E8-5F0B5B1884DE}" type="presParOf" srcId="{5815E225-080E-47C6-B21F-9EE8DB657FBA}" destId="{5F8F95B6-7214-45FA-8B93-B553B5932464}" srcOrd="0" destOrd="0" presId="urn:microsoft.com/office/officeart/2008/layout/VerticalCurvedList"/>
    <dgm:cxn modelId="{E8A05827-A663-467E-86F4-B10972CD2378}" type="presParOf" srcId="{5F8F95B6-7214-45FA-8B93-B553B5932464}" destId="{425A106C-DA1D-4A94-883D-FAEE580B94D7}" srcOrd="0" destOrd="0" presId="urn:microsoft.com/office/officeart/2008/layout/VerticalCurvedList"/>
    <dgm:cxn modelId="{7AACF66E-526D-4052-8C8D-29547FF50EBC}" type="presParOf" srcId="{425A106C-DA1D-4A94-883D-FAEE580B94D7}" destId="{87050772-6571-4159-BB5E-5CA70649B6D8}" srcOrd="0" destOrd="0" presId="urn:microsoft.com/office/officeart/2008/layout/VerticalCurvedList"/>
    <dgm:cxn modelId="{E2A3E776-F75E-410B-94FA-C3D6105A434B}" type="presParOf" srcId="{425A106C-DA1D-4A94-883D-FAEE580B94D7}" destId="{38617960-6BC1-4055-8736-6EA5B0D7D900}" srcOrd="1" destOrd="0" presId="urn:microsoft.com/office/officeart/2008/layout/VerticalCurvedList"/>
    <dgm:cxn modelId="{E408DC6B-8F32-46EA-BA43-7CCA0E9D7FDB}" type="presParOf" srcId="{425A106C-DA1D-4A94-883D-FAEE580B94D7}" destId="{1763DF0F-D6A5-4E21-8E1F-6B8B0A6E6824}" srcOrd="2" destOrd="0" presId="urn:microsoft.com/office/officeart/2008/layout/VerticalCurvedList"/>
    <dgm:cxn modelId="{C16EF8C4-6B73-4A07-B03C-59672E443756}" type="presParOf" srcId="{425A106C-DA1D-4A94-883D-FAEE580B94D7}" destId="{B45F29CE-881C-4897-8DFA-67AF9E2D100C}" srcOrd="3" destOrd="0" presId="urn:microsoft.com/office/officeart/2008/layout/VerticalCurvedList"/>
    <dgm:cxn modelId="{2C6241A9-E3D3-4FD5-A69F-FF00BDC313D1}" type="presParOf" srcId="{5F8F95B6-7214-45FA-8B93-B553B5932464}" destId="{08D629A3-4685-4238-B528-E38A5BF3798E}" srcOrd="1" destOrd="0" presId="urn:microsoft.com/office/officeart/2008/layout/VerticalCurvedList"/>
    <dgm:cxn modelId="{1D57397B-E67D-4453-8983-09160CAC119F}" type="presParOf" srcId="{5F8F95B6-7214-45FA-8B93-B553B5932464}" destId="{DDC8A534-439B-4A1A-A6B2-2B42B5C993B8}" srcOrd="2" destOrd="0" presId="urn:microsoft.com/office/officeart/2008/layout/VerticalCurvedList"/>
    <dgm:cxn modelId="{3783A09E-6F28-4579-B068-3B41BB83404F}" type="presParOf" srcId="{DDC8A534-439B-4A1A-A6B2-2B42B5C993B8}" destId="{129367C4-8029-46C9-9820-6F5C47585A44}" srcOrd="0" destOrd="0" presId="urn:microsoft.com/office/officeart/2008/layout/VerticalCurvedList"/>
    <dgm:cxn modelId="{6DE1E9C5-33AF-4F28-BC85-A081925BF369}" type="presParOf" srcId="{5F8F95B6-7214-45FA-8B93-B553B5932464}" destId="{1D8F47B5-2CCE-4226-98A5-C104C79BCD5F}" srcOrd="3" destOrd="0" presId="urn:microsoft.com/office/officeart/2008/layout/VerticalCurvedList"/>
    <dgm:cxn modelId="{6BF5EC6F-F752-480D-ABF4-C406A368762E}" type="presParOf" srcId="{5F8F95B6-7214-45FA-8B93-B553B5932464}" destId="{C7345C9A-2919-4CA5-B6E8-3359D815CB5C}" srcOrd="4" destOrd="0" presId="urn:microsoft.com/office/officeart/2008/layout/VerticalCurvedList"/>
    <dgm:cxn modelId="{EA6F80E9-99CA-48BC-983B-5012D5602298}" type="presParOf" srcId="{C7345C9A-2919-4CA5-B6E8-3359D815CB5C}" destId="{7E470E29-D904-411A-A5D3-D484A18D6CA4}" srcOrd="0" destOrd="0" presId="urn:microsoft.com/office/officeart/2008/layout/VerticalCurvedList"/>
    <dgm:cxn modelId="{0D5F3D25-C50C-4ED7-BD2E-B1DDED1113AB}" type="presParOf" srcId="{5F8F95B6-7214-45FA-8B93-B553B5932464}" destId="{AAEE3BBA-CA73-41A2-8363-96D6B8A5442C}" srcOrd="5" destOrd="0" presId="urn:microsoft.com/office/officeart/2008/layout/VerticalCurvedList"/>
    <dgm:cxn modelId="{66D3A1F7-8283-4B4C-B178-6958B1BA8358}" type="presParOf" srcId="{5F8F95B6-7214-45FA-8B93-B553B5932464}" destId="{A786A035-34DA-45E1-BB23-36C716AFF1D7}" srcOrd="6" destOrd="0" presId="urn:microsoft.com/office/officeart/2008/layout/VerticalCurvedList"/>
    <dgm:cxn modelId="{A108EA9F-70BC-4FD9-966F-4E70E589EAFC}" type="presParOf" srcId="{A786A035-34DA-45E1-BB23-36C716AFF1D7}" destId="{6D401B82-310E-43B5-B0DA-4103129E1240}" srcOrd="0" destOrd="0" presId="urn:microsoft.com/office/officeart/2008/layout/VerticalCurvedList"/>
    <dgm:cxn modelId="{F4F740DB-69B1-4479-B35F-5B9897BDBC61}" type="presParOf" srcId="{5F8F95B6-7214-45FA-8B93-B553B5932464}" destId="{76D23266-168B-413E-83A8-30031B7315FF}" srcOrd="7" destOrd="0" presId="urn:microsoft.com/office/officeart/2008/layout/VerticalCurvedList"/>
    <dgm:cxn modelId="{6C885445-B5C8-4C41-A3E5-689DD80A8A5C}" type="presParOf" srcId="{5F8F95B6-7214-45FA-8B93-B553B5932464}" destId="{ACA7EC68-E83D-47E1-904C-B1DA42C3A6BB}" srcOrd="8" destOrd="0" presId="urn:microsoft.com/office/officeart/2008/layout/VerticalCurvedList"/>
    <dgm:cxn modelId="{2EED3926-D039-4809-805A-F47C0AE02CB9}" type="presParOf" srcId="{ACA7EC68-E83D-47E1-904C-B1DA42C3A6BB}" destId="{79D572CC-4039-4100-93F4-D6D2596A85DF}" srcOrd="0" destOrd="0" presId="urn:microsoft.com/office/officeart/2008/layout/VerticalCurvedList"/>
    <dgm:cxn modelId="{C01B26E3-48B3-4004-98DA-470DB26F91ED}" type="presParOf" srcId="{5F8F95B6-7214-45FA-8B93-B553B5932464}" destId="{CB1FD45B-61A5-405D-8047-1D299B876864}" srcOrd="9" destOrd="0" presId="urn:microsoft.com/office/officeart/2008/layout/VerticalCurvedList"/>
    <dgm:cxn modelId="{B3E0AE63-FC4A-4965-97ED-DD3AA63460BF}" type="presParOf" srcId="{5F8F95B6-7214-45FA-8B93-B553B5932464}" destId="{D785A283-5DBF-4BE2-BE02-08968D79EF32}" srcOrd="10" destOrd="0" presId="urn:microsoft.com/office/officeart/2008/layout/VerticalCurvedList"/>
    <dgm:cxn modelId="{43515D46-8E1C-4BFC-BA76-7009B0037B3D}" type="presParOf" srcId="{D785A283-5DBF-4BE2-BE02-08968D79EF32}" destId="{F1015D62-CE34-4943-B11E-D91BB2DFC3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FD204-0087-4848-820A-7E045FD0B9DB}">
      <dsp:nvSpPr>
        <dsp:cNvPr id="0" name=""/>
        <dsp:cNvSpPr/>
      </dsp:nvSpPr>
      <dsp:spPr>
        <a:xfrm>
          <a:off x="5297353" y="2416961"/>
          <a:ext cx="4352310" cy="515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056"/>
              </a:lnTo>
              <a:lnTo>
                <a:pt x="4352310" y="351056"/>
              </a:lnTo>
              <a:lnTo>
                <a:pt x="435231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49FC6-EB9E-482A-AD53-9626DD919E7A}">
      <dsp:nvSpPr>
        <dsp:cNvPr id="0" name=""/>
        <dsp:cNvSpPr/>
      </dsp:nvSpPr>
      <dsp:spPr>
        <a:xfrm>
          <a:off x="5297353" y="2416961"/>
          <a:ext cx="2065973" cy="515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056"/>
              </a:lnTo>
              <a:lnTo>
                <a:pt x="2065973" y="351056"/>
              </a:lnTo>
              <a:lnTo>
                <a:pt x="2065973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0CEE5-72E2-45E2-B251-8188E802D246}">
      <dsp:nvSpPr>
        <dsp:cNvPr id="0" name=""/>
        <dsp:cNvSpPr/>
      </dsp:nvSpPr>
      <dsp:spPr>
        <a:xfrm>
          <a:off x="5101955" y="2416961"/>
          <a:ext cx="195398" cy="515145"/>
        </a:xfrm>
        <a:custGeom>
          <a:avLst/>
          <a:gdLst/>
          <a:ahLst/>
          <a:cxnLst/>
          <a:rect l="0" t="0" r="0" b="0"/>
          <a:pathLst>
            <a:path>
              <a:moveTo>
                <a:pt x="195398" y="0"/>
              </a:moveTo>
              <a:lnTo>
                <a:pt x="195398" y="351056"/>
              </a:lnTo>
              <a:lnTo>
                <a:pt x="0" y="351056"/>
              </a:lnTo>
              <a:lnTo>
                <a:pt x="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6D0CE-5725-44A8-8529-6A834743F57A}">
      <dsp:nvSpPr>
        <dsp:cNvPr id="0" name=""/>
        <dsp:cNvSpPr/>
      </dsp:nvSpPr>
      <dsp:spPr>
        <a:xfrm>
          <a:off x="2917387" y="2416961"/>
          <a:ext cx="2379966" cy="515145"/>
        </a:xfrm>
        <a:custGeom>
          <a:avLst/>
          <a:gdLst/>
          <a:ahLst/>
          <a:cxnLst/>
          <a:rect l="0" t="0" r="0" b="0"/>
          <a:pathLst>
            <a:path>
              <a:moveTo>
                <a:pt x="2379966" y="0"/>
              </a:moveTo>
              <a:lnTo>
                <a:pt x="2379966" y="351056"/>
              </a:lnTo>
              <a:lnTo>
                <a:pt x="0" y="351056"/>
              </a:lnTo>
              <a:lnTo>
                <a:pt x="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04DCEA-68F9-4937-A521-12348BEA9E21}">
      <dsp:nvSpPr>
        <dsp:cNvPr id="0" name=""/>
        <dsp:cNvSpPr/>
      </dsp:nvSpPr>
      <dsp:spPr>
        <a:xfrm>
          <a:off x="826448" y="2416961"/>
          <a:ext cx="4470905" cy="515145"/>
        </a:xfrm>
        <a:custGeom>
          <a:avLst/>
          <a:gdLst/>
          <a:ahLst/>
          <a:cxnLst/>
          <a:rect l="0" t="0" r="0" b="0"/>
          <a:pathLst>
            <a:path>
              <a:moveTo>
                <a:pt x="4470905" y="0"/>
              </a:moveTo>
              <a:lnTo>
                <a:pt x="4470905" y="351056"/>
              </a:lnTo>
              <a:lnTo>
                <a:pt x="0" y="351056"/>
              </a:lnTo>
              <a:lnTo>
                <a:pt x="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6B2AE-0853-49D5-A381-87765CBB4E51}">
      <dsp:nvSpPr>
        <dsp:cNvPr id="0" name=""/>
        <dsp:cNvSpPr/>
      </dsp:nvSpPr>
      <dsp:spPr>
        <a:xfrm>
          <a:off x="4370632" y="1149504"/>
          <a:ext cx="1853442" cy="1267456"/>
        </a:xfrm>
        <a:prstGeom prst="roundRect">
          <a:avLst>
            <a:gd name="adj" fmla="val 1000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B7B0C-DF46-4C2D-B693-057FD9D68DC1}">
      <dsp:nvSpPr>
        <dsp:cNvPr id="0" name=""/>
        <dsp:cNvSpPr/>
      </dsp:nvSpPr>
      <dsp:spPr>
        <a:xfrm>
          <a:off x="4567440" y="1336472"/>
          <a:ext cx="1853442" cy="1267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Количество программ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17</a:t>
          </a:r>
          <a:r>
            <a:rPr lang="ru-RU" sz="2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</a:t>
          </a:r>
        </a:p>
      </dsp:txBody>
      <dsp:txXfrm>
        <a:off x="4604563" y="1373595"/>
        <a:ext cx="1779196" cy="1193210"/>
      </dsp:txXfrm>
    </dsp:sp>
    <dsp:sp modelId="{1C44DCB4-AD37-470C-921F-8952D7E14072}">
      <dsp:nvSpPr>
        <dsp:cNvPr id="0" name=""/>
        <dsp:cNvSpPr/>
      </dsp:nvSpPr>
      <dsp:spPr>
        <a:xfrm>
          <a:off x="3868" y="2932106"/>
          <a:ext cx="1645158" cy="15238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CD92F-AB02-4362-B567-8B3697628166}">
      <dsp:nvSpPr>
        <dsp:cNvPr id="0" name=""/>
        <dsp:cNvSpPr/>
      </dsp:nvSpPr>
      <dsp:spPr>
        <a:xfrm>
          <a:off x="200676" y="3119074"/>
          <a:ext cx="1645158" cy="1523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для детей ОВЗ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sp:txBody>
      <dsp:txXfrm>
        <a:off x="245309" y="3163707"/>
        <a:ext cx="1555892" cy="1434624"/>
      </dsp:txXfrm>
    </dsp:sp>
    <dsp:sp modelId="{E92D1456-838C-400A-AAE8-A3D462EF95A9}">
      <dsp:nvSpPr>
        <dsp:cNvPr id="0" name=""/>
        <dsp:cNvSpPr/>
      </dsp:nvSpPr>
      <dsp:spPr>
        <a:xfrm>
          <a:off x="2042643" y="2932106"/>
          <a:ext cx="1749486" cy="15458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2D6F0-9B82-4DA4-A20C-617B89206C19}">
      <dsp:nvSpPr>
        <dsp:cNvPr id="0" name=""/>
        <dsp:cNvSpPr/>
      </dsp:nvSpPr>
      <dsp:spPr>
        <a:xfrm>
          <a:off x="2239451" y="3119074"/>
          <a:ext cx="1749486" cy="1545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инклюзивные программы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0</a:t>
          </a:r>
          <a:endParaRPr lang="ru-RU" sz="20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729" y="3164352"/>
        <a:ext cx="1658930" cy="1455334"/>
      </dsp:txXfrm>
    </dsp:sp>
    <dsp:sp modelId="{9AF03AFD-5712-4B65-B8B9-0C78AFF57A8A}">
      <dsp:nvSpPr>
        <dsp:cNvPr id="0" name=""/>
        <dsp:cNvSpPr/>
      </dsp:nvSpPr>
      <dsp:spPr>
        <a:xfrm>
          <a:off x="4185746" y="2932106"/>
          <a:ext cx="1832417" cy="154373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F4515-1C19-4789-B48A-3FBC0AB02375}">
      <dsp:nvSpPr>
        <dsp:cNvPr id="0" name=""/>
        <dsp:cNvSpPr/>
      </dsp:nvSpPr>
      <dsp:spPr>
        <a:xfrm>
          <a:off x="4382555" y="3119074"/>
          <a:ext cx="1832417" cy="1543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адаптированные программы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sp:txBody>
      <dsp:txXfrm>
        <a:off x="4427769" y="3164288"/>
        <a:ext cx="1741989" cy="1453303"/>
      </dsp:txXfrm>
    </dsp:sp>
    <dsp:sp modelId="{FB77E740-85C0-4E1C-ABC5-44C2E417C594}">
      <dsp:nvSpPr>
        <dsp:cNvPr id="0" name=""/>
        <dsp:cNvSpPr/>
      </dsp:nvSpPr>
      <dsp:spPr>
        <a:xfrm>
          <a:off x="6411781" y="2932106"/>
          <a:ext cx="1903091" cy="15846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8D384-D36E-4071-AE1B-A1C446AE6C81}">
      <dsp:nvSpPr>
        <dsp:cNvPr id="0" name=""/>
        <dsp:cNvSpPr/>
      </dsp:nvSpPr>
      <dsp:spPr>
        <a:xfrm>
          <a:off x="6608589" y="3119074"/>
          <a:ext cx="1903091" cy="15846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по ПФ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11</a:t>
          </a:r>
          <a:endParaRPr lang="ru-RU" sz="2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5002" y="3165487"/>
        <a:ext cx="1810265" cy="1491846"/>
      </dsp:txXfrm>
    </dsp:sp>
    <dsp:sp modelId="{3080AD3D-0479-4451-9446-9AF6ACA74CAB}">
      <dsp:nvSpPr>
        <dsp:cNvPr id="0" name=""/>
        <dsp:cNvSpPr/>
      </dsp:nvSpPr>
      <dsp:spPr>
        <a:xfrm>
          <a:off x="8708489" y="2932106"/>
          <a:ext cx="1882350" cy="16032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3DF86-33D3-445A-96F8-8EDFCAC941E1}">
      <dsp:nvSpPr>
        <dsp:cNvPr id="0" name=""/>
        <dsp:cNvSpPr/>
      </dsp:nvSpPr>
      <dsp:spPr>
        <a:xfrm>
          <a:off x="8905297" y="3119074"/>
          <a:ext cx="1882350" cy="160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программы, участвующие в значимых проектах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40</a:t>
          </a:r>
        </a:p>
      </dsp:txBody>
      <dsp:txXfrm>
        <a:off x="8952254" y="3166031"/>
        <a:ext cx="1788436" cy="1509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17960-6BC1-4055-8736-6EA5B0D7D900}">
      <dsp:nvSpPr>
        <dsp:cNvPr id="0" name=""/>
        <dsp:cNvSpPr/>
      </dsp:nvSpPr>
      <dsp:spPr>
        <a:xfrm>
          <a:off x="-7130383" y="-1089954"/>
          <a:ext cx="8485457" cy="8485457"/>
        </a:xfrm>
        <a:prstGeom prst="blockArc">
          <a:avLst>
            <a:gd name="adj1" fmla="val 18900000"/>
            <a:gd name="adj2" fmla="val 2700000"/>
            <a:gd name="adj3" fmla="val 25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629A3-4685-4238-B528-E38A5BF3798E}">
      <dsp:nvSpPr>
        <dsp:cNvPr id="0" name=""/>
        <dsp:cNvSpPr/>
      </dsp:nvSpPr>
      <dsp:spPr>
        <a:xfrm>
          <a:off x="591670" y="393970"/>
          <a:ext cx="11014439" cy="788445"/>
        </a:xfrm>
        <a:prstGeom prst="rect">
          <a:avLst/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2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Выполнение целевых показателей муниципальной «Дорожной карты» в рамках реализации КОНЦЕПЦИИ  развития дополнительного образования детей до 2030 года, утвержденной Правительством РФ (Распоряжение от 31.03.2022 г. №678-р). Повышение охвата детей программами дополнительного образования.</a:t>
          </a:r>
        </a:p>
      </dsp:txBody>
      <dsp:txXfrm>
        <a:off x="591670" y="393970"/>
        <a:ext cx="11014439" cy="788445"/>
      </dsp:txXfrm>
    </dsp:sp>
    <dsp:sp modelId="{129367C4-8029-46C9-9820-6F5C47585A44}">
      <dsp:nvSpPr>
        <dsp:cNvPr id="0" name=""/>
        <dsp:cNvSpPr/>
      </dsp:nvSpPr>
      <dsp:spPr>
        <a:xfrm>
          <a:off x="98892" y="295414"/>
          <a:ext cx="985557" cy="98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CCC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F47B5-2CCE-4226-98A5-C104C79BCD5F}">
      <dsp:nvSpPr>
        <dsp:cNvPr id="0" name=""/>
        <dsp:cNvSpPr/>
      </dsp:nvSpPr>
      <dsp:spPr>
        <a:xfrm>
          <a:off x="1156648" y="1576261"/>
          <a:ext cx="10449462" cy="788445"/>
        </a:xfrm>
        <a:prstGeom prst="rect">
          <a:avLst/>
        </a:prstGeom>
        <a:solidFill>
          <a:srgbClr val="0099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2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укрепления и развития кадрового потенциала системы дополнительного образования детей через привлечение студентов организаций высшего образования, наставников из реального сектора экономики, научных и общественных организаций</a:t>
          </a:r>
        </a:p>
      </dsp:txBody>
      <dsp:txXfrm>
        <a:off x="1156648" y="1576261"/>
        <a:ext cx="10449462" cy="788445"/>
      </dsp:txXfrm>
    </dsp:sp>
    <dsp:sp modelId="{7E470E29-D904-411A-A5D3-D484A18D6CA4}">
      <dsp:nvSpPr>
        <dsp:cNvPr id="0" name=""/>
        <dsp:cNvSpPr/>
      </dsp:nvSpPr>
      <dsp:spPr>
        <a:xfrm>
          <a:off x="663869" y="1477705"/>
          <a:ext cx="985557" cy="98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9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EE3BBA-CA73-41A2-8363-96D6B8A5442C}">
      <dsp:nvSpPr>
        <dsp:cNvPr id="0" name=""/>
        <dsp:cNvSpPr/>
      </dsp:nvSpPr>
      <dsp:spPr>
        <a:xfrm>
          <a:off x="1330050" y="2758551"/>
          <a:ext cx="10276059" cy="788445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2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Повышение охвата детей ОВЗ, находящихся в трудной жизненной ситуации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(сетевое взаимодействие с общеобразовательными организациями)</a:t>
          </a:r>
        </a:p>
      </dsp:txBody>
      <dsp:txXfrm>
        <a:off x="1330050" y="2758551"/>
        <a:ext cx="10276059" cy="788445"/>
      </dsp:txXfrm>
    </dsp:sp>
    <dsp:sp modelId="{6D401B82-310E-43B5-B0DA-4103129E1240}">
      <dsp:nvSpPr>
        <dsp:cNvPr id="0" name=""/>
        <dsp:cNvSpPr/>
      </dsp:nvSpPr>
      <dsp:spPr>
        <a:xfrm>
          <a:off x="837272" y="2659995"/>
          <a:ext cx="985557" cy="98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23266-168B-413E-83A8-30031B7315FF}">
      <dsp:nvSpPr>
        <dsp:cNvPr id="0" name=""/>
        <dsp:cNvSpPr/>
      </dsp:nvSpPr>
      <dsp:spPr>
        <a:xfrm>
          <a:off x="1156648" y="3940842"/>
          <a:ext cx="10449462" cy="788445"/>
        </a:xfrm>
        <a:prstGeom prst="rect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2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Создание механизмов мотивации педагогов к повышению качества работы и непрерывному профессиональному развитию, обновляя состав и компетенции педагогических кадров</a:t>
          </a:r>
        </a:p>
      </dsp:txBody>
      <dsp:txXfrm>
        <a:off x="1156648" y="3940842"/>
        <a:ext cx="10449462" cy="788445"/>
      </dsp:txXfrm>
    </dsp:sp>
    <dsp:sp modelId="{79D572CC-4039-4100-93F4-D6D2596A85DF}">
      <dsp:nvSpPr>
        <dsp:cNvPr id="0" name=""/>
        <dsp:cNvSpPr/>
      </dsp:nvSpPr>
      <dsp:spPr>
        <a:xfrm>
          <a:off x="663869" y="3842286"/>
          <a:ext cx="985557" cy="98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FD45B-61A5-405D-8047-1D299B876864}">
      <dsp:nvSpPr>
        <dsp:cNvPr id="0" name=""/>
        <dsp:cNvSpPr/>
      </dsp:nvSpPr>
      <dsp:spPr>
        <a:xfrm>
          <a:off x="591670" y="5123132"/>
          <a:ext cx="11014439" cy="788445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29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Ориентация организаций и программ дополнительного образования </a:t>
          </a:r>
        </a:p>
        <a:p>
          <a:pPr marL="0" lvl="0" indent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на реальные образовательные потребности детей</a:t>
          </a:r>
        </a:p>
      </dsp:txBody>
      <dsp:txXfrm>
        <a:off x="591670" y="5123132"/>
        <a:ext cx="11014439" cy="788445"/>
      </dsp:txXfrm>
    </dsp:sp>
    <dsp:sp modelId="{F1015D62-CE34-4943-B11E-D91BB2DFC381}">
      <dsp:nvSpPr>
        <dsp:cNvPr id="0" name=""/>
        <dsp:cNvSpPr/>
      </dsp:nvSpPr>
      <dsp:spPr>
        <a:xfrm>
          <a:off x="98892" y="5024576"/>
          <a:ext cx="985557" cy="98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8B5D2-F3B7-4B8A-B683-E031488298C5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9D82D-390D-47A2-A4AE-A0017E2F9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6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D82D-390D-47A2-A4AE-A0017E2F9E3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405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D82D-390D-47A2-A4AE-A0017E2F9E3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15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EDF87-3BD5-646C-03B6-A7666EF84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622457-704B-C58D-0889-C8CFEBC92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72A9C-E088-D725-CB25-02C0B1A5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92950-317F-B7E0-258C-DFE198E4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65163-DC99-4C20-7BA1-28B37F2C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8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36E53-C690-CF14-D9BC-3E99A725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F26B0C-7BB6-D310-FD0E-6EA1BA02E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D2DFE9-28E9-C193-DCB0-03742C06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11B9B-0E4F-CBA1-6318-96527E3D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DE749-5B1E-A5CC-D1CA-33C19832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4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F72797-0B40-75AF-4B61-583D83641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FB490-A230-A4D4-7102-C1A4382F5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C1591D-704F-64ED-F418-8D14749A6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E8D7D6-1EC5-5109-6E2F-B5F9B8FF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1140BC-3F2A-FD31-15AA-FFFAC805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1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BDB10-9384-8D06-42FD-04A7E3DD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A757B4-72AB-50B4-7A20-89B9B6C50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B8D24F-B498-CF1F-3C0D-B832D7CB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9C1FE-D24A-562A-1B62-75B19A9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28BBA-9651-A710-394E-D1A48A9F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4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80AAB-A782-732E-58D1-58B6D2BF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4DE718-11BD-637B-A80C-FE9F9E6B9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7B605-6E81-09F8-2C1C-AE9D61E5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05DF5-0309-E4B8-CFD1-F6862899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4C619-C1F6-CABB-18C0-10D0E4E6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56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20489-5D20-5A18-827C-D9391314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F5CBCF-2712-5E62-F444-C47946C52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A86F27-8794-6694-DE14-13A92E3C9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4ED76-F63A-32AC-A7AD-091F8B55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B4FC28-112B-BBC0-D7E4-ECFC255C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BA210B-B6BD-6620-3C19-B0C90976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98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3E379-66CD-A6E0-ECE6-47095F7AD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B8A935-8679-7F99-2F42-1C29A4D2F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282106-3A6C-816E-CE0F-51EB49DD8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0C57D8-3FD2-3C20-DCEB-F4E860A31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D63D4C-95B4-8D70-5670-BFDE86EFC3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D21611-CBEF-1667-CE5D-4E8EDA7B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CBB56D-2309-79D0-C25B-E2B4B442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9C35A0-808B-4190-C2CB-4369D982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2E927-8F72-BEDE-EFB8-FB6D901FC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FD5807-1FE5-57F5-F7F5-B07D08D6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1649CD-121F-AA58-4B71-E481FF481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BF1482-E916-63A6-507C-D9A55AE3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04F28E-1CC1-4D88-43AE-AE3A89A5F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8302FE-E63A-5CD6-906B-8E9F43FB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D70BB8-BBA3-BDBC-667E-6A2543E3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0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922D1-B935-FF6E-7044-BBA207D5E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EB6C1C-A318-4674-2FAE-BB1044ACB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E03B8-5316-15D8-91B9-D020CE22F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5CE263-53C0-8179-18C8-3F826C7B9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B7591D-22F8-29B8-14CE-4B092E3F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2F9372-131E-D894-1E7C-9B984A11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80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065AA-0E6F-5717-1B78-AF3EF7D3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3A12B9-B8CF-9010-5371-D81664297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693925-7AA7-3536-0239-27CB6B67C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7C832-8F08-3209-0270-BE8CB4D8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62EDB2-DF7A-3D69-D006-60AA11054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3C09B7-C549-951F-42E0-D30091AD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13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B4B43-A329-E6BD-C86C-9EA004F0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E66B7D-AF76-2C41-38FC-0A2E5B6F6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969CC-34B2-8E85-343F-AAF548463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50282-A578-40D2-88A7-F07D7362435E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35AE38-569D-44B2-F7A9-5C6C74AA5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E8439-8FFA-5B1F-8396-32BE42C3B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2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5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4.jp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bin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bin"/><Relationship Id="rId5" Type="http://schemas.openxmlformats.org/officeDocument/2006/relationships/image" Target="../media/image22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chart" Target="../charts/chart6.xml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3.png"/><Relationship Id="rId7" Type="http://schemas.openxmlformats.org/officeDocument/2006/relationships/image" Target="../media/image5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17.jpg"/><Relationship Id="rId10" Type="http://schemas.openxmlformats.org/officeDocument/2006/relationships/image" Target="../media/image59.jpg"/><Relationship Id="rId4" Type="http://schemas.openxmlformats.org/officeDocument/2006/relationships/image" Target="../media/image54.jpg"/><Relationship Id="rId9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3.jfif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zhankoy.rk.gov.ru/documents/976273e5-d62a-4f21-9765-683feee8b1a5" TargetMode="External"/><Relationship Id="rId3" Type="http://schemas.openxmlformats.org/officeDocument/2006/relationships/image" Target="../media/image66.jpg"/><Relationship Id="rId7" Type="http://schemas.openxmlformats.org/officeDocument/2006/relationships/hyperlink" Target="https://dzhankoy.rk.gov.ru/documents/49a5ea5c-4e4c-4a17-8e9f-a512eb89e2c1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zhankoy.rk.gov.ru/" TargetMode="External"/><Relationship Id="rId5" Type="http://schemas.openxmlformats.org/officeDocument/2006/relationships/hyperlink" Target="https://dzhankoy.obrcrimea.ru/dopobraz" TargetMode="External"/><Relationship Id="rId4" Type="http://schemas.openxmlformats.org/officeDocument/2006/relationships/hyperlink" Target="https://dzhankoy.rk.gov.ru/documents/8f82af31-8b5d-4ccc-a3b6-b5062f1c3f6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moc_go_djankoy?w=wall-227843302_2%2Fall" TargetMode="External"/><Relationship Id="rId3" Type="http://schemas.openxmlformats.org/officeDocument/2006/relationships/hyperlink" Target="https://vk.com/wall-216823286_221" TargetMode="External"/><Relationship Id="rId7" Type="http://schemas.openxmlformats.org/officeDocument/2006/relationships/hyperlink" Target="https://grinsut.crimeaschool.ru/moc/personfin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club227843302?w=wall-227843302_2%2Fall" TargetMode="External"/><Relationship Id="rId5" Type="http://schemas.openxmlformats.org/officeDocument/2006/relationships/hyperlink" Target="https://ddtdj.crimeaschool.ru/news/31403" TargetMode="External"/><Relationship Id="rId4" Type="http://schemas.openxmlformats.org/officeDocument/2006/relationships/hyperlink" Target="https://grinsut.crimeaschool.ru/moc/navigato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oc_go_djankoy?w=wall-227843302_7%2Fal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moc_go_djankoy?w=wall-227843302_14%2Fall" TargetMode="External"/><Relationship Id="rId5" Type="http://schemas.openxmlformats.org/officeDocument/2006/relationships/hyperlink" Target="https://vk.com/moc_go_djankoy?w=wall-227843302_16%2Fall" TargetMode="External"/><Relationship Id="rId4" Type="http://schemas.openxmlformats.org/officeDocument/2006/relationships/hyperlink" Target="https://vk.com/moc_go_djankoy?w=wall-227843302_9%2Fal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f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12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4.jp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fif"/><Relationship Id="rId5" Type="http://schemas.openxmlformats.org/officeDocument/2006/relationships/image" Target="../media/image23.jp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2C91DB-E0A0-B529-A857-D4DA87122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8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068F7-BFC8-5CEC-5C3E-797D5D182AE2}"/>
              </a:ext>
            </a:extLst>
          </p:cNvPr>
          <p:cNvSpPr txBox="1"/>
          <p:nvPr/>
        </p:nvSpPr>
        <p:spPr>
          <a:xfrm>
            <a:off x="4547908" y="4918666"/>
            <a:ext cx="53276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Атаманенко Е.В., руководитель МОЦ</a:t>
            </a:r>
          </a:p>
          <a:p>
            <a:endParaRPr lang="ru-RU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6F7F0-8580-DB5E-37E8-A8A1A8D3B5B5}"/>
              </a:ext>
            </a:extLst>
          </p:cNvPr>
          <p:cNvSpPr txBox="1"/>
          <p:nvPr/>
        </p:nvSpPr>
        <p:spPr>
          <a:xfrm>
            <a:off x="8556214" y="1248711"/>
            <a:ext cx="1885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ОПОРНЫЙ ЦЕНТР ДОПОЛНИТЕЛЬНОГО ОБРАЗОВАНИЯ ДЕТЕЙ ГОРОДА ДЖАНКОЙ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646C0-5F8D-65E1-1EC5-418D3BA83A10}"/>
              </a:ext>
            </a:extLst>
          </p:cNvPr>
          <p:cNvSpPr txBox="1"/>
          <p:nvPr/>
        </p:nvSpPr>
        <p:spPr>
          <a:xfrm>
            <a:off x="3084003" y="3699412"/>
            <a:ext cx="60239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опорного центра                       дополнительного образования детей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городской округ Джанкой Республики Крым по внедрению Целевой модели в 2024 году.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8E4330-337E-D078-2C48-A8BE53729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30" y="495123"/>
            <a:ext cx="753588" cy="75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63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C27AC5-6FE8-E0BF-A462-8C8AA9997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B8D537-0931-19FB-AC9B-9231D8CD5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E84ED1-A8DE-2AB0-9918-ACC3C8E6F52B}"/>
              </a:ext>
            </a:extLst>
          </p:cNvPr>
          <p:cNvSpPr txBox="1"/>
          <p:nvPr/>
        </p:nvSpPr>
        <p:spPr>
          <a:xfrm>
            <a:off x="591591" y="1609977"/>
            <a:ext cx="6386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реализуется</a:t>
            </a:r>
          </a:p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образовательных организациях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муниципалитета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66BA473B-A489-07FF-D931-7D4A61060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6231244"/>
              </p:ext>
            </p:extLst>
          </p:nvPr>
        </p:nvGraphicFramePr>
        <p:xfrm>
          <a:off x="853937" y="3247055"/>
          <a:ext cx="5680002" cy="347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72837B2-A0FB-F760-7168-B0AB706AA331}"/>
              </a:ext>
            </a:extLst>
          </p:cNvPr>
          <p:cNvSpPr txBox="1"/>
          <p:nvPr/>
        </p:nvSpPr>
        <p:spPr>
          <a:xfrm>
            <a:off x="7387875" y="1940501"/>
            <a:ext cx="2790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количество услуг </a:t>
            </a:r>
          </a:p>
          <a:p>
            <a:pPr marL="249238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г. по направленностям ДОП получили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47455315-28AB-13C3-06E9-EC180B0862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8140943"/>
              </p:ext>
            </p:extLst>
          </p:nvPr>
        </p:nvGraphicFramePr>
        <p:xfrm>
          <a:off x="7387875" y="3628425"/>
          <a:ext cx="4265564" cy="2903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3E4268-29CF-1559-EB92-A1A5913F3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65" y="505705"/>
            <a:ext cx="6046789" cy="6492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A339D6-46CA-A4B7-F457-D3E6E555C474}"/>
              </a:ext>
            </a:extLst>
          </p:cNvPr>
          <p:cNvSpPr txBox="1"/>
          <p:nvPr/>
        </p:nvSpPr>
        <p:spPr>
          <a:xfrm>
            <a:off x="1507689" y="2067678"/>
            <a:ext cx="6385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организаций:</a:t>
            </a:r>
          </a:p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ученико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-мест по приказу/</a:t>
            </a:r>
          </a:p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ученико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-мест по факту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DFDF29-E9C8-4D2D-5DDC-62BA2011AEFD}"/>
              </a:ext>
            </a:extLst>
          </p:cNvPr>
          <p:cNvSpPr txBox="1"/>
          <p:nvPr/>
        </p:nvSpPr>
        <p:spPr>
          <a:xfrm>
            <a:off x="10128375" y="2029694"/>
            <a:ext cx="1653297" cy="3745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2 597 детей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1D6A4-3DD4-1F05-681C-710759EB606C}"/>
              </a:ext>
            </a:extLst>
          </p:cNvPr>
          <p:cNvSpPr txBox="1"/>
          <p:nvPr/>
        </p:nvSpPr>
        <p:spPr>
          <a:xfrm>
            <a:off x="5169463" y="1574034"/>
            <a:ext cx="2061903" cy="4426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6DED11-BD82-BBE6-110E-5F26A236A2A1}"/>
              </a:ext>
            </a:extLst>
          </p:cNvPr>
          <p:cNvSpPr txBox="1"/>
          <p:nvPr/>
        </p:nvSpPr>
        <p:spPr>
          <a:xfrm>
            <a:off x="4353165" y="2212261"/>
            <a:ext cx="1742836" cy="408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8: 2 5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91/2 597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0F60D-585E-2686-50AC-594D6CEBE689}"/>
              </a:ext>
            </a:extLst>
          </p:cNvPr>
          <p:cNvSpPr txBox="1"/>
          <p:nvPr/>
        </p:nvSpPr>
        <p:spPr>
          <a:xfrm>
            <a:off x="6366712" y="2204426"/>
            <a:ext cx="1125078" cy="408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100, 2%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FAC6FB-02DC-A15D-AA9F-6419C8362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957" y="2596269"/>
            <a:ext cx="1858457" cy="13938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A6EF03-D88C-B667-2582-6C743EC19C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196" y="300923"/>
            <a:ext cx="1240512" cy="9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93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4B2C00-ACAE-6460-FE23-64CE97809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136B17-0C9B-33D7-B6F7-5455FB01E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1593851" y="2088806"/>
            <a:ext cx="5637353" cy="16685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дошкольные образовательные организации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общеобразовательные организации   - 0;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школы-интернаты –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организации дополнительного образования – 0;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профессиональные образовательные организации – 0;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негосударственный сектор – 0.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B36FAB67-7AFF-2E05-A362-386CBDC54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801856"/>
              </p:ext>
            </p:extLst>
          </p:nvPr>
        </p:nvGraphicFramePr>
        <p:xfrm>
          <a:off x="7037654" y="1759720"/>
          <a:ext cx="5189233" cy="2723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95ECC88-2536-E8A2-F05D-E688822C2EA6}"/>
              </a:ext>
            </a:extLst>
          </p:cNvPr>
          <p:cNvSpPr txBox="1"/>
          <p:nvPr/>
        </p:nvSpPr>
        <p:spPr>
          <a:xfrm>
            <a:off x="2602124" y="535891"/>
            <a:ext cx="7030147" cy="919401"/>
          </a:xfrm>
          <a:prstGeom prst="roundRect">
            <a:avLst/>
          </a:prstGeom>
          <a:solidFill>
            <a:srgbClr val="00CC66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муниципальном образовании городской округ Джанкой Республики Крым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организации,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реализующие программы для детей с ОВЗ, из них: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7DFA2-8C98-3DE9-55F1-89A99FB1571F}"/>
              </a:ext>
            </a:extLst>
          </p:cNvPr>
          <p:cNvSpPr txBox="1"/>
          <p:nvPr/>
        </p:nvSpPr>
        <p:spPr>
          <a:xfrm>
            <a:off x="1346022" y="4912336"/>
            <a:ext cx="3349222" cy="105560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данным  АИС «Навигатор ДО РК» реализуется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адаптированные ДОП,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ним обучается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детей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AF8AF-1250-A4AF-A3B5-35CEB46D3D73}"/>
              </a:ext>
            </a:extLst>
          </p:cNvPr>
          <p:cNvSpPr txBox="1"/>
          <p:nvPr/>
        </p:nvSpPr>
        <p:spPr>
          <a:xfrm>
            <a:off x="4818150" y="4912336"/>
            <a:ext cx="3274111" cy="105560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состоянию на декабрь 2024 г. количество адаптированных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программ –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, по ним обучалось –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23823-9CE9-4F6C-F988-7EEA3564F8A7}"/>
              </a:ext>
            </a:extLst>
          </p:cNvPr>
          <p:cNvSpPr txBox="1"/>
          <p:nvPr/>
        </p:nvSpPr>
        <p:spPr>
          <a:xfrm>
            <a:off x="8215167" y="4912336"/>
            <a:ext cx="3318772" cy="81724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данным  АИС «Навигатор ДО РК» реализуется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инклюзивных ДОП, по ним обучается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детей 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2ACE04-4665-41B8-84CE-B3963FD28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6" y="373948"/>
            <a:ext cx="970568" cy="9636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484A97AA-297F-4B7D-B74B-6A8A5C925C4C}"/>
              </a:ext>
            </a:extLst>
          </p:cNvPr>
          <p:cNvSpPr/>
          <p:nvPr/>
        </p:nvSpPr>
        <p:spPr>
          <a:xfrm>
            <a:off x="4852507" y="1462410"/>
            <a:ext cx="301840" cy="57888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978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D59CC7-F74E-D2FC-73C6-291A8D8E5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1A5F56-AE5C-0A8B-7D92-A8CF84454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76C16F-7D2E-651A-C25E-CFA1B7868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60" y="176928"/>
            <a:ext cx="3137680" cy="826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8B370F-3C79-AB7C-4CF7-65CDE28B2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98" y="383407"/>
            <a:ext cx="1450229" cy="1038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0C8B1C-4843-825E-B804-1788C815CD1B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562B4AE-8B1E-E96F-FD4D-E3BD5CBF8BC4}"/>
              </a:ext>
            </a:extLst>
          </p:cNvPr>
          <p:cNvSpPr/>
          <p:nvPr/>
        </p:nvSpPr>
        <p:spPr>
          <a:xfrm>
            <a:off x="2809239" y="1985809"/>
            <a:ext cx="6838641" cy="632251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зарегистрированы во Всероссийском реестре школьных театров </a:t>
            </a:r>
          </a:p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сайте федерального оператора ФГСБУК «ВЦХТ»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AA370BA-0AB7-6715-3320-CBCEAA7B8EBA}"/>
              </a:ext>
            </a:extLst>
          </p:cNvPr>
          <p:cNvSpPr/>
          <p:nvPr/>
        </p:nvSpPr>
        <p:spPr>
          <a:xfrm>
            <a:off x="2809238" y="2692493"/>
            <a:ext cx="6122890" cy="632251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реализуется программ по школьным театрам – 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из них : 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9CC4EA1-0919-7272-9D2A-5F4F0D6B40B6}"/>
              </a:ext>
            </a:extLst>
          </p:cNvPr>
          <p:cNvCxnSpPr>
            <a:cxnSpLocks/>
          </p:cNvCxnSpPr>
          <p:nvPr/>
        </p:nvCxnSpPr>
        <p:spPr>
          <a:xfrm>
            <a:off x="4839578" y="3353662"/>
            <a:ext cx="0" cy="3310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2097B15-E54F-F8AD-D4FC-F5E372128E18}"/>
              </a:ext>
            </a:extLst>
          </p:cNvPr>
          <p:cNvSpPr/>
          <p:nvPr/>
        </p:nvSpPr>
        <p:spPr>
          <a:xfrm>
            <a:off x="385130" y="3701295"/>
            <a:ext cx="4848217" cy="1343024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–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все  внесены в АИС «Навигатор ДО РК» / кол-во обучающихся –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143.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7CCCFB3-8200-1C92-F51F-0FCBE9E81C8C}"/>
              </a:ext>
            </a:extLst>
          </p:cNvPr>
          <p:cNvCxnSpPr>
            <a:cxnSpLocks/>
          </p:cNvCxnSpPr>
          <p:nvPr/>
        </p:nvCxnSpPr>
        <p:spPr>
          <a:xfrm>
            <a:off x="7561229" y="3353662"/>
            <a:ext cx="0" cy="331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A5886F4-29DE-C1B9-3DDF-2EB96173A547}"/>
              </a:ext>
            </a:extLst>
          </p:cNvPr>
          <p:cNvSpPr/>
          <p:nvPr/>
        </p:nvSpPr>
        <p:spPr>
          <a:xfrm>
            <a:off x="5654455" y="3701295"/>
            <a:ext cx="4917347" cy="1343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внеурочная деятельность - 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кол-во обучающихся –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72.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Левая фигурная скобка 24">
            <a:extLst>
              <a:ext uri="{FF2B5EF4-FFF2-40B4-BE49-F238E27FC236}">
                <a16:creationId xmlns:a16="http://schemas.microsoft.com/office/drawing/2014/main" id="{E4DC8AC7-EC49-54A7-BC25-7D8D29C04FB4}"/>
              </a:ext>
            </a:extLst>
          </p:cNvPr>
          <p:cNvSpPr/>
          <p:nvPr/>
        </p:nvSpPr>
        <p:spPr>
          <a:xfrm rot="16200000">
            <a:off x="4973651" y="2366289"/>
            <a:ext cx="418522" cy="58604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75C4050-C621-363A-A677-DDA6A76CCA6B}"/>
              </a:ext>
            </a:extLst>
          </p:cNvPr>
          <p:cNvSpPr/>
          <p:nvPr/>
        </p:nvSpPr>
        <p:spPr>
          <a:xfrm>
            <a:off x="1329671" y="5467834"/>
            <a:ext cx="6974860" cy="451077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данным МОНИТОРИНГА всего -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215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A0EB66B9-F5E9-FA27-689E-0E005722A09C}"/>
              </a:ext>
            </a:extLst>
          </p:cNvPr>
          <p:cNvSpPr/>
          <p:nvPr/>
        </p:nvSpPr>
        <p:spPr>
          <a:xfrm>
            <a:off x="1827427" y="1109953"/>
            <a:ext cx="8537143" cy="808182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в муниципалитете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организаций, которые реализуют деятельность по Школьным театрам. </a:t>
            </a:r>
            <a:endParaRPr lang="ru-RU" sz="1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27D7C-1131-BBBA-15B9-71CF0D0CB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237" y="4784975"/>
            <a:ext cx="3599765" cy="20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10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F15C03-8948-E8FA-EC54-835A151BD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8519CA-CA2F-9400-909D-1966060A4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2" y="270473"/>
            <a:ext cx="3093875" cy="8785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6FE3D9-AEEF-741A-4012-C34F35F0311A}"/>
              </a:ext>
            </a:extLst>
          </p:cNvPr>
          <p:cNvSpPr txBox="1"/>
          <p:nvPr/>
        </p:nvSpPr>
        <p:spPr>
          <a:xfrm>
            <a:off x="2254682" y="2624819"/>
            <a:ext cx="579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1DD867D-F95F-8628-3A1F-0ABA41B67F4B}"/>
              </a:ext>
            </a:extLst>
          </p:cNvPr>
          <p:cNvSpPr/>
          <p:nvPr/>
        </p:nvSpPr>
        <p:spPr>
          <a:xfrm>
            <a:off x="816440" y="1413065"/>
            <a:ext cx="10061605" cy="790112"/>
          </a:xfrm>
          <a:prstGeom prst="roundRect">
            <a:avLst/>
          </a:prstGeom>
          <a:solidFill>
            <a:srgbClr val="0080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в муниципалитете общеобразовательных организаций, которые реализуют деятельность «Школьный музей», –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43E569F-8CED-E53E-597B-3A7B9418CCBA}"/>
              </a:ext>
            </a:extLst>
          </p:cNvPr>
          <p:cNvSpPr/>
          <p:nvPr/>
        </p:nvSpPr>
        <p:spPr>
          <a:xfrm>
            <a:off x="862099" y="2324030"/>
            <a:ext cx="7372376" cy="787141"/>
          </a:xfrm>
          <a:prstGeom prst="roundRect">
            <a:avLst/>
          </a:prstGeom>
          <a:solidFill>
            <a:srgbClr val="0080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программ по школьным музеям –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A71DB66-91F2-12FD-59C5-16337FA8EC27}"/>
              </a:ext>
            </a:extLst>
          </p:cNvPr>
          <p:cNvCxnSpPr>
            <a:cxnSpLocks/>
          </p:cNvCxnSpPr>
          <p:nvPr/>
        </p:nvCxnSpPr>
        <p:spPr>
          <a:xfrm>
            <a:off x="3153618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99CA6030-EFC8-BDEA-8DC3-FBC6A097A842}"/>
              </a:ext>
            </a:extLst>
          </p:cNvPr>
          <p:cNvCxnSpPr>
            <a:cxnSpLocks/>
          </p:cNvCxnSpPr>
          <p:nvPr/>
        </p:nvCxnSpPr>
        <p:spPr>
          <a:xfrm>
            <a:off x="5847243" y="3123000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5E965291-1DC1-3042-D1C6-468214FBB1F3}"/>
              </a:ext>
            </a:extLst>
          </p:cNvPr>
          <p:cNvSpPr/>
          <p:nvPr/>
        </p:nvSpPr>
        <p:spPr>
          <a:xfrm>
            <a:off x="702445" y="3417171"/>
            <a:ext cx="3585300" cy="1455047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–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программ/ </a:t>
            </a:r>
          </a:p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-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168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5B3308-9D02-9EF7-4993-79FE19AFF85F}"/>
              </a:ext>
            </a:extLst>
          </p:cNvPr>
          <p:cNvSpPr/>
          <p:nvPr/>
        </p:nvSpPr>
        <p:spPr>
          <a:xfrm>
            <a:off x="4776283" y="3429000"/>
            <a:ext cx="3567258" cy="1455047"/>
          </a:xfrm>
          <a:prstGeom prst="roundRect">
            <a:avLst/>
          </a:prstGeom>
          <a:solidFill>
            <a:srgbClr val="CC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внеурочная деятельность - 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программ/ </a:t>
            </a:r>
          </a:p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–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Правая фигурная скобка 30">
            <a:extLst>
              <a:ext uri="{FF2B5EF4-FFF2-40B4-BE49-F238E27FC236}">
                <a16:creationId xmlns:a16="http://schemas.microsoft.com/office/drawing/2014/main" id="{08BB5816-9113-19E0-D16F-9DAA843CECA8}"/>
              </a:ext>
            </a:extLst>
          </p:cNvPr>
          <p:cNvSpPr/>
          <p:nvPr/>
        </p:nvSpPr>
        <p:spPr>
          <a:xfrm rot="5400000">
            <a:off x="4434428" y="1812389"/>
            <a:ext cx="369332" cy="64718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32093084-FCFD-D3C3-258B-CAEF6A6370D2}"/>
              </a:ext>
            </a:extLst>
          </p:cNvPr>
          <p:cNvSpPr/>
          <p:nvPr/>
        </p:nvSpPr>
        <p:spPr>
          <a:xfrm>
            <a:off x="1054710" y="5248117"/>
            <a:ext cx="7179765" cy="873236"/>
          </a:xfrm>
          <a:prstGeom prst="roundRect">
            <a:avLst/>
          </a:prstGeom>
          <a:solidFill>
            <a:srgbClr val="0080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МОНИТОРИНГА на программах «ШМ»</a:t>
            </a: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детей обучается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168 чел.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548429-372E-4BA6-99D2-839E76E42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15" y="61577"/>
            <a:ext cx="1226674" cy="1226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6A2C1A-CD50-4753-5627-E4596EFC5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84" y="2313923"/>
            <a:ext cx="3224191" cy="24181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F8F9E3-16AC-8B5D-2AFF-1D222E3AD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13" y="4475635"/>
            <a:ext cx="3155499" cy="22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29877B-86A0-F2A5-9FC8-62A3DD764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92"/>
            <a:ext cx="12192000" cy="6858000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CB60C99-2FED-80F2-96FE-1A4A3D7F77FC}"/>
              </a:ext>
            </a:extLst>
          </p:cNvPr>
          <p:cNvSpPr/>
          <p:nvPr/>
        </p:nvSpPr>
        <p:spPr>
          <a:xfrm>
            <a:off x="873952" y="1409928"/>
            <a:ext cx="9860309" cy="7901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в муниципалитете общеобразовательных организаций, которые реализуют деятельность «Школьные спортивные клубы», –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583326-D64A-EAFC-53FB-A0F0C3E888F5}"/>
              </a:ext>
            </a:extLst>
          </p:cNvPr>
          <p:cNvSpPr/>
          <p:nvPr/>
        </p:nvSpPr>
        <p:spPr>
          <a:xfrm>
            <a:off x="862099" y="2324030"/>
            <a:ext cx="7372376" cy="7871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программ по школьным спортивным клубам – 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FA390B3-DF6D-D065-8888-3ACE3A33A5B4}"/>
              </a:ext>
            </a:extLst>
          </p:cNvPr>
          <p:cNvCxnSpPr>
            <a:cxnSpLocks/>
          </p:cNvCxnSpPr>
          <p:nvPr/>
        </p:nvCxnSpPr>
        <p:spPr>
          <a:xfrm>
            <a:off x="2495095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5033B85-CE39-602B-E629-3902CB323283}"/>
              </a:ext>
            </a:extLst>
          </p:cNvPr>
          <p:cNvCxnSpPr>
            <a:cxnSpLocks/>
          </p:cNvCxnSpPr>
          <p:nvPr/>
        </p:nvCxnSpPr>
        <p:spPr>
          <a:xfrm>
            <a:off x="5864666" y="3111171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86B903E-0C5A-2B24-D2C6-3C6E0CECD6F1}"/>
              </a:ext>
            </a:extLst>
          </p:cNvPr>
          <p:cNvSpPr/>
          <p:nvPr/>
        </p:nvSpPr>
        <p:spPr>
          <a:xfrm>
            <a:off x="702444" y="3417171"/>
            <a:ext cx="3320913" cy="1097681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– </a:t>
            </a:r>
            <a:r>
              <a:rPr lang="ru-RU" sz="20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программы/ </a:t>
            </a:r>
          </a:p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- </a:t>
            </a:r>
            <a:r>
              <a:rPr lang="ru-RU" sz="20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298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9F2FA8D-EBDE-97CD-BA23-8EEAE606997C}"/>
              </a:ext>
            </a:extLst>
          </p:cNvPr>
          <p:cNvSpPr/>
          <p:nvPr/>
        </p:nvSpPr>
        <p:spPr>
          <a:xfrm>
            <a:off x="4257584" y="3438218"/>
            <a:ext cx="3214165" cy="1085852"/>
          </a:xfrm>
          <a:prstGeom prst="roundRect">
            <a:avLst/>
          </a:prstGeom>
          <a:solidFill>
            <a:srgbClr val="FFCC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внеурочная деятельность - 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программ/ </a:t>
            </a:r>
          </a:p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–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374</a:t>
            </a:r>
          </a:p>
        </p:txBody>
      </p:sp>
      <p:sp>
        <p:nvSpPr>
          <p:cNvPr id="18" name="Правая фигурная скобка 17">
            <a:extLst>
              <a:ext uri="{FF2B5EF4-FFF2-40B4-BE49-F238E27FC236}">
                <a16:creationId xmlns:a16="http://schemas.microsoft.com/office/drawing/2014/main" id="{FB77DAD3-0EED-981B-1F2C-E46049324DD1}"/>
              </a:ext>
            </a:extLst>
          </p:cNvPr>
          <p:cNvSpPr/>
          <p:nvPr/>
        </p:nvSpPr>
        <p:spPr>
          <a:xfrm rot="5400000">
            <a:off x="3863506" y="1866746"/>
            <a:ext cx="240687" cy="5667525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5EB640B-A0BA-C5FB-BFA2-7D5D7B84228D}"/>
              </a:ext>
            </a:extLst>
          </p:cNvPr>
          <p:cNvSpPr/>
          <p:nvPr/>
        </p:nvSpPr>
        <p:spPr>
          <a:xfrm>
            <a:off x="562341" y="4970799"/>
            <a:ext cx="7179765" cy="8732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данным МОНИТОРИНГА на программах «ШСК»</a:t>
            </a: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детей обучается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672 чел.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52065FBA-1E0C-5B50-C125-6AF0A86910C6}"/>
              </a:ext>
            </a:extLst>
          </p:cNvPr>
          <p:cNvSpPr/>
          <p:nvPr/>
        </p:nvSpPr>
        <p:spPr>
          <a:xfrm>
            <a:off x="3662751" y="309489"/>
            <a:ext cx="5378872" cy="9440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ШКОЛЬНЫЕ СПОРТИВНЫЕ КЛУБЫ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7A48517-BB9E-4CEC-9DA0-E8A0DBC6F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95" y="424524"/>
            <a:ext cx="751187" cy="7511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759CAE-AEA9-3114-C771-6AFC79DA7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22" y="3175999"/>
            <a:ext cx="4309513" cy="19426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AC1658-C335-075C-4DC3-F749A5BAE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23" y="5181746"/>
            <a:ext cx="2883457" cy="16219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A88077-1EBA-C62F-D671-077E03281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47" y="4528798"/>
            <a:ext cx="1126133" cy="94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4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CB119C-32EC-15EE-514A-19D0A1A84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4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1520179" y="1178357"/>
            <a:ext cx="94167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всего организаций, которые реализуют программы туристско-краеведческой направленности (далее - ТКН) –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400" b="1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 по ТКН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15, 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обучается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428 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в возрасте от 5 до 18 лет по данным программам.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BE02E-66AF-AA31-8832-902F9FDEC34C}"/>
              </a:ext>
            </a:extLst>
          </p:cNvPr>
          <p:cNvSpPr txBox="1"/>
          <p:nvPr/>
        </p:nvSpPr>
        <p:spPr>
          <a:xfrm>
            <a:off x="2069129" y="5491329"/>
            <a:ext cx="7875375" cy="91940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Дополнительных программ музейной деятельности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 туристско-краеведческой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7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и/или социально-гуманитарной направленности 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</a:t>
            </a:r>
            <a:r>
              <a:rPr lang="ru-RU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                                      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168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детей обучается по данным программам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F68515-4ED0-02EE-19CB-31AD4E196F61}"/>
              </a:ext>
            </a:extLst>
          </p:cNvPr>
          <p:cNvSpPr txBox="1"/>
          <p:nvPr/>
        </p:nvSpPr>
        <p:spPr>
          <a:xfrm>
            <a:off x="1255060" y="2059394"/>
            <a:ext cx="967047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Организации, реализующие адаптированные (и/или инклюзивные дополнительные программы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туристско-краеведческой направленности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них: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дошкольные образовательные организации –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общеобразовательные организации –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школы-интернаты –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Адаптированных дополнительных общеразвивающих программ по ТКН –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ним обучается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ребенка.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Инклюзивных дополнительных общеразвивающих программ по ТКН –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ним обучается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ребенка.</a:t>
            </a:r>
          </a:p>
          <a:p>
            <a:pPr algn="ctr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08CF26-6E90-2930-7B04-31BA977CE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708" y="4713566"/>
            <a:ext cx="2986219" cy="6139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67FD17-C706-0F28-3A71-7453805BB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31" y="291884"/>
            <a:ext cx="5545934" cy="6975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848758-8D8D-4DE7-BE57-4E27A4EF9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6" y="5422728"/>
            <a:ext cx="1054410" cy="10544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5BD07A-EC25-F261-B649-4E47B7698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0" y="2818351"/>
            <a:ext cx="1788942" cy="13786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3455A6-C9DC-BD80-7F8B-54CE6348E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68" y="2366774"/>
            <a:ext cx="2253930" cy="29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481A92-A7DE-8206-21DC-9AEF3DC45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8E54B-F97D-E9D5-9DC2-619B8D046780}"/>
              </a:ext>
            </a:extLst>
          </p:cNvPr>
          <p:cNvSpPr txBox="1"/>
          <p:nvPr/>
        </p:nvSpPr>
        <p:spPr>
          <a:xfrm>
            <a:off x="1711345" y="333561"/>
            <a:ext cx="8458994" cy="37457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49238"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«Летний отдых» и мероприятия, программы лагерей дневного пребывания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D8C3FD-E2F5-4A05-B1BE-B284C8C8B54D}"/>
              </a:ext>
            </a:extLst>
          </p:cNvPr>
          <p:cNvSpPr/>
          <p:nvPr/>
        </p:nvSpPr>
        <p:spPr>
          <a:xfrm>
            <a:off x="5822961" y="3394957"/>
            <a:ext cx="2804486" cy="338554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мероприятий: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A1969C-B12F-4844-9E44-5D85F31713DF}"/>
              </a:ext>
            </a:extLst>
          </p:cNvPr>
          <p:cNvSpPr/>
          <p:nvPr/>
        </p:nvSpPr>
        <p:spPr>
          <a:xfrm>
            <a:off x="11481791" y="3364179"/>
            <a:ext cx="569387" cy="369332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66CFF0-181A-41C5-A4D1-4B64D4B6C25D}"/>
              </a:ext>
            </a:extLst>
          </p:cNvPr>
          <p:cNvSpPr/>
          <p:nvPr/>
        </p:nvSpPr>
        <p:spPr>
          <a:xfrm>
            <a:off x="5822961" y="3888732"/>
            <a:ext cx="5389768" cy="584775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Программ, в рамках летнего оздоровительного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лагеря дневного пребывания 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3F5814-186D-4EE4-B430-550AC4D5EC0E}"/>
              </a:ext>
            </a:extLst>
          </p:cNvPr>
          <p:cNvSpPr/>
          <p:nvPr/>
        </p:nvSpPr>
        <p:spPr>
          <a:xfrm>
            <a:off x="11545911" y="3996453"/>
            <a:ext cx="441146" cy="369332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2F22C7-40A0-4C16-84BC-69D9E338C0CF}"/>
              </a:ext>
            </a:extLst>
          </p:cNvPr>
          <p:cNvSpPr/>
          <p:nvPr/>
        </p:nvSpPr>
        <p:spPr>
          <a:xfrm>
            <a:off x="5822961" y="4652384"/>
            <a:ext cx="4639960" cy="584775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обучалось по данным программам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возрасте от 5 до 18</a:t>
            </a:r>
            <a:endParaRPr lang="ru-RU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31E68B-BB00-4883-83FD-47226BBF6736}"/>
              </a:ext>
            </a:extLst>
          </p:cNvPr>
          <p:cNvSpPr/>
          <p:nvPr/>
        </p:nvSpPr>
        <p:spPr>
          <a:xfrm>
            <a:off x="10885101" y="4755620"/>
            <a:ext cx="1101956" cy="369332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720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4449D2-1C1E-4D93-85C5-D9E04005AE61}"/>
              </a:ext>
            </a:extLst>
          </p:cNvPr>
          <p:cNvSpPr/>
          <p:nvPr/>
        </p:nvSpPr>
        <p:spPr>
          <a:xfrm>
            <a:off x="5822961" y="1255566"/>
            <a:ext cx="3036793" cy="1384995"/>
          </a:xfrm>
          <a:prstGeom prst="rect">
            <a:avLst/>
          </a:prstGeom>
          <a:solidFill>
            <a:srgbClr val="CC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программ летнего 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оздоровительного лагеря 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дневным пребыванием 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направленностям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A016A7E9-B59C-4E66-8B9D-716D2DED6AEE}"/>
              </a:ext>
            </a:extLst>
          </p:cNvPr>
          <p:cNvSpPr/>
          <p:nvPr/>
        </p:nvSpPr>
        <p:spPr>
          <a:xfrm rot="10800000">
            <a:off x="4523677" y="1779321"/>
            <a:ext cx="725864" cy="33748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10F1EF3-F4DF-4F03-AA35-640FDF158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31" y="626626"/>
            <a:ext cx="1147253" cy="11472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3955DA-1E6F-4457-B325-54033DE18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69" y="5517387"/>
            <a:ext cx="1147253" cy="11472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3DFC55BF-BC1D-3215-5EA2-31467CF8E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91013"/>
              </p:ext>
            </p:extLst>
          </p:nvPr>
        </p:nvGraphicFramePr>
        <p:xfrm>
          <a:off x="421955" y="719666"/>
          <a:ext cx="5067824" cy="3276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1EB121-8D96-E955-8448-6C92CA6AE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08" y="4007987"/>
            <a:ext cx="2725335" cy="272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9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2C1839-D1ED-4871-1B10-B1513D65A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7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2807879" y="1080727"/>
            <a:ext cx="7149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всего было проведено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мероприятие. Зарегистрировано в мероприятиях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661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537069-BBEC-7BD5-5A37-A43226AF5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46" y="2945798"/>
            <a:ext cx="3708550" cy="27358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2163FB-F269-A333-CEC7-6F8F847AD0AC}"/>
              </a:ext>
            </a:extLst>
          </p:cNvPr>
          <p:cNvSpPr txBox="1"/>
          <p:nvPr/>
        </p:nvSpPr>
        <p:spPr>
          <a:xfrm>
            <a:off x="1155304" y="1811692"/>
            <a:ext cx="3133792" cy="71508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 состоянию на декабрь 2024 г. было </a:t>
            </a:r>
            <a:r>
              <a:rPr lang="ru-RU" sz="1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проведено </a:t>
            </a:r>
            <a:r>
              <a:rPr lang="ru-RU" sz="1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80</a:t>
            </a:r>
            <a:r>
              <a:rPr lang="ru-RU" sz="1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мероприятий и приняло участие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4464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детей.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685F1C-F191-C0AC-5479-C2171B496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37" y="305095"/>
            <a:ext cx="5390807" cy="6294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5A22CF-6393-450B-99B7-BD6074098C40}"/>
              </a:ext>
            </a:extLst>
          </p:cNvPr>
          <p:cNvSpPr txBox="1"/>
          <p:nvPr/>
        </p:nvSpPr>
        <p:spPr>
          <a:xfrm>
            <a:off x="7217841" y="2015264"/>
            <a:ext cx="1734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2F23F7-4E32-49A5-A0E0-34CE3B5B6A1C}"/>
              </a:ext>
            </a:extLst>
          </p:cNvPr>
          <p:cNvSpPr txBox="1"/>
          <p:nvPr/>
        </p:nvSpPr>
        <p:spPr>
          <a:xfrm>
            <a:off x="7235566" y="2630209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Социально-гуманитарная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CB8321-7F48-43B6-B2F2-AB36909F53A9}"/>
              </a:ext>
            </a:extLst>
          </p:cNvPr>
          <p:cNvSpPr txBox="1"/>
          <p:nvPr/>
        </p:nvSpPr>
        <p:spPr>
          <a:xfrm>
            <a:off x="7235566" y="3439543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Физкультурно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-спортивная</a:t>
            </a:r>
            <a:endParaRPr lang="ru-RU" sz="1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0E685B-3A47-42F6-8B1D-26238852A65C}"/>
              </a:ext>
            </a:extLst>
          </p:cNvPr>
          <p:cNvSpPr txBox="1"/>
          <p:nvPr/>
        </p:nvSpPr>
        <p:spPr>
          <a:xfrm>
            <a:off x="7217841" y="4290286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3EF004-093A-41EC-BE58-D3E124D100E8}"/>
              </a:ext>
            </a:extLst>
          </p:cNvPr>
          <p:cNvSpPr txBox="1"/>
          <p:nvPr/>
        </p:nvSpPr>
        <p:spPr>
          <a:xfrm>
            <a:off x="7217840" y="5105356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Техническая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7E4942-2A7C-4E56-A09F-CB232B98EB30}"/>
              </a:ext>
            </a:extLst>
          </p:cNvPr>
          <p:cNvSpPr txBox="1"/>
          <p:nvPr/>
        </p:nvSpPr>
        <p:spPr>
          <a:xfrm>
            <a:off x="7217839" y="5796014"/>
            <a:ext cx="2045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Туристско-краеведческая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22DD22-80AB-463C-8F6D-A26E3147D5C5}"/>
              </a:ext>
            </a:extLst>
          </p:cNvPr>
          <p:cNvSpPr txBox="1"/>
          <p:nvPr/>
        </p:nvSpPr>
        <p:spPr>
          <a:xfrm>
            <a:off x="10698289" y="1967280"/>
            <a:ext cx="744444" cy="4086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417A1FD4-3E3D-4508-9066-2724CDB6BE19}"/>
              </a:ext>
            </a:extLst>
          </p:cNvPr>
          <p:cNvSpPr/>
          <p:nvPr/>
        </p:nvSpPr>
        <p:spPr>
          <a:xfrm rot="16200000">
            <a:off x="9846633" y="1806194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3213455-7818-4088-88E9-3B46C77D5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55" y="1897668"/>
            <a:ext cx="542967" cy="5429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433F77-1599-4798-9412-6A98D6A49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55" y="3428633"/>
            <a:ext cx="546574" cy="54503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2BF9641-CF13-4F66-8DAA-974E3468D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52" y="4980458"/>
            <a:ext cx="546574" cy="5465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40B9AEB-BA6C-4B84-B29B-6FC3ACEFD6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55" y="4193750"/>
            <a:ext cx="545039" cy="54503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2BCF2AF-654D-4D0D-A852-A0E740D46B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55" y="5777273"/>
            <a:ext cx="541961" cy="5419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E651FF-D4EA-4AE0-8F9D-8938584C1A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62" y="2633634"/>
            <a:ext cx="542967" cy="542967"/>
          </a:xfrm>
          <a:prstGeom prst="rect">
            <a:avLst/>
          </a:prstGeom>
        </p:spPr>
      </p:pic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6828165A-A1C0-4055-9E46-94B13A5A7F6C}"/>
              </a:ext>
            </a:extLst>
          </p:cNvPr>
          <p:cNvSpPr/>
          <p:nvPr/>
        </p:nvSpPr>
        <p:spPr>
          <a:xfrm rot="16200000">
            <a:off x="9846633" y="2515774"/>
            <a:ext cx="256030" cy="74444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FE0997-891D-453F-92EF-FFD717EB984A}"/>
              </a:ext>
            </a:extLst>
          </p:cNvPr>
          <p:cNvSpPr txBox="1"/>
          <p:nvPr/>
        </p:nvSpPr>
        <p:spPr>
          <a:xfrm>
            <a:off x="10698289" y="2676753"/>
            <a:ext cx="744444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9" name="Стрелка: вниз 38">
            <a:extLst>
              <a:ext uri="{FF2B5EF4-FFF2-40B4-BE49-F238E27FC236}">
                <a16:creationId xmlns:a16="http://schemas.microsoft.com/office/drawing/2014/main" id="{BDA31B4A-759E-4947-857A-B67BB3E01205}"/>
              </a:ext>
            </a:extLst>
          </p:cNvPr>
          <p:cNvSpPr/>
          <p:nvPr/>
        </p:nvSpPr>
        <p:spPr>
          <a:xfrm rot="16200000">
            <a:off x="9849744" y="3319089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95C51-6242-4836-A228-F13D96F076BB}"/>
              </a:ext>
            </a:extLst>
          </p:cNvPr>
          <p:cNvSpPr txBox="1"/>
          <p:nvPr/>
        </p:nvSpPr>
        <p:spPr>
          <a:xfrm>
            <a:off x="10698289" y="3410703"/>
            <a:ext cx="744444" cy="4086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Стрелка: вниз 40">
            <a:extLst>
              <a:ext uri="{FF2B5EF4-FFF2-40B4-BE49-F238E27FC236}">
                <a16:creationId xmlns:a16="http://schemas.microsoft.com/office/drawing/2014/main" id="{6F093199-8A68-47E6-B552-B522BB8C69EE}"/>
              </a:ext>
            </a:extLst>
          </p:cNvPr>
          <p:cNvSpPr/>
          <p:nvPr/>
        </p:nvSpPr>
        <p:spPr>
          <a:xfrm rot="16200000">
            <a:off x="9856806" y="4069498"/>
            <a:ext cx="256030" cy="744444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3C949A-B957-4019-AA51-5CD0A1CE82B7}"/>
              </a:ext>
            </a:extLst>
          </p:cNvPr>
          <p:cNvSpPr txBox="1"/>
          <p:nvPr/>
        </p:nvSpPr>
        <p:spPr>
          <a:xfrm>
            <a:off x="10706390" y="4237408"/>
            <a:ext cx="744444" cy="40862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0AFA2648-9295-4F60-91A3-F925DCB3ADC9}"/>
              </a:ext>
            </a:extLst>
          </p:cNvPr>
          <p:cNvSpPr/>
          <p:nvPr/>
        </p:nvSpPr>
        <p:spPr>
          <a:xfrm rot="16200000">
            <a:off x="9846633" y="4861149"/>
            <a:ext cx="256030" cy="74444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0A53FF-C78E-43CC-94F5-07555A6CB139}"/>
              </a:ext>
            </a:extLst>
          </p:cNvPr>
          <p:cNvSpPr txBox="1"/>
          <p:nvPr/>
        </p:nvSpPr>
        <p:spPr>
          <a:xfrm>
            <a:off x="10698289" y="4968932"/>
            <a:ext cx="744444" cy="4086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Стрелка: вниз 45">
            <a:extLst>
              <a:ext uri="{FF2B5EF4-FFF2-40B4-BE49-F238E27FC236}">
                <a16:creationId xmlns:a16="http://schemas.microsoft.com/office/drawing/2014/main" id="{A57E03C6-C648-47AA-A274-73E8F084C73D}"/>
              </a:ext>
            </a:extLst>
          </p:cNvPr>
          <p:cNvSpPr/>
          <p:nvPr/>
        </p:nvSpPr>
        <p:spPr>
          <a:xfrm rot="16200000">
            <a:off x="9846633" y="5652801"/>
            <a:ext cx="256030" cy="74444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E8E22B-33DF-49F9-A26F-C7F5B35C280C}"/>
              </a:ext>
            </a:extLst>
          </p:cNvPr>
          <p:cNvSpPr txBox="1"/>
          <p:nvPr/>
        </p:nvSpPr>
        <p:spPr>
          <a:xfrm>
            <a:off x="10686046" y="5821845"/>
            <a:ext cx="744444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81394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9CF1B9-3BE7-6932-C1FB-BBDB3A300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0CF289-7059-17CB-FAE7-72CA81C36893}"/>
              </a:ext>
            </a:extLst>
          </p:cNvPr>
          <p:cNvSpPr txBox="1"/>
          <p:nvPr/>
        </p:nvSpPr>
        <p:spPr>
          <a:xfrm>
            <a:off x="2365971" y="1269545"/>
            <a:ext cx="6209678" cy="1692771"/>
          </a:xfrm>
          <a:prstGeom prst="rect">
            <a:avLst/>
          </a:prstGeom>
          <a:solidFill>
            <a:srgbClr val="0099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программ по СЗ  на 2024 г. –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муниципального экспертного совета входит – </a:t>
            </a:r>
          </a:p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регионального экспертного совета –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625FF0A5-DC79-ECD5-D895-DC774810F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984453"/>
              </p:ext>
            </p:extLst>
          </p:nvPr>
        </p:nvGraphicFramePr>
        <p:xfrm>
          <a:off x="1409511" y="2270917"/>
          <a:ext cx="9173183" cy="4836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CF5403-A313-A911-96A4-CCA596779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87" y="263200"/>
            <a:ext cx="2945226" cy="743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DD6EEB-79BE-6168-429C-9996B2EF2E26}"/>
              </a:ext>
            </a:extLst>
          </p:cNvPr>
          <p:cNvSpPr txBox="1"/>
          <p:nvPr/>
        </p:nvSpPr>
        <p:spPr>
          <a:xfrm>
            <a:off x="8980610" y="1387977"/>
            <a:ext cx="1218466" cy="461665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1B2A8-E12A-94A4-67AF-D0E656F7F5B4}"/>
              </a:ext>
            </a:extLst>
          </p:cNvPr>
          <p:cNvSpPr txBox="1"/>
          <p:nvPr/>
        </p:nvSpPr>
        <p:spPr>
          <a:xfrm>
            <a:off x="8980610" y="1914253"/>
            <a:ext cx="1218467" cy="461665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 чел.,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9EFDA-B1A0-8489-4AF5-6A00C813DC34}"/>
              </a:ext>
            </a:extLst>
          </p:cNvPr>
          <p:cNvSpPr txBox="1"/>
          <p:nvPr/>
        </p:nvSpPr>
        <p:spPr>
          <a:xfrm>
            <a:off x="8980610" y="2439482"/>
            <a:ext cx="1218466" cy="461665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чел.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67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F294A8-C2C7-C1B9-86C9-D50566B35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-207653"/>
            <a:ext cx="12271899" cy="7065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FDEF0B-D923-2C56-5DD0-9E5FA96E4BAF}"/>
              </a:ext>
            </a:extLst>
          </p:cNvPr>
          <p:cNvSpPr txBox="1"/>
          <p:nvPr/>
        </p:nvSpPr>
        <p:spPr>
          <a:xfrm>
            <a:off x="5202312" y="3224762"/>
            <a:ext cx="6008713" cy="3473291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сертификатов, использованных для оплаты по ПФ,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численности детей от 5 до 18 лет в муниципальном образовании городской округ Джанкой Республики Крым (по данным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Росстата):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0D574-8A5F-469C-D6D5-D9BB8B44AC88}"/>
              </a:ext>
            </a:extLst>
          </p:cNvPr>
          <p:cNvSpPr txBox="1"/>
          <p:nvPr/>
        </p:nvSpPr>
        <p:spPr>
          <a:xfrm>
            <a:off x="142960" y="3444090"/>
            <a:ext cx="4747162" cy="109767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июнь 2024 года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сертификатов, использованных для оплаты по ПФ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составляло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464 / 9,30 %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2468B-7434-39AD-1F6D-7CFE5E0CEEC7}"/>
              </a:ext>
            </a:extLst>
          </p:cNvPr>
          <p:cNvSpPr txBox="1"/>
          <p:nvPr/>
        </p:nvSpPr>
        <p:spPr>
          <a:xfrm>
            <a:off x="1389718" y="34198"/>
            <a:ext cx="6170865" cy="303061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Росстата на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исленность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детей в возрасте от 5 до 18 лет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составляет –                   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4 989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 количество сертификатов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</a:p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2024 г. составляет </a:t>
            </a:r>
            <a:r>
              <a:rPr lang="ru-RU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1 372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27,50 %</a:t>
            </a:r>
          </a:p>
          <a:p>
            <a:pPr algn="ctr"/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Рисунок 6">
            <a:extLst>
              <a:ext uri="{FF2B5EF4-FFF2-40B4-BE49-F238E27FC236}">
                <a16:creationId xmlns:a16="http://schemas.microsoft.com/office/drawing/2014/main" id="{5ADB175B-70E2-49EA-B981-1A000A816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89221" y="777121"/>
            <a:ext cx="1117706" cy="990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5EA836-395C-4590-8250-88207ED20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34829" y="1626683"/>
            <a:ext cx="1007981" cy="10256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43EB50-B7D5-44C3-9256-AEAACD03A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61408" y="4628581"/>
            <a:ext cx="695228" cy="7917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7A8C21-CEC1-4998-9B46-AC4B27FCDC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29159" y="2793152"/>
            <a:ext cx="345134" cy="3930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EFA413-683A-4553-B5BD-4DF56CABE2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94478" y="3992929"/>
            <a:ext cx="285332" cy="32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BC092C-8111-4256-B0EA-20D20790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6850" y="2743497"/>
            <a:ext cx="345134" cy="393069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3A3FE10-6E83-3117-1F49-C20196E4F4F1}"/>
              </a:ext>
            </a:extLst>
          </p:cNvPr>
          <p:cNvGraphicFramePr>
            <a:graphicFrameLocks noGrp="1"/>
          </p:cNvGraphicFramePr>
          <p:nvPr/>
        </p:nvGraphicFramePr>
        <p:xfrm>
          <a:off x="5891186" y="5231317"/>
          <a:ext cx="4630966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5483">
                  <a:extLst>
                    <a:ext uri="{9D8B030D-6E8A-4147-A177-3AD203B41FA5}">
                      <a16:colId xmlns:a16="http://schemas.microsoft.com/office/drawing/2014/main" val="486405607"/>
                    </a:ext>
                  </a:extLst>
                </a:gridCol>
                <a:gridCol w="2315483">
                  <a:extLst>
                    <a:ext uri="{9D8B030D-6E8A-4147-A177-3AD203B41FA5}">
                      <a16:colId xmlns:a16="http://schemas.microsoft.com/office/drawing/2014/main" val="2252579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2023 года</a:t>
                      </a:r>
                    </a:p>
                    <a:p>
                      <a:pPr algn="ctr"/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</a:t>
                      </a: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2024 года</a:t>
                      </a:r>
                    </a:p>
                    <a:p>
                      <a:pPr algn="ctr"/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</a:t>
                      </a: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622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47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0A8DAD-790B-AA83-1B5E-B9934F0D25B0}"/>
              </a:ext>
            </a:extLst>
          </p:cNvPr>
          <p:cNvSpPr txBox="1"/>
          <p:nvPr/>
        </p:nvSpPr>
        <p:spPr>
          <a:xfrm>
            <a:off x="2807971" y="1059630"/>
            <a:ext cx="56572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Зарегистрированных в АИС «Навигатор ДО РК»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организаций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(на июнь 2024 г.) </a:t>
            </a: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B21D5C-B199-F232-BA21-2C4219D24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02378-A602-5D4B-3B56-1C0861425A8A}"/>
              </a:ext>
            </a:extLst>
          </p:cNvPr>
          <p:cNvSpPr txBox="1"/>
          <p:nvPr/>
        </p:nvSpPr>
        <p:spPr>
          <a:xfrm>
            <a:off x="3625614" y="2191699"/>
            <a:ext cx="1247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ДОУ -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CC3F77-3631-AA4D-A7DA-6A342ABDA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11" y="4027845"/>
            <a:ext cx="763260" cy="7632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860C7E-3865-3BEE-AF7A-3BF35F4C5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50" y="2990987"/>
            <a:ext cx="763260" cy="7632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662890-75AB-EC30-16C7-F3982DCEF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26" y="571403"/>
            <a:ext cx="7356872" cy="10612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8DC9F3-7232-A0B8-9032-18A420962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807" y="5072394"/>
            <a:ext cx="763260" cy="7632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AE9B0A0-207D-BED8-FD3C-D2291F833F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41" y="4024857"/>
            <a:ext cx="763260" cy="7632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3E295FC-F452-3D77-C5EA-BE9B074B22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52" y="2010124"/>
            <a:ext cx="763260" cy="7632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C3FB00-A0DC-344E-7F8E-39C0C49EA2E0}"/>
              </a:ext>
            </a:extLst>
          </p:cNvPr>
          <p:cNvSpPr txBox="1"/>
          <p:nvPr/>
        </p:nvSpPr>
        <p:spPr>
          <a:xfrm>
            <a:off x="3489112" y="5254981"/>
            <a:ext cx="1862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ДЮСШ -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C56C30-BF55-A8A9-501F-453DEA21E213}"/>
              </a:ext>
            </a:extLst>
          </p:cNvPr>
          <p:cNvSpPr txBox="1"/>
          <p:nvPr/>
        </p:nvSpPr>
        <p:spPr>
          <a:xfrm>
            <a:off x="7841136" y="4206432"/>
            <a:ext cx="1247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ДШИ -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DC5340-7C71-DB30-ACED-FC67BD0F05FB}"/>
              </a:ext>
            </a:extLst>
          </p:cNvPr>
          <p:cNvSpPr txBox="1"/>
          <p:nvPr/>
        </p:nvSpPr>
        <p:spPr>
          <a:xfrm>
            <a:off x="3637588" y="3200658"/>
            <a:ext cx="1247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МОУ -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97B210-40F2-9538-6A51-DB4A72A0C558}"/>
              </a:ext>
            </a:extLst>
          </p:cNvPr>
          <p:cNvSpPr txBox="1"/>
          <p:nvPr/>
        </p:nvSpPr>
        <p:spPr>
          <a:xfrm>
            <a:off x="3354851" y="4024857"/>
            <a:ext cx="21306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            ДО -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11FB52-1F22-05FC-F9F6-D0598BFAADD4}"/>
              </a:ext>
            </a:extLst>
          </p:cNvPr>
          <p:cNvSpPr txBox="1"/>
          <p:nvPr/>
        </p:nvSpPr>
        <p:spPr>
          <a:xfrm>
            <a:off x="7436046" y="2149429"/>
            <a:ext cx="1883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 -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64D3337-5E50-EF4E-FC7E-3D04F8B85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11" y="2016124"/>
            <a:ext cx="763260" cy="763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DE13531-16E6-3F53-122A-E460CC091C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11" y="2994567"/>
            <a:ext cx="763260" cy="7632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64D131E-6C2E-AF22-37B4-AF22CF4B526B}"/>
              </a:ext>
            </a:extLst>
          </p:cNvPr>
          <p:cNvSpPr txBox="1"/>
          <p:nvPr/>
        </p:nvSpPr>
        <p:spPr>
          <a:xfrm>
            <a:off x="7523381" y="3186882"/>
            <a:ext cx="1883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ВУЗы -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0538D53-F66F-605D-60DB-2BB359BD6E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54" y="5072394"/>
            <a:ext cx="763260" cy="7632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C672ECE-1557-51CD-57B6-41DCA4345B14}"/>
              </a:ext>
            </a:extLst>
          </p:cNvPr>
          <p:cNvSpPr txBox="1"/>
          <p:nvPr/>
        </p:nvSpPr>
        <p:spPr>
          <a:xfrm>
            <a:off x="7809294" y="5225982"/>
            <a:ext cx="25592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 -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9DFA7BD-58DB-B793-F20D-2F70BFBEC5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483567-F817-0EB5-3B8A-3D0ABDC6D4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3" y="596443"/>
            <a:ext cx="835875" cy="11373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ACEDC7-3033-25B1-68F4-E19AF8587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746" y="624400"/>
            <a:ext cx="1127083" cy="11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3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1B1773-228E-1B0D-9429-CA41F640B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57D1A9-34F4-A4FD-4F6B-8EF8E2BE9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10" y="386684"/>
            <a:ext cx="4922520" cy="126838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876C564-FCEA-ED02-AE79-9FD6EE299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173131"/>
              </p:ext>
            </p:extLst>
          </p:nvPr>
        </p:nvGraphicFramePr>
        <p:xfrm>
          <a:off x="211015" y="1815473"/>
          <a:ext cx="11143448" cy="4959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2128">
                  <a:extLst>
                    <a:ext uri="{9D8B030D-6E8A-4147-A177-3AD203B41FA5}">
                      <a16:colId xmlns:a16="http://schemas.microsoft.com/office/drawing/2014/main" val="1266816708"/>
                    </a:ext>
                  </a:extLst>
                </a:gridCol>
                <a:gridCol w="7104184">
                  <a:extLst>
                    <a:ext uri="{9D8B030D-6E8A-4147-A177-3AD203B41FA5}">
                      <a16:colId xmlns:a16="http://schemas.microsoft.com/office/drawing/2014/main" val="571069224"/>
                    </a:ext>
                  </a:extLst>
                </a:gridCol>
                <a:gridCol w="973205">
                  <a:extLst>
                    <a:ext uri="{9D8B030D-6E8A-4147-A177-3AD203B41FA5}">
                      <a16:colId xmlns:a16="http://schemas.microsoft.com/office/drawing/2014/main" val="282199351"/>
                    </a:ext>
                  </a:extLst>
                </a:gridCol>
                <a:gridCol w="2623931">
                  <a:extLst>
                    <a:ext uri="{9D8B030D-6E8A-4147-A177-3AD203B41FA5}">
                      <a16:colId xmlns:a16="http://schemas.microsoft.com/office/drawing/2014/main" val="2196746604"/>
                    </a:ext>
                  </a:extLst>
                </a:gridCol>
              </a:tblGrid>
              <a:tr h="955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</a:rPr>
                        <a:t>№</a:t>
                      </a:r>
                      <a:endParaRPr lang="ru-RU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Утвержденные МПА для обеспечения формирования и исполнения муниципального социального заказа по направлению деятельности «реализация дополнительных образовательных программ на 2024 год</a:t>
                      </a:r>
                      <a:endParaRPr lang="ru-RU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Полное название МПА (постановление, распоряжение, приказ)</a:t>
                      </a:r>
                      <a:endParaRPr lang="ru-RU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Дата утверждения и № документа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 Активная ссылка на документ</a:t>
                      </a:r>
                      <a:endParaRPr lang="ru-RU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(введите ссылку на размещенный в сети Интернет документ)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339006034"/>
                  </a:ext>
                </a:extLst>
              </a:tr>
              <a:tr h="469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</a:rPr>
                        <a:t>1</a:t>
                      </a:r>
                      <a:endParaRPr lang="ru-RU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Постановление администрации города Джанкоя Республики Крым «Об утверждении порядка определения нормативных затрат на оказание муниципальной услуги «Реализация дополнительных общеразвивающих программ» в соответствии с социальным сертификатом»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от 29.11.2023 № 2727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</a:t>
                      </a:r>
                      <a:r>
                        <a:rPr lang="en-US" sz="10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https://dzhankoy.rk.gov.ru/documents/8f82af31-8b5d-4ccc-a3b6-b5062f1c3f69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845222581"/>
                  </a:ext>
                </a:extLst>
              </a:tr>
              <a:tr h="645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</a:rPr>
                        <a:t>2</a:t>
                      </a:r>
                      <a:endParaRPr lang="ru-RU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Приказ отдела образования администрации города Джанкоя Республики Крым «Об утверждении программы персонифицированного финансирования дополнительного образования детей в муниципальном образовании городской округ Джанкой Республики Крым»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от 05.09.2024 №345/02-01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</a:rPr>
                        <a:t>  </a:t>
                      </a:r>
                      <a:r>
                        <a:rPr lang="en-US" sz="1000" kern="100" dirty="0">
                          <a:effectLst/>
                          <a:hlinkClick r:id="rId5"/>
                        </a:rPr>
                        <a:t>https://dzhankoy.obrcrimea.ru/dopobraz</a:t>
                      </a:r>
                      <a:r>
                        <a:rPr lang="ru-RU" sz="1000" kern="100" dirty="0">
                          <a:effectLst/>
                        </a:rPr>
                        <a:t>  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1573688072"/>
                  </a:ext>
                </a:extLst>
              </a:tr>
              <a:tr h="6330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</a:rPr>
                        <a:t>3</a:t>
                      </a:r>
                      <a:endParaRPr lang="ru-RU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Приказ отдела образования администрации города Джанкоя Республики Крым «Об установлении нормативных затрат на оказание муниципальных услуг по реализации дополнительных общеразвивающих программ в соответствии с социальными сертификатами в муниципальном образовании городской округ Джанкой Республики Крым»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от 05.09.2024  №346/02-01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</a:t>
                      </a:r>
                      <a:r>
                        <a:rPr lang="en-US" sz="1000" kern="100" dirty="0">
                          <a:effectLst/>
                          <a:hlinkClick r:id="rId5"/>
                        </a:rPr>
                        <a:t>https://dzhankoy.obrcrimea.ru/dopobraz</a:t>
                      </a:r>
                      <a:r>
                        <a:rPr lang="ru-RU" sz="1000" kern="100" dirty="0">
                          <a:effectLst/>
                        </a:rPr>
                        <a:t>  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364779641"/>
                  </a:ext>
                </a:extLst>
              </a:tr>
              <a:tr h="444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</a:rPr>
                        <a:t>4</a:t>
                      </a:r>
                      <a:endParaRPr lang="ru-RU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Постановление администрации города Джанкоя Республики Крым «О внесении изменений в отдельные постановления Администрации муниципального образования городской округ Джанкой Республики Крым»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От 03.09.2024 № 1450</a:t>
                      </a: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https://dzhankoy.rk.gov.ru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10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3660491963"/>
                  </a:ext>
                </a:extLst>
              </a:tr>
              <a:tr h="1437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5</a:t>
                      </a: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Постановление администрации города Джанкоя Республики Крым «Об утверждении Правил выдачи единого социального сертификата на получение двух и более муниципальных услуг в социальной сфере, отнесенных к полномочиям органов местного самоуправления муниципального образования городской округ Джанкой Республики Крым»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Постановление администрации города Джанкоя Республики Крым «О внесении изменений в постановление администрации города Джанкоя Республики Крым от23.07.2024 №1186 «Об утверждении Правил выдачи единого социального сертификата на получение двух и более муниципальных услуг в социальной сфере, отнесенных к полномочиям органов местного самоуправления муниципального образования городской округ Джанкой Республики Крым»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от 23.07.2024 № 1186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01.08.2024 № 1251</a:t>
                      </a: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</a:t>
                      </a:r>
                      <a:r>
                        <a:rPr lang="en-US" sz="10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https://dzhankoy.rk.gov.ru/documents/49a5ea5c-4e4c-4a17-8e9f-a512eb89e2c1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https://dzhankoy.rk.gov.ru/documents/976273e5-d62a-4f21-9765-683feee8b1a5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4193442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801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D4838C-776F-00B4-6339-8540031B7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BCBFD9-9CBC-F8F0-D19C-C965C81AC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1" y="421259"/>
            <a:ext cx="7283618" cy="99072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8888877-4D29-6730-5FB9-B66964F3E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915368"/>
              </p:ext>
            </p:extLst>
          </p:nvPr>
        </p:nvGraphicFramePr>
        <p:xfrm>
          <a:off x="182885" y="2100981"/>
          <a:ext cx="11732449" cy="3817758"/>
        </p:xfrm>
        <a:graphic>
          <a:graphicData uri="http://schemas.openxmlformats.org/drawingml/2006/table">
            <a:tbl>
              <a:tblPr/>
              <a:tblGrid>
                <a:gridCol w="1167613">
                  <a:extLst>
                    <a:ext uri="{9D8B030D-6E8A-4147-A177-3AD203B41FA5}">
                      <a16:colId xmlns:a16="http://schemas.microsoft.com/office/drawing/2014/main" val="3269700543"/>
                    </a:ext>
                  </a:extLst>
                </a:gridCol>
                <a:gridCol w="1069145">
                  <a:extLst>
                    <a:ext uri="{9D8B030D-6E8A-4147-A177-3AD203B41FA5}">
                      <a16:colId xmlns:a16="http://schemas.microsoft.com/office/drawing/2014/main" val="2242301584"/>
                    </a:ext>
                  </a:extLst>
                </a:gridCol>
                <a:gridCol w="1209822">
                  <a:extLst>
                    <a:ext uri="{9D8B030D-6E8A-4147-A177-3AD203B41FA5}">
                      <a16:colId xmlns:a16="http://schemas.microsoft.com/office/drawing/2014/main" val="3476543603"/>
                    </a:ext>
                  </a:extLst>
                </a:gridCol>
                <a:gridCol w="1572429">
                  <a:extLst>
                    <a:ext uri="{9D8B030D-6E8A-4147-A177-3AD203B41FA5}">
                      <a16:colId xmlns:a16="http://schemas.microsoft.com/office/drawing/2014/main" val="3078102158"/>
                    </a:ext>
                  </a:extLst>
                </a:gridCol>
                <a:gridCol w="1536172">
                  <a:extLst>
                    <a:ext uri="{9D8B030D-6E8A-4147-A177-3AD203B41FA5}">
                      <a16:colId xmlns:a16="http://schemas.microsoft.com/office/drawing/2014/main" val="87644896"/>
                    </a:ext>
                  </a:extLst>
                </a:gridCol>
                <a:gridCol w="1027300">
                  <a:extLst>
                    <a:ext uri="{9D8B030D-6E8A-4147-A177-3AD203B41FA5}">
                      <a16:colId xmlns:a16="http://schemas.microsoft.com/office/drawing/2014/main" val="2194371429"/>
                    </a:ext>
                  </a:extLst>
                </a:gridCol>
                <a:gridCol w="1233266">
                  <a:extLst>
                    <a:ext uri="{9D8B030D-6E8A-4147-A177-3AD203B41FA5}">
                      <a16:colId xmlns:a16="http://schemas.microsoft.com/office/drawing/2014/main" val="4114840918"/>
                    </a:ext>
                  </a:extLst>
                </a:gridCol>
                <a:gridCol w="1449722">
                  <a:extLst>
                    <a:ext uri="{9D8B030D-6E8A-4147-A177-3AD203B41FA5}">
                      <a16:colId xmlns:a16="http://schemas.microsoft.com/office/drawing/2014/main" val="3848963077"/>
                    </a:ext>
                  </a:extLst>
                </a:gridCol>
                <a:gridCol w="1466980">
                  <a:extLst>
                    <a:ext uri="{9D8B030D-6E8A-4147-A177-3AD203B41FA5}">
                      <a16:colId xmlns:a16="http://schemas.microsoft.com/office/drawing/2014/main" val="3851058974"/>
                    </a:ext>
                  </a:extLst>
                </a:gridCol>
              </a:tblGrid>
              <a:tr h="460833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2023/2024 </a:t>
                      </a:r>
                      <a:r>
                        <a:rPr lang="ru-RU" sz="2000" b="1" kern="1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2024/2025 </a:t>
                      </a:r>
                      <a:r>
                        <a:rPr lang="ru-RU" sz="2000" b="1" kern="1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67674498"/>
                  </a:ext>
                </a:extLst>
              </a:tr>
              <a:tr h="21056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 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70B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 сертификата на 2023 год </a:t>
                      </a:r>
                      <a:endParaRPr lang="ru-RU" sz="1600" b="1" kern="100" dirty="0">
                        <a:solidFill>
                          <a:srgbClr val="1C70B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00" dirty="0">
                          <a:solidFill>
                            <a:srgbClr val="1C70B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число сертификатов для определения объема финансового обеспечения по ДК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Выдано </a:t>
                      </a:r>
                      <a:r>
                        <a:rPr lang="ru-RU" sz="1600" b="1" kern="100" dirty="0">
                          <a:solidFill>
                            <a:srgbClr val="1C70B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НОВЫХ </a:t>
                      </a: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сертификатов СЗ на </a:t>
                      </a:r>
                      <a:r>
                        <a:rPr lang="ru-RU" sz="16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2023 г.</a:t>
                      </a: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(Навигатор) 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70B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 сертификата на 2024 год </a:t>
                      </a:r>
                      <a:endParaRPr lang="ru-RU" sz="1600" b="1" kern="100" dirty="0">
                        <a:solidFill>
                          <a:srgbClr val="1C70B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rgbClr val="1C70B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число сертификатов для определения объема финансового обеспечения по ДК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Выдано </a:t>
                      </a:r>
                      <a:r>
                        <a:rPr lang="ru-RU" sz="1600" b="1" kern="100" dirty="0">
                          <a:solidFill>
                            <a:srgbClr val="1C70B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НОВЫХ</a:t>
                      </a: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сертификатов СЗ </a:t>
                      </a:r>
                      <a:r>
                        <a:rPr lang="ru-RU" sz="16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декабрь 2024</a:t>
                      </a: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г. (Навигатор) 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712288"/>
                  </a:ext>
                </a:extLst>
              </a:tr>
              <a:tr h="10427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kern="100" dirty="0">
                          <a:solidFill>
                            <a:srgbClr val="1C70B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ГО Джанкой</a:t>
                      </a:r>
                      <a:endParaRPr lang="ru-RU" sz="2000" b="1" kern="100" dirty="0">
                        <a:solidFill>
                          <a:srgbClr val="1C70B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5 440,00 руб.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11</a:t>
                      </a:r>
                      <a:endParaRPr lang="ru-RU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8 290,00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930345"/>
                  </a:ext>
                </a:extLst>
              </a:tr>
            </a:tbl>
          </a:graphicData>
        </a:graphic>
      </p:graphicFrame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70E60B3-DD90-E784-62B2-308845BA3513}"/>
              </a:ext>
            </a:extLst>
          </p:cNvPr>
          <p:cNvCxnSpPr/>
          <p:nvPr/>
        </p:nvCxnSpPr>
        <p:spPr>
          <a:xfrm>
            <a:off x="11901401" y="5139621"/>
            <a:ext cx="0" cy="1067916"/>
          </a:xfrm>
          <a:prstGeom prst="line">
            <a:avLst/>
          </a:prstGeom>
          <a:ln>
            <a:solidFill>
              <a:srgbClr val="80B1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Рисунок 6">
            <a:extLst>
              <a:ext uri="{FF2B5EF4-FFF2-40B4-BE49-F238E27FC236}">
                <a16:creationId xmlns:a16="http://schemas.microsoft.com/office/drawing/2014/main" id="{32087CFF-C0C8-368B-D40E-B0C7F71F1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8049" y="254224"/>
            <a:ext cx="1117706" cy="9907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4589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B1E878-629C-CD5C-1733-13539ADBF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B8DA0-5DD9-868B-B86C-E685102FCD3D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FFA1A99-FF07-67A2-6C15-ADC988A786E3}"/>
              </a:ext>
            </a:extLst>
          </p:cNvPr>
          <p:cNvSpPr txBox="1">
            <a:spLocks/>
          </p:cNvSpPr>
          <p:nvPr/>
        </p:nvSpPr>
        <p:spPr>
          <a:xfrm>
            <a:off x="2898786" y="423932"/>
            <a:ext cx="6172200" cy="80690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Организация и проведение муниципальным опорным центром методических мероприятий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(согласно плана работы МОЦ на 2024 год) различного уровня.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2E55A3E-38BF-9206-5126-E5D3664C1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505775"/>
              </p:ext>
            </p:extLst>
          </p:nvPr>
        </p:nvGraphicFramePr>
        <p:xfrm>
          <a:off x="154745" y="1448972"/>
          <a:ext cx="11859064" cy="534272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08288">
                  <a:extLst>
                    <a:ext uri="{9D8B030D-6E8A-4147-A177-3AD203B41FA5}">
                      <a16:colId xmlns:a16="http://schemas.microsoft.com/office/drawing/2014/main" val="3317350153"/>
                    </a:ext>
                  </a:extLst>
                </a:gridCol>
                <a:gridCol w="3880859">
                  <a:extLst>
                    <a:ext uri="{9D8B030D-6E8A-4147-A177-3AD203B41FA5}">
                      <a16:colId xmlns:a16="http://schemas.microsoft.com/office/drawing/2014/main" val="988900252"/>
                    </a:ext>
                  </a:extLst>
                </a:gridCol>
                <a:gridCol w="1918902">
                  <a:extLst>
                    <a:ext uri="{9D8B030D-6E8A-4147-A177-3AD203B41FA5}">
                      <a16:colId xmlns:a16="http://schemas.microsoft.com/office/drawing/2014/main" val="1697347254"/>
                    </a:ext>
                  </a:extLst>
                </a:gridCol>
                <a:gridCol w="1556033">
                  <a:extLst>
                    <a:ext uri="{9D8B030D-6E8A-4147-A177-3AD203B41FA5}">
                      <a16:colId xmlns:a16="http://schemas.microsoft.com/office/drawing/2014/main" val="2565821076"/>
                    </a:ext>
                  </a:extLst>
                </a:gridCol>
                <a:gridCol w="3394982">
                  <a:extLst>
                    <a:ext uri="{9D8B030D-6E8A-4147-A177-3AD203B41FA5}">
                      <a16:colId xmlns:a16="http://schemas.microsoft.com/office/drawing/2014/main" val="2318408667"/>
                    </a:ext>
                  </a:extLst>
                </a:gridCol>
              </a:tblGrid>
              <a:tr h="4999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Название, тема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кого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Активные ссылки на размещенную информацию о проведенном мероприятии в сети Интернет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7827079"/>
                  </a:ext>
                </a:extLst>
              </a:tr>
              <a:tr h="18495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кварталы 2024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информационной кампании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вопросам функционирования АИС «Навигатор дополнительного образования Республики Крым» с целью популяризации дополнительного образования детей в муниципальном образовании городской округ Джанкой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родительской общественности и обучающихся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https://vk.com/wall-216823286_221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https://grinsut.crimeaschool.ru/moc/navigator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https://ddtdj.crimeaschool.ru/news/31403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https://vk.com/club227843302?w=wall-227843302_2%2Fall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Также на сайтах и в социальных сетях образовательных учреждений города.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7665212"/>
                  </a:ext>
                </a:extLst>
              </a:tr>
              <a:tr h="17199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информационно-разъяснительной работы посредством активного общения в социальных сетях, мессенджерах, через электронную почту, телефон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родителей обучающихся и педагогических работников, реализующих дополнительные общеобразовательные программы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2524610"/>
                  </a:ext>
                </a:extLst>
              </a:tr>
              <a:tr h="12199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Информационное сопровождение внедрения Целевой модели развития системы дополнительного образования детей и механизмов социального заказа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родительской общественности и педагогов дополнительного образования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/>
                        </a:rPr>
                        <a:t>https://grinsut.crimeaschool.ru/moc/personfin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/>
                        </a:rPr>
                        <a:t>https://vk.com/moc_go_djankoy?w=wall-227843302_2%2Fall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1794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874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BAD6A-306D-777B-7094-1BC50255D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5C9A72-33F3-86E4-3DAD-3AFFC8430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12E1F8-6CF8-B757-AED7-46DC5DA662A2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0759F6D-A63A-9BEF-5F88-C4F8872076F4}"/>
              </a:ext>
            </a:extLst>
          </p:cNvPr>
          <p:cNvSpPr txBox="1">
            <a:spLocks/>
          </p:cNvSpPr>
          <p:nvPr/>
        </p:nvSpPr>
        <p:spPr>
          <a:xfrm>
            <a:off x="2898786" y="423932"/>
            <a:ext cx="6172200" cy="80690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Организация и проведение муниципальным опорным центром методических мероприятий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(согласно плана работы МОЦ на 2024 год) различного уровня.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7216B55-09D9-14EF-7DC1-9DDB83512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541088"/>
              </p:ext>
            </p:extLst>
          </p:nvPr>
        </p:nvGraphicFramePr>
        <p:xfrm>
          <a:off x="166468" y="1399692"/>
          <a:ext cx="11859064" cy="528945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08288">
                  <a:extLst>
                    <a:ext uri="{9D8B030D-6E8A-4147-A177-3AD203B41FA5}">
                      <a16:colId xmlns:a16="http://schemas.microsoft.com/office/drawing/2014/main" val="3317350153"/>
                    </a:ext>
                  </a:extLst>
                </a:gridCol>
                <a:gridCol w="3880859">
                  <a:extLst>
                    <a:ext uri="{9D8B030D-6E8A-4147-A177-3AD203B41FA5}">
                      <a16:colId xmlns:a16="http://schemas.microsoft.com/office/drawing/2014/main" val="988900252"/>
                    </a:ext>
                  </a:extLst>
                </a:gridCol>
                <a:gridCol w="1918902">
                  <a:extLst>
                    <a:ext uri="{9D8B030D-6E8A-4147-A177-3AD203B41FA5}">
                      <a16:colId xmlns:a16="http://schemas.microsoft.com/office/drawing/2014/main" val="1697347254"/>
                    </a:ext>
                  </a:extLst>
                </a:gridCol>
                <a:gridCol w="1556033">
                  <a:extLst>
                    <a:ext uri="{9D8B030D-6E8A-4147-A177-3AD203B41FA5}">
                      <a16:colId xmlns:a16="http://schemas.microsoft.com/office/drawing/2014/main" val="2565821076"/>
                    </a:ext>
                  </a:extLst>
                </a:gridCol>
                <a:gridCol w="3394982">
                  <a:extLst>
                    <a:ext uri="{9D8B030D-6E8A-4147-A177-3AD203B41FA5}">
                      <a16:colId xmlns:a16="http://schemas.microsoft.com/office/drawing/2014/main" val="2318408667"/>
                    </a:ext>
                  </a:extLst>
                </a:gridCol>
              </a:tblGrid>
              <a:tr h="4999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Название, тема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кого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Активные ссылки на размещенную информацию о проведенном мероприятии в сети Интернет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7827079"/>
                  </a:ext>
                </a:extLst>
              </a:tr>
              <a:tr h="18495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Октябрь-ноябрь 2024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семинаров и консультаций по вопросам внедрения Целевой модели дополнительного образования детей в муниципальном образовании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педагогов дополнительного образования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https://vk.com/moc_go_djankoy?w=wall-227843302_7%2Fall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https://vk.com/moc_go_djankoy?w=wall-227843302_9%2Fall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https://vk.com/moc_go_djankoy?w=wall-227843302_16%2Fall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7665212"/>
                  </a:ext>
                </a:extLst>
              </a:tr>
              <a:tr h="17199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Увеличений охвата дополнительным образованием детей в муниципальном образовании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образовательных организаций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https://vk.com/moc_go_djankoy?w=wall-227843302_14%2Fall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2524610"/>
                  </a:ext>
                </a:extLst>
              </a:tr>
              <a:tr h="12199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- II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квартал 2024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качества дополнительных общеобразовательных программ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организаторов программ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1794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322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3A33AC-95AA-6AFA-DAB3-38B6B9A4E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25E31E82-D789-BD1A-AC29-925CB16237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863193"/>
              </p:ext>
            </p:extLst>
          </p:nvPr>
        </p:nvGraphicFramePr>
        <p:xfrm>
          <a:off x="544749" y="1558182"/>
          <a:ext cx="7019538" cy="4709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06C9C6-2421-66A3-1739-98E5B0813BE6}"/>
              </a:ext>
            </a:extLst>
          </p:cNvPr>
          <p:cNvSpPr txBox="1">
            <a:spLocks/>
          </p:cNvSpPr>
          <p:nvPr/>
        </p:nvSpPr>
        <p:spPr>
          <a:xfrm>
            <a:off x="2327340" y="590160"/>
            <a:ext cx="7537315" cy="7864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педагогов дополнительного образования детей 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Республике Крым по данным ЕАИС ДО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059B87-2553-27FE-4E90-BF822A6BCDA8}"/>
              </a:ext>
            </a:extLst>
          </p:cNvPr>
          <p:cNvSpPr txBox="1"/>
          <p:nvPr/>
        </p:nvSpPr>
        <p:spPr>
          <a:xfrm>
            <a:off x="8692067" y="1893744"/>
            <a:ext cx="1755619" cy="52322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EED67DFA-26DD-54AE-74D1-997BAA26E7E3}"/>
              </a:ext>
            </a:extLst>
          </p:cNvPr>
          <p:cNvSpPr/>
          <p:nvPr/>
        </p:nvSpPr>
        <p:spPr>
          <a:xfrm>
            <a:off x="9441861" y="1435835"/>
            <a:ext cx="256030" cy="42236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50C86A-5312-1FCD-4DD2-974251B379ED}"/>
              </a:ext>
            </a:extLst>
          </p:cNvPr>
          <p:cNvSpPr txBox="1"/>
          <p:nvPr/>
        </p:nvSpPr>
        <p:spPr>
          <a:xfrm>
            <a:off x="389181" y="2290984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D14869-345C-019A-81E4-037B09F3B5C8}"/>
              </a:ext>
            </a:extLst>
          </p:cNvPr>
          <p:cNvSpPr txBox="1"/>
          <p:nvPr/>
        </p:nvSpPr>
        <p:spPr>
          <a:xfrm>
            <a:off x="5238165" y="4546362"/>
            <a:ext cx="149337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- 61 чел.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49C36C-EA5F-3199-AD94-3CEE555775EC}"/>
              </a:ext>
            </a:extLst>
          </p:cNvPr>
          <p:cNvSpPr txBox="1"/>
          <p:nvPr/>
        </p:nvSpPr>
        <p:spPr>
          <a:xfrm>
            <a:off x="1613531" y="2629538"/>
            <a:ext cx="1427618" cy="51077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 - 11 чел.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0163524-0C65-4781-8195-B1321FCA7B92}"/>
              </a:ext>
            </a:extLst>
          </p:cNvPr>
          <p:cNvSpPr/>
          <p:nvPr/>
        </p:nvSpPr>
        <p:spPr>
          <a:xfrm>
            <a:off x="6928401" y="2651670"/>
            <a:ext cx="5101922" cy="122929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часть педагогических кадров прошла курсы повышения квалификации в 2024 году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профессиональную переподготовку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дополнительному образованию –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750B13-B41C-4F23-9B70-590E54DA08A3}"/>
              </a:ext>
            </a:extLst>
          </p:cNvPr>
          <p:cNvSpPr/>
          <p:nvPr/>
        </p:nvSpPr>
        <p:spPr>
          <a:xfrm>
            <a:off x="7065745" y="4015396"/>
            <a:ext cx="4827233" cy="7666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Направлены заявки на прохождение курсов повышения квалификации в 2025 году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дополнительному образованию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90B3AE-B123-45D3-AE1F-9DE32B37EE95}"/>
              </a:ext>
            </a:extLst>
          </p:cNvPr>
          <p:cNvSpPr/>
          <p:nvPr/>
        </p:nvSpPr>
        <p:spPr>
          <a:xfrm>
            <a:off x="7018933" y="4974451"/>
            <a:ext cx="4941367" cy="16820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проф.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(Всероссийский конкурс профессионального мастерства работников сферы дополнительного образования «Сердце отдаю детям», Всероссийский открытый конкурс дополнительных образовательных программ «Образовательный Олимп»)</a:t>
            </a:r>
          </a:p>
        </p:txBody>
      </p:sp>
    </p:spTree>
    <p:extLst>
      <p:ext uri="{BB962C8B-B14F-4D97-AF65-F5344CB8AC3E}">
        <p14:creationId xmlns:p14="http://schemas.microsoft.com/office/powerpoint/2010/main" val="1460693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F44EBF-C4DB-769E-031F-687D26F63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E75BB4-7A3E-EEB5-CC17-D1995C002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88" y="272867"/>
            <a:ext cx="4884969" cy="978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4210161" y="1489538"/>
            <a:ext cx="3129316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Опросы, анкетирование  для родителей и обучающихся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502D4-AA96-15B4-C680-7D2800B769C4}"/>
              </a:ext>
            </a:extLst>
          </p:cNvPr>
          <p:cNvSpPr txBox="1"/>
          <p:nvPr/>
        </p:nvSpPr>
        <p:spPr>
          <a:xfrm>
            <a:off x="148456" y="1251175"/>
            <a:ext cx="3129316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Публикации информационных буклетов на сайтах образовательных учреждений и в социальных сетях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2870C-731B-01AC-DD36-AA1C087E18A5}"/>
              </a:ext>
            </a:extLst>
          </p:cNvPr>
          <p:cNvSpPr txBox="1"/>
          <p:nvPr/>
        </p:nvSpPr>
        <p:spPr>
          <a:xfrm>
            <a:off x="8271866" y="744769"/>
            <a:ext cx="3638716" cy="200906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Вопрос-ответ для родителей (регистрация в АИС «Навигатор ДО РК, восстановление пароля, как записаться в творческое объединения через Госуслуги, творческие объединения в образовательных организациях РК и др.)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B39CCE-A553-59A1-06FE-F028A73FF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1819">
            <a:off x="235465" y="2623040"/>
            <a:ext cx="2452429" cy="14991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977981F-DC5C-F257-6741-5A99BD95E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6" y="4468722"/>
            <a:ext cx="2524274" cy="19470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ED594B-F4CF-ADFD-4703-A1240C830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782">
            <a:off x="2318557" y="3308557"/>
            <a:ext cx="2563839" cy="18732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B88A9BA-E843-A0EA-4262-0E210A3707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032">
            <a:off x="5000204" y="2295517"/>
            <a:ext cx="3148618" cy="274842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B553DDD-4257-80A1-63C9-EB3F88817E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828">
            <a:off x="6519044" y="3920369"/>
            <a:ext cx="2334541" cy="25409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B93F45A-7619-8780-9FA5-F862A50467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02" y="3120600"/>
            <a:ext cx="2697135" cy="322157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8A8E750-5EC8-F1EB-A397-BF1B5B92B0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37" y="5135092"/>
            <a:ext cx="2752982" cy="153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1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570EF5-ACA7-752A-24B6-623E9681A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A4B8A30-105E-CA10-F092-3E84E4E11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261302"/>
              </p:ext>
            </p:extLst>
          </p:nvPr>
        </p:nvGraphicFramePr>
        <p:xfrm>
          <a:off x="611608" y="1477108"/>
          <a:ext cx="10164244" cy="506353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38466">
                  <a:extLst>
                    <a:ext uri="{9D8B030D-6E8A-4147-A177-3AD203B41FA5}">
                      <a16:colId xmlns:a16="http://schemas.microsoft.com/office/drawing/2014/main" val="3866857553"/>
                    </a:ext>
                  </a:extLst>
                </a:gridCol>
                <a:gridCol w="7262902">
                  <a:extLst>
                    <a:ext uri="{9D8B030D-6E8A-4147-A177-3AD203B41FA5}">
                      <a16:colId xmlns:a16="http://schemas.microsoft.com/office/drawing/2014/main" val="3564524742"/>
                    </a:ext>
                  </a:extLst>
                </a:gridCol>
                <a:gridCol w="2462876">
                  <a:extLst>
                    <a:ext uri="{9D8B030D-6E8A-4147-A177-3AD203B41FA5}">
                      <a16:colId xmlns:a16="http://schemas.microsoft.com/office/drawing/2014/main" val="109910019"/>
                    </a:ext>
                  </a:extLst>
                </a:gridCol>
              </a:tblGrid>
              <a:tr h="572400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b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200" b="1" u="none" strike="noStrike" spc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Риск и его описание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риска </a:t>
                      </a:r>
                    </a:p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(высокий, средний, низкий)</a:t>
                      </a:r>
                      <a:endParaRPr lang="ru-RU" sz="1200" b="1" u="none" strike="noStrike" spc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extLst>
                  <a:ext uri="{0D108BD9-81ED-4DB2-BD59-A6C34878D82A}">
                    <a16:rowId xmlns:a16="http://schemas.microsoft.com/office/drawing/2014/main" val="2399235232"/>
                  </a:ext>
                </a:extLst>
              </a:tr>
              <a:tr h="741682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Недостаточное материально-техническое обеспечение системы дополнительного образования детей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Средний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extLst>
                  <a:ext uri="{0D108BD9-81ED-4DB2-BD59-A6C34878D82A}">
                    <a16:rowId xmlns:a16="http://schemas.microsoft.com/office/drawing/2014/main" val="637879205"/>
                  </a:ext>
                </a:extLst>
              </a:tr>
              <a:tr h="571528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Недостаточность кадровых ресурсов, а именно педагогов дополнительного образования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Высокий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2240185051"/>
                  </a:ext>
                </a:extLst>
              </a:tr>
              <a:tr h="682258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Недостаточность кадровых ресурсов, а именно специалистов (операторов) по информационно-техническому обеспечению, размещению контента в муниципальном сегменте АИС Навигатор, сопровождению информационных ресурсов системы дополнительного образования детей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                                       Средний</a:t>
                      </a: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33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Сетевая форма реализации дополнительных общеобразовательных программ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 Низкий 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28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Неприятие педагогами новой системы работы дополнительного образования, отсюда снижение эффективности проводимых мероприятий по  информированию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детей и родителей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Средний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155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Недостаточное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финансирование информационной кампании для родительской общественности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Высокий 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9155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Недостаточная интеграция системы дополнительного образования муниципалитета с летними лагерями и лагерями дневного пребывания детей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Средний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02F7B81-4FF0-7FAF-D9B2-890A92854B8D}"/>
              </a:ext>
            </a:extLst>
          </p:cNvPr>
          <p:cNvSpPr txBox="1"/>
          <p:nvPr/>
        </p:nvSpPr>
        <p:spPr>
          <a:xfrm>
            <a:off x="732426" y="317352"/>
            <a:ext cx="9915276" cy="71508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Возникающие риски исполнения целевых показателей по реализации Концепции дополнительного образования до 2030 года </a:t>
            </a:r>
          </a:p>
        </p:txBody>
      </p:sp>
    </p:spTree>
    <p:extLst>
      <p:ext uri="{BB962C8B-B14F-4D97-AF65-F5344CB8AC3E}">
        <p14:creationId xmlns:p14="http://schemas.microsoft.com/office/powerpoint/2010/main" val="2408631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DCA3ED-FC40-8C91-6142-3716A96FC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1DD37CD-14E1-11CD-8703-180F2C6FAC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452391"/>
              </p:ext>
            </p:extLst>
          </p:nvPr>
        </p:nvGraphicFramePr>
        <p:xfrm>
          <a:off x="323850" y="428625"/>
          <a:ext cx="11696700" cy="6305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0015D2-E439-7CDA-8346-812576BD46D0}"/>
              </a:ext>
            </a:extLst>
          </p:cNvPr>
          <p:cNvSpPr txBox="1"/>
          <p:nvPr/>
        </p:nvSpPr>
        <p:spPr>
          <a:xfrm>
            <a:off x="4271899" y="224313"/>
            <a:ext cx="3746685" cy="40862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Планируемые результаты</a:t>
            </a: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699BC7F-0B97-754D-E7B3-DD1CE8286D6D}"/>
              </a:ext>
            </a:extLst>
          </p:cNvPr>
          <p:cNvSpPr/>
          <p:nvPr/>
        </p:nvSpPr>
        <p:spPr>
          <a:xfrm>
            <a:off x="647114" y="1093543"/>
            <a:ext cx="548640" cy="196948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5919DBAD-8AE4-1780-6934-3507BE25F326}"/>
              </a:ext>
            </a:extLst>
          </p:cNvPr>
          <p:cNvSpPr/>
          <p:nvPr/>
        </p:nvSpPr>
        <p:spPr>
          <a:xfrm>
            <a:off x="1195754" y="2293034"/>
            <a:ext cx="548640" cy="196948"/>
          </a:xfrm>
          <a:prstGeom prst="rightArrow">
            <a:avLst/>
          </a:prstGeom>
          <a:solidFill>
            <a:srgbClr val="0099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FDB8EF56-733C-6C0A-3FE4-A7A06F67209B}"/>
              </a:ext>
            </a:extLst>
          </p:cNvPr>
          <p:cNvSpPr/>
          <p:nvPr/>
        </p:nvSpPr>
        <p:spPr>
          <a:xfrm>
            <a:off x="1322363" y="3494430"/>
            <a:ext cx="548640" cy="196948"/>
          </a:xfrm>
          <a:prstGeom prst="rightArrow">
            <a:avLst/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AF5D3D56-C327-BEE5-CA96-3115B3C7DB2C}"/>
              </a:ext>
            </a:extLst>
          </p:cNvPr>
          <p:cNvSpPr/>
          <p:nvPr/>
        </p:nvSpPr>
        <p:spPr>
          <a:xfrm>
            <a:off x="1195754" y="4698609"/>
            <a:ext cx="548640" cy="196948"/>
          </a:xfrm>
          <a:prstGeom prst="rightArrow">
            <a:avLst/>
          </a:prstGeom>
          <a:solidFill>
            <a:srgbClr val="33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2D136B21-8912-A688-4D45-B73CEBA9CEB4}"/>
              </a:ext>
            </a:extLst>
          </p:cNvPr>
          <p:cNvSpPr/>
          <p:nvPr/>
        </p:nvSpPr>
        <p:spPr>
          <a:xfrm>
            <a:off x="647114" y="5900005"/>
            <a:ext cx="548640" cy="196948"/>
          </a:xfrm>
          <a:prstGeom prst="rightArrow">
            <a:avLst/>
          </a:prstGeom>
          <a:solidFill>
            <a:srgbClr val="5B9B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766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737CA7-8D25-A198-1659-038ABF05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045" y="1256716"/>
            <a:ext cx="7169517" cy="46272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1EA0E9-37E9-8B24-D9E1-6A288A9E4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3C3869-A995-57D2-E7D8-2E8A76D0B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25" y="421091"/>
            <a:ext cx="679537" cy="679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3BBFC5-A749-545B-74EE-E93A5420F337}"/>
              </a:ext>
            </a:extLst>
          </p:cNvPr>
          <p:cNvSpPr txBox="1"/>
          <p:nvPr/>
        </p:nvSpPr>
        <p:spPr>
          <a:xfrm>
            <a:off x="8685283" y="1171146"/>
            <a:ext cx="1885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ОПОРНЫЙ ЦЕНТР ДОПОЛНИТЕЛЬНОГО ОБРАЗОВАНИЯ ДЕТЕЙ ГОРОДА ДЖАНКОЙ</a:t>
            </a:r>
          </a:p>
        </p:txBody>
      </p:sp>
    </p:spTree>
    <p:extLst>
      <p:ext uri="{BB962C8B-B14F-4D97-AF65-F5344CB8AC3E}">
        <p14:creationId xmlns:p14="http://schemas.microsoft.com/office/powerpoint/2010/main" val="48916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724C4-8985-3325-B4CF-DF8AE3578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296FB5-6262-9136-D0CF-0D616275F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EDF407-E3F4-D0F0-2113-4728F87E4C8C}"/>
              </a:ext>
            </a:extLst>
          </p:cNvPr>
          <p:cNvSpPr txBox="1"/>
          <p:nvPr/>
        </p:nvSpPr>
        <p:spPr>
          <a:xfrm>
            <a:off x="1282543" y="477543"/>
            <a:ext cx="9013567" cy="173664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 на декабрь 2024 г.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образовании городской округ Джанкой Республики Крым общая численность детей в возрасте от 5 до 18 лет составляет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3D76C-99BC-A023-D864-64B674DB56F5}"/>
              </a:ext>
            </a:extLst>
          </p:cNvPr>
          <p:cNvSpPr txBox="1"/>
          <p:nvPr/>
        </p:nvSpPr>
        <p:spPr>
          <a:xfrm>
            <a:off x="2229677" y="4071578"/>
            <a:ext cx="7270899" cy="783193"/>
          </a:xfrm>
          <a:prstGeom prst="round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АИС «Навигатор ДО РК» охват детей в возрасте от 5 до 18 лет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61F94-E9C7-63A7-2CE6-28F632D792CA}"/>
              </a:ext>
            </a:extLst>
          </p:cNvPr>
          <p:cNvSpPr txBox="1"/>
          <p:nvPr/>
        </p:nvSpPr>
        <p:spPr>
          <a:xfrm>
            <a:off x="4946902" y="3236476"/>
            <a:ext cx="1836451" cy="57888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4 989 чел.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66A41867-4312-578A-60A1-787A1656C120}"/>
              </a:ext>
            </a:extLst>
          </p:cNvPr>
          <p:cNvSpPr/>
          <p:nvPr/>
        </p:nvSpPr>
        <p:spPr>
          <a:xfrm>
            <a:off x="5609098" y="2361066"/>
            <a:ext cx="256030" cy="750682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9E0E6-C9F0-46CA-BE43-5E5E3B0F16C1}"/>
              </a:ext>
            </a:extLst>
          </p:cNvPr>
          <p:cNvSpPr txBox="1"/>
          <p:nvPr/>
        </p:nvSpPr>
        <p:spPr>
          <a:xfrm>
            <a:off x="4917614" y="5558381"/>
            <a:ext cx="1638998" cy="51077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4 248 чел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DD3207FF-F56E-4F1B-2CAD-6C9EFCD7020D}"/>
              </a:ext>
            </a:extLst>
          </p:cNvPr>
          <p:cNvSpPr/>
          <p:nvPr/>
        </p:nvSpPr>
        <p:spPr>
          <a:xfrm>
            <a:off x="5609097" y="4998745"/>
            <a:ext cx="256030" cy="422446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89D6B0-1FAD-D466-9803-22EE7C35D4FE}"/>
              </a:ext>
            </a:extLst>
          </p:cNvPr>
          <p:cNvSpPr txBox="1"/>
          <p:nvPr/>
        </p:nvSpPr>
        <p:spPr>
          <a:xfrm>
            <a:off x="7777524" y="5421191"/>
            <a:ext cx="2178345" cy="68103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85,15 %                      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27.12.2024 г.)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A39326A9-F0B6-DF92-60FC-82C0672D6AF4}"/>
              </a:ext>
            </a:extLst>
          </p:cNvPr>
          <p:cNvSpPr/>
          <p:nvPr/>
        </p:nvSpPr>
        <p:spPr>
          <a:xfrm rot="16200000">
            <a:off x="7039053" y="5452642"/>
            <a:ext cx="256030" cy="618136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C98E19-52CD-2C1C-DA6C-639921D74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6" y="5558381"/>
            <a:ext cx="1108567" cy="11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4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38D3CD-327E-33F2-EB52-B8972D832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C0C5A4-D3CA-0D63-5DEE-F85CDB009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28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C3D557-26A1-3117-584F-8B3E7DAA5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296" y="296723"/>
            <a:ext cx="5944115" cy="847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4AF0A2-BD2F-AEDE-3632-CD48CD93C5D4}"/>
              </a:ext>
            </a:extLst>
          </p:cNvPr>
          <p:cNvSpPr txBox="1"/>
          <p:nvPr/>
        </p:nvSpPr>
        <p:spPr>
          <a:xfrm>
            <a:off x="2632025" y="1127239"/>
            <a:ext cx="4654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АИС «Навигатор ДО РК»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декабрь 2024 г.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ПРОГРАММ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AF450447-7EC3-7A9D-D263-D85A7B37A1E3}"/>
              </a:ext>
            </a:extLst>
          </p:cNvPr>
          <p:cNvSpPr/>
          <p:nvPr/>
        </p:nvSpPr>
        <p:spPr>
          <a:xfrm rot="16200000">
            <a:off x="7607770" y="984612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1568CC-9E15-5300-E95B-14E40522D57D}"/>
              </a:ext>
            </a:extLst>
          </p:cNvPr>
          <p:cNvSpPr txBox="1"/>
          <p:nvPr/>
        </p:nvSpPr>
        <p:spPr>
          <a:xfrm>
            <a:off x="8583940" y="1101445"/>
            <a:ext cx="1105484" cy="51077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7D07F4-A164-A70F-6AF9-C83E857EF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1813505"/>
            <a:ext cx="542967" cy="5429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577FA7-4AB2-B748-5741-3258648DBBE3}"/>
              </a:ext>
            </a:extLst>
          </p:cNvPr>
          <p:cNvSpPr txBox="1"/>
          <p:nvPr/>
        </p:nvSpPr>
        <p:spPr>
          <a:xfrm>
            <a:off x="1659595" y="1906836"/>
            <a:ext cx="5008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C98127CF-8FB4-D073-395B-4E75A91033A7}"/>
              </a:ext>
            </a:extLst>
          </p:cNvPr>
          <p:cNvSpPr/>
          <p:nvPr/>
        </p:nvSpPr>
        <p:spPr>
          <a:xfrm rot="16200000">
            <a:off x="5364173" y="2444452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70C527-5C08-F0A9-1612-79A2081ACF25}"/>
              </a:ext>
            </a:extLst>
          </p:cNvPr>
          <p:cNvSpPr txBox="1"/>
          <p:nvPr/>
        </p:nvSpPr>
        <p:spPr>
          <a:xfrm>
            <a:off x="6221266" y="1799509"/>
            <a:ext cx="744444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DBE1C29-8777-1503-3070-C9280B518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2548406"/>
            <a:ext cx="542967" cy="5429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E0BCE1-A20A-722D-FAA7-7D4E70F7C075}"/>
              </a:ext>
            </a:extLst>
          </p:cNvPr>
          <p:cNvSpPr txBox="1"/>
          <p:nvPr/>
        </p:nvSpPr>
        <p:spPr>
          <a:xfrm>
            <a:off x="1666094" y="2674742"/>
            <a:ext cx="3268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Социально-гуманитарная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54B6A54C-63F6-7898-5F7D-244E374706ED}"/>
              </a:ext>
            </a:extLst>
          </p:cNvPr>
          <p:cNvSpPr/>
          <p:nvPr/>
        </p:nvSpPr>
        <p:spPr>
          <a:xfrm rot="16200000">
            <a:off x="5384116" y="1698273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F1BC95-0694-6E69-6D6E-1BF5DBF50092}"/>
              </a:ext>
            </a:extLst>
          </p:cNvPr>
          <p:cNvSpPr txBox="1"/>
          <p:nvPr/>
        </p:nvSpPr>
        <p:spPr>
          <a:xfrm>
            <a:off x="6250673" y="2554096"/>
            <a:ext cx="744444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2ACB46F-0195-E76F-3460-A09A63020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7" y="3321239"/>
            <a:ext cx="542967" cy="5429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22D133-F2E9-7E6E-5F3F-6D8C63AC221A}"/>
              </a:ext>
            </a:extLst>
          </p:cNvPr>
          <p:cNvSpPr txBox="1"/>
          <p:nvPr/>
        </p:nvSpPr>
        <p:spPr>
          <a:xfrm>
            <a:off x="1659593" y="3442843"/>
            <a:ext cx="5317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Физкультурно-спортивная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6F78F921-48FA-F690-4570-EDB1A1A8C7B4}"/>
              </a:ext>
            </a:extLst>
          </p:cNvPr>
          <p:cNvSpPr/>
          <p:nvPr/>
        </p:nvSpPr>
        <p:spPr>
          <a:xfrm rot="16200000">
            <a:off x="5364173" y="3221742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24EE6E-D332-22E2-412B-B7BE5FFDEF89}"/>
              </a:ext>
            </a:extLst>
          </p:cNvPr>
          <p:cNvSpPr txBox="1"/>
          <p:nvPr/>
        </p:nvSpPr>
        <p:spPr>
          <a:xfrm>
            <a:off x="6221266" y="3331896"/>
            <a:ext cx="744444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4B6867-915B-0F18-61C7-5B0DDD1C7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4035100"/>
            <a:ext cx="542967" cy="5429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01B1950-4997-1D59-9066-1FBC008C99FD}"/>
              </a:ext>
            </a:extLst>
          </p:cNvPr>
          <p:cNvSpPr txBox="1"/>
          <p:nvPr/>
        </p:nvSpPr>
        <p:spPr>
          <a:xfrm>
            <a:off x="1659595" y="4115867"/>
            <a:ext cx="53355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Естественнонаучная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трелка: вниз 32">
            <a:extLst>
              <a:ext uri="{FF2B5EF4-FFF2-40B4-BE49-F238E27FC236}">
                <a16:creationId xmlns:a16="http://schemas.microsoft.com/office/drawing/2014/main" id="{E5A28BE4-35C9-01E1-12CF-970D3A8C3EFD}"/>
              </a:ext>
            </a:extLst>
          </p:cNvPr>
          <p:cNvSpPr/>
          <p:nvPr/>
        </p:nvSpPr>
        <p:spPr>
          <a:xfrm rot="16200000">
            <a:off x="5384116" y="3950108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5C5A17-63DC-36B3-CE01-810FD09B748D}"/>
              </a:ext>
            </a:extLst>
          </p:cNvPr>
          <p:cNvSpPr txBox="1"/>
          <p:nvPr/>
        </p:nvSpPr>
        <p:spPr>
          <a:xfrm>
            <a:off x="6221266" y="4076205"/>
            <a:ext cx="744444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D1866F0-A71F-E113-DEC3-152FA21E91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6" y="4741605"/>
            <a:ext cx="542967" cy="5429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BE02336-6BEE-A77F-2D57-DB7A171E4A19}"/>
              </a:ext>
            </a:extLst>
          </p:cNvPr>
          <p:cNvSpPr txBox="1"/>
          <p:nvPr/>
        </p:nvSpPr>
        <p:spPr>
          <a:xfrm>
            <a:off x="1643663" y="4812903"/>
            <a:ext cx="4811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1D33D904-D8E6-99D0-48C0-FAE28A635F1D}"/>
              </a:ext>
            </a:extLst>
          </p:cNvPr>
          <p:cNvSpPr/>
          <p:nvPr/>
        </p:nvSpPr>
        <p:spPr>
          <a:xfrm rot="16200000">
            <a:off x="5378784" y="4667911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3857D0-7AEF-6B79-1CD5-FAB713AA41D3}"/>
              </a:ext>
            </a:extLst>
          </p:cNvPr>
          <p:cNvSpPr txBox="1"/>
          <p:nvPr/>
        </p:nvSpPr>
        <p:spPr>
          <a:xfrm>
            <a:off x="6213637" y="4820235"/>
            <a:ext cx="763753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508535-0C86-3F8B-6914-4B44E65D9F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6" y="5489622"/>
            <a:ext cx="542967" cy="5429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DEF3BCF-BBF6-0DD9-18A4-BCD71C97C58F}"/>
              </a:ext>
            </a:extLst>
          </p:cNvPr>
          <p:cNvSpPr txBox="1"/>
          <p:nvPr/>
        </p:nvSpPr>
        <p:spPr>
          <a:xfrm>
            <a:off x="1605311" y="5548076"/>
            <a:ext cx="35146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Туристско-краеведческая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11EC9A31-19D9-000D-5588-802D9166E824}"/>
              </a:ext>
            </a:extLst>
          </p:cNvPr>
          <p:cNvSpPr/>
          <p:nvPr/>
        </p:nvSpPr>
        <p:spPr>
          <a:xfrm rot="16200000">
            <a:off x="5364173" y="5388883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3C41D7-6716-0FEE-95ED-F61247E57511}"/>
              </a:ext>
            </a:extLst>
          </p:cNvPr>
          <p:cNvSpPr txBox="1"/>
          <p:nvPr/>
        </p:nvSpPr>
        <p:spPr>
          <a:xfrm>
            <a:off x="6213637" y="5618970"/>
            <a:ext cx="744444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84ABB77F-7061-D342-8A5F-163B35EC5D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9644550"/>
              </p:ext>
            </p:extLst>
          </p:nvPr>
        </p:nvGraphicFramePr>
        <p:xfrm>
          <a:off x="7329733" y="2356472"/>
          <a:ext cx="4687120" cy="4080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357203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9762E4-B6F6-8968-142A-EA64C3037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FF9CA0-39C7-CD6B-5690-145B27BB9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93;p2">
            <a:extLst>
              <a:ext uri="{FF2B5EF4-FFF2-40B4-BE49-F238E27FC236}">
                <a16:creationId xmlns:a16="http://schemas.microsoft.com/office/drawing/2014/main" id="{82BFE881-450B-D5EF-4639-701F56C249F2}"/>
              </a:ext>
            </a:extLst>
          </p:cNvPr>
          <p:cNvSpPr txBox="1">
            <a:spLocks/>
          </p:cNvSpPr>
          <p:nvPr/>
        </p:nvSpPr>
        <p:spPr>
          <a:xfrm>
            <a:off x="258618" y="477480"/>
            <a:ext cx="11430159" cy="34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1668"/>
              </a:buClr>
              <a:buSzPts val="2880"/>
            </a:pPr>
            <a:r>
              <a:rPr lang="ru-RU" sz="18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АНАЛИЗ ТЕКУЩЕЙ СИТУАЦИИ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9F6E5DC-01C7-23B9-7583-A410001CD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851496"/>
              </p:ext>
            </p:extLst>
          </p:nvPr>
        </p:nvGraphicFramePr>
        <p:xfrm>
          <a:off x="700242" y="359940"/>
          <a:ext cx="10791516" cy="5871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6D8902-F5E7-6B3D-FDA9-9B6F4BDE660D}"/>
              </a:ext>
            </a:extLst>
          </p:cNvPr>
          <p:cNvSpPr txBox="1"/>
          <p:nvPr/>
        </p:nvSpPr>
        <p:spPr>
          <a:xfrm>
            <a:off x="258618" y="904689"/>
            <a:ext cx="1143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Количественная характеристика программ</a:t>
            </a:r>
          </a:p>
        </p:txBody>
      </p:sp>
      <p:sp>
        <p:nvSpPr>
          <p:cNvPr id="8" name="Скругленный прямоугольник 10">
            <a:extLst>
              <a:ext uri="{FF2B5EF4-FFF2-40B4-BE49-F238E27FC236}">
                <a16:creationId xmlns:a16="http://schemas.microsoft.com/office/drawing/2014/main" id="{A91F9E7B-4B3D-D840-562C-C11EAF63A4DA}"/>
              </a:ext>
            </a:extLst>
          </p:cNvPr>
          <p:cNvSpPr/>
          <p:nvPr/>
        </p:nvSpPr>
        <p:spPr>
          <a:xfrm>
            <a:off x="2728285" y="5319583"/>
            <a:ext cx="6326994" cy="633728"/>
          </a:xfrm>
          <a:prstGeom prst="roundRect">
            <a:avLst>
              <a:gd name="adj" fmla="val 10000"/>
            </a:avLst>
          </a:prstGeom>
          <a:solidFill>
            <a:srgbClr val="33CCCC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B4752DD-1A27-821E-D923-9972B14061DA}"/>
              </a:ext>
            </a:extLst>
          </p:cNvPr>
          <p:cNvSpPr/>
          <p:nvPr/>
        </p:nvSpPr>
        <p:spPr>
          <a:xfrm>
            <a:off x="2856217" y="5471442"/>
            <a:ext cx="6464832" cy="633728"/>
          </a:xfrm>
          <a:prstGeom prst="roundRect">
            <a:avLst>
              <a:gd name="adj" fmla="val 1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645B8-EA20-8C1D-5955-08D46B42CEFE}"/>
              </a:ext>
            </a:extLst>
          </p:cNvPr>
          <p:cNvSpPr txBox="1"/>
          <p:nvPr/>
        </p:nvSpPr>
        <p:spPr>
          <a:xfrm>
            <a:off x="3403850" y="5583574"/>
            <a:ext cx="5970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оказывалось в текущем году  </a:t>
            </a:r>
            <a:r>
              <a:rPr lang="ru-RU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11 897</a:t>
            </a:r>
          </a:p>
        </p:txBody>
      </p:sp>
    </p:spTree>
    <p:extLst>
      <p:ext uri="{BB962C8B-B14F-4D97-AF65-F5344CB8AC3E}">
        <p14:creationId xmlns:p14="http://schemas.microsoft.com/office/powerpoint/2010/main" val="145372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8A47D2-0116-AAFE-D7C4-B808D1CA3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63298B-CA58-1984-7D03-9D6372D24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962646" y="1366634"/>
            <a:ext cx="102667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АИС «Навигатор ДО РК»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дети в возрасте от 5 до 18 лет получили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2024 г.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7217</a:t>
            </a: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FD18-B37C-D34E-26B3-DFF47B973F94}"/>
              </a:ext>
            </a:extLst>
          </p:cNvPr>
          <p:cNvSpPr txBox="1"/>
          <p:nvPr/>
        </p:nvSpPr>
        <p:spPr>
          <a:xfrm>
            <a:off x="7437308" y="3243659"/>
            <a:ext cx="3564675" cy="1225868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декабрь 2023 г.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АИС 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«Навигатор ДО РК»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</a:p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возрасте от 5 до 18 лет получили </a:t>
            </a:r>
          </a:p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ДО </a:t>
            </a:r>
            <a:r>
              <a:rPr kumimoji="0" lang="ru-RU" b="1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5626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4DF70F8-3072-1F4A-730A-6152D0013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3606883"/>
              </p:ext>
            </p:extLst>
          </p:nvPr>
        </p:nvGraphicFramePr>
        <p:xfrm>
          <a:off x="226057" y="2343141"/>
          <a:ext cx="7296479" cy="3519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A4640E-1B7C-557F-8560-DC7CCACB1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84" y="321800"/>
            <a:ext cx="6682232" cy="717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C21070-8D1E-DDC3-A36D-CD3DD84BF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872" y="5657211"/>
            <a:ext cx="930961" cy="93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23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6F3799-ECD0-6E62-3082-61F677FCC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93;p2">
            <a:extLst>
              <a:ext uri="{FF2B5EF4-FFF2-40B4-BE49-F238E27FC236}">
                <a16:creationId xmlns:a16="http://schemas.microsoft.com/office/drawing/2014/main" id="{D3ACE557-5B46-EEF3-9F28-D3F5CADC7220}"/>
              </a:ext>
            </a:extLst>
          </p:cNvPr>
          <p:cNvSpPr txBox="1">
            <a:spLocks/>
          </p:cNvSpPr>
          <p:nvPr/>
        </p:nvSpPr>
        <p:spPr>
          <a:xfrm>
            <a:off x="258618" y="477480"/>
            <a:ext cx="11430159" cy="34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1668"/>
              </a:buClr>
              <a:buSzPts val="2880"/>
            </a:pPr>
            <a:r>
              <a:rPr lang="ru-RU" sz="2400" b="1" kern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АНАЛИЗ ТЕКУЩЕЙ СИТУАЦИИ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DAB7715-16B6-6682-FC9D-864E5A8C6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715178"/>
              </p:ext>
            </p:extLst>
          </p:nvPr>
        </p:nvGraphicFramePr>
        <p:xfrm>
          <a:off x="503224" y="827044"/>
          <a:ext cx="10185009" cy="579538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84661">
                  <a:extLst>
                    <a:ext uri="{9D8B030D-6E8A-4147-A177-3AD203B41FA5}">
                      <a16:colId xmlns:a16="http://schemas.microsoft.com/office/drawing/2014/main" val="1250843800"/>
                    </a:ext>
                  </a:extLst>
                </a:gridCol>
                <a:gridCol w="5804258">
                  <a:extLst>
                    <a:ext uri="{9D8B030D-6E8A-4147-A177-3AD203B41FA5}">
                      <a16:colId xmlns:a16="http://schemas.microsoft.com/office/drawing/2014/main" val="3985973978"/>
                    </a:ext>
                  </a:extLst>
                </a:gridCol>
                <a:gridCol w="2383752">
                  <a:extLst>
                    <a:ext uri="{9D8B030D-6E8A-4147-A177-3AD203B41FA5}">
                      <a16:colId xmlns:a16="http://schemas.microsoft.com/office/drawing/2014/main" val="3035502369"/>
                    </a:ext>
                  </a:extLst>
                </a:gridCol>
                <a:gridCol w="1612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8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cap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№</a:t>
                      </a:r>
                      <a:endParaRPr lang="ru-RU" sz="1300" b="1" i="0" u="none" strike="noStrike" cap="none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реализующие дополнительные программы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программ,  реализуемых в </a:t>
                      </a:r>
                    </a:p>
                    <a:p>
                      <a:pPr algn="ctr" fontAlgn="ctr"/>
                      <a:r>
                        <a:rPr lang="ru-RU" sz="13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2024/2025 учебном году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</a:t>
                      </a:r>
                      <a:r>
                        <a:rPr lang="ru-RU" sz="1300" b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</a:t>
                      </a:r>
                    </a:p>
                    <a:p>
                      <a:pPr algn="ctr" fontAlgn="ctr"/>
                      <a:r>
                        <a:rPr lang="ru-RU" sz="1300" b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 на программах учреждения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7" marR="5297" marT="5297" marB="0" anchor="ctr"/>
                </a:tc>
                <a:extLst>
                  <a:ext uri="{0D108BD9-81ED-4DB2-BD59-A6C34878D82A}">
                    <a16:rowId xmlns:a16="http://schemas.microsoft.com/office/drawing/2014/main" val="3635715017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«СШ № 1 им. А.А. Драгомировой»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лицей «МОК № 2 им. М.К. Байды»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«СШ № 3 им. Я.И. </a:t>
                      </a:r>
                      <a:r>
                        <a:rPr lang="ru-RU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Чапичева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«Средняя школа № 4»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«СШ № 5»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«Школа-гимназия № 6»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246240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«Средняя школа-детский сад № 7 им. М. Октябрьской»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6348422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«СШ № 8»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0201840"/>
                  </a:ext>
                </a:extLst>
              </a:tr>
              <a:tr h="221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1 «Тополек»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8459381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2 «Ромашка»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9952818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3 «Березка»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0897485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5 «Вишенка»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6423597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6 «Гнездышко»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1185961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7 «Белочка»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2172780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8 «Одуванчик»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7237586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9 «Светлячок»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823435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14 «Ручеек»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3302536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16 «Ручеек»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5481892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МДОУ «Детский сад № 38 им. К. Щербины»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9548146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ДОД ЦНТТ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8779057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МБУ ДО «Детский дом творчества»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5768085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ГБПОУ РК «Джанкойский профессиональный техникум»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5367572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ДОД ДЮСШ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2408678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ГБОУ РК «Джанкойская санаторная школа-интернат»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76478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68ED94-6FC1-B20D-1A82-FE74763E6F42}"/>
              </a:ext>
            </a:extLst>
          </p:cNvPr>
          <p:cNvSpPr txBox="1"/>
          <p:nvPr/>
        </p:nvSpPr>
        <p:spPr>
          <a:xfrm>
            <a:off x="4736021" y="6555548"/>
            <a:ext cx="619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Всего:                          175                           4735       </a:t>
            </a:r>
            <a:endParaRPr lang="ru-RU" sz="1800" b="1" u="none" strike="noStrik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0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52B1DA-2D99-228B-3211-AA154C56A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B1B23-A04F-3273-9E11-13744EFE81EA}"/>
              </a:ext>
            </a:extLst>
          </p:cNvPr>
          <p:cNvSpPr txBox="1"/>
          <p:nvPr/>
        </p:nvSpPr>
        <p:spPr>
          <a:xfrm>
            <a:off x="238019" y="247887"/>
            <a:ext cx="10183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НОВАЯ ИНФРАСТРУКТУРА ДОПОЛНИТЕЛЬНОГО ОБРАЗОВАНИЯ 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 2019-2024 ГОДАХ ЗА СЧЕТ СРЕДСТВ НАЦПРОЕКТА</a:t>
            </a:r>
            <a:endParaRPr lang="ru-RU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524D6-CA96-C3FA-8AF0-2E08904A12E3}"/>
              </a:ext>
            </a:extLst>
          </p:cNvPr>
          <p:cNvSpPr txBox="1"/>
          <p:nvPr/>
        </p:nvSpPr>
        <p:spPr>
          <a:xfrm>
            <a:off x="6247509" y="1806804"/>
            <a:ext cx="2384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</a:t>
            </a:r>
            <a:r>
              <a:rPr lang="ru-RU" sz="1400" b="1" dirty="0">
                <a:solidFill>
                  <a:srgbClr val="002060"/>
                </a:solidFill>
              </a:rPr>
              <a:t>программ /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2597 </a:t>
            </a:r>
            <a:r>
              <a:rPr lang="ru-RU" sz="1400" b="1" dirty="0">
                <a:solidFill>
                  <a:srgbClr val="002060"/>
                </a:solidFill>
              </a:rPr>
              <a:t>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мест дополнительного образования детей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985E22-02E8-01A0-1D8F-5A65FDC8C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49" y="1892687"/>
            <a:ext cx="705303" cy="566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0C83D9-AB7E-CA2D-7187-A761D8B53598}"/>
              </a:ext>
            </a:extLst>
          </p:cNvPr>
          <p:cNvSpPr txBox="1"/>
          <p:nvPr/>
        </p:nvSpPr>
        <p:spPr>
          <a:xfrm>
            <a:off x="6229276" y="2996232"/>
            <a:ext cx="2720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ru-RU" sz="1400" b="1" dirty="0">
                <a:solidFill>
                  <a:srgbClr val="002060"/>
                </a:solidFill>
              </a:rPr>
              <a:t>программ /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181</a:t>
            </a:r>
            <a:r>
              <a:rPr lang="ru-RU" sz="1400" b="1" dirty="0">
                <a:solidFill>
                  <a:srgbClr val="002060"/>
                </a:solidFill>
              </a:rPr>
              <a:t>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центров «Точка роста»</a:t>
            </a:r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8BA545C6-E841-E517-5E56-605DE728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79" y="3075836"/>
            <a:ext cx="780026" cy="36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66217C-7FFE-1D70-91B4-F14408217DCA}"/>
              </a:ext>
            </a:extLst>
          </p:cNvPr>
          <p:cNvSpPr txBox="1"/>
          <p:nvPr/>
        </p:nvSpPr>
        <p:spPr>
          <a:xfrm>
            <a:off x="6227344" y="3790988"/>
            <a:ext cx="2404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0 программ / 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цифрового образования «</a:t>
            </a:r>
            <a:r>
              <a:rPr lang="en-US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-куб»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6A057-4525-1F06-15A5-86CEBE841B4A}"/>
              </a:ext>
            </a:extLst>
          </p:cNvPr>
          <p:cNvSpPr txBox="1"/>
          <p:nvPr/>
        </p:nvSpPr>
        <p:spPr>
          <a:xfrm>
            <a:off x="6258388" y="4823395"/>
            <a:ext cx="2343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0 программ / 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технопарк «Школьный </a:t>
            </a:r>
            <a:r>
              <a:rPr lang="ru-RU" sz="1400" b="1" dirty="0" err="1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F1AB6B-B66B-434D-7355-1DEC8A77910D}"/>
              </a:ext>
            </a:extLst>
          </p:cNvPr>
          <p:cNvSpPr txBox="1"/>
          <p:nvPr/>
        </p:nvSpPr>
        <p:spPr>
          <a:xfrm>
            <a:off x="9895985" y="2910856"/>
            <a:ext cx="227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0 программ / 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театров</a:t>
            </a:r>
          </a:p>
        </p:txBody>
      </p:sp>
      <p:pic>
        <p:nvPicPr>
          <p:cNvPr id="22" name="Google Shape;192;p19">
            <a:extLst>
              <a:ext uri="{FF2B5EF4-FFF2-40B4-BE49-F238E27FC236}">
                <a16:creationId xmlns:a16="http://schemas.microsoft.com/office/drawing/2014/main" id="{BA442011-66B5-A836-5649-D17F746C3CF9}"/>
              </a:ext>
            </a:extLst>
          </p:cNvPr>
          <p:cNvPicPr preferRelativeResize="0"/>
          <p:nvPr/>
        </p:nvPicPr>
        <p:blipFill>
          <a:blip r:embed="rId5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61483" y="2844793"/>
            <a:ext cx="598901" cy="62020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735150-8C8E-F08C-2C6C-9C1E587C7F35}"/>
              </a:ext>
            </a:extLst>
          </p:cNvPr>
          <p:cNvSpPr txBox="1"/>
          <p:nvPr/>
        </p:nvSpPr>
        <p:spPr>
          <a:xfrm>
            <a:off x="9813606" y="1840433"/>
            <a:ext cx="2278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0 программ / 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спортивных </a:t>
            </a:r>
            <a:b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клубов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ED03F46D-3D4B-268F-5043-BE9737AD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888" y="1907120"/>
            <a:ext cx="551515" cy="55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733812-B4BD-A4B4-03D2-15D42A39EF5C}"/>
              </a:ext>
            </a:extLst>
          </p:cNvPr>
          <p:cNvSpPr txBox="1"/>
          <p:nvPr/>
        </p:nvSpPr>
        <p:spPr>
          <a:xfrm>
            <a:off x="1092697" y="1840433"/>
            <a:ext cx="3711562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49238"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программ по данным </a:t>
            </a:r>
          </a:p>
          <a:p>
            <a:pPr marL="249238"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АИС «Навигатор ДО РК» </a:t>
            </a:r>
            <a:endParaRPr lang="ru-RU" dirty="0"/>
          </a:p>
        </p:txBody>
      </p: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1C20D46B-CAB4-D2B9-86D9-0FD2EED280A6}"/>
              </a:ext>
            </a:extLst>
          </p:cNvPr>
          <p:cNvSpPr/>
          <p:nvPr/>
        </p:nvSpPr>
        <p:spPr>
          <a:xfrm>
            <a:off x="2814457" y="2672053"/>
            <a:ext cx="256030" cy="391280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D235E9-85A3-B14C-AC59-47A4D9EEB3FD}"/>
              </a:ext>
            </a:extLst>
          </p:cNvPr>
          <p:cNvSpPr txBox="1"/>
          <p:nvPr/>
        </p:nvSpPr>
        <p:spPr>
          <a:xfrm>
            <a:off x="2431616" y="3154894"/>
            <a:ext cx="927336" cy="51077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sz="2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0C365F-555E-9F3E-2B8D-3F416080E6AC}"/>
              </a:ext>
            </a:extLst>
          </p:cNvPr>
          <p:cNvSpPr txBox="1"/>
          <p:nvPr/>
        </p:nvSpPr>
        <p:spPr>
          <a:xfrm>
            <a:off x="1092697" y="3815255"/>
            <a:ext cx="3711562" cy="408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49238"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етей обучалось</a:t>
            </a:r>
            <a:endParaRPr lang="ru-RU" dirty="0"/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C4AE8D84-E94C-BCAE-C1B2-BF27CB189941}"/>
              </a:ext>
            </a:extLst>
          </p:cNvPr>
          <p:cNvSpPr/>
          <p:nvPr/>
        </p:nvSpPr>
        <p:spPr>
          <a:xfrm>
            <a:off x="2814457" y="4378497"/>
            <a:ext cx="256030" cy="391280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D094A3-CC63-753C-4037-06DA08254D4D}"/>
              </a:ext>
            </a:extLst>
          </p:cNvPr>
          <p:cNvSpPr txBox="1"/>
          <p:nvPr/>
        </p:nvSpPr>
        <p:spPr>
          <a:xfrm>
            <a:off x="1917110" y="4972833"/>
            <a:ext cx="1936242" cy="51077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49238" algn="ctr"/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2758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29BD7-D47D-1363-847D-E35E448B6B8E}"/>
              </a:ext>
            </a:extLst>
          </p:cNvPr>
          <p:cNvSpPr txBox="1"/>
          <p:nvPr/>
        </p:nvSpPr>
        <p:spPr>
          <a:xfrm>
            <a:off x="9915772" y="3874802"/>
            <a:ext cx="2276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1400" b="1" dirty="0">
                <a:solidFill>
                  <a:srgbClr val="002060"/>
                </a:solidFill>
              </a:rPr>
              <a:t> программ /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115</a:t>
            </a:r>
            <a:r>
              <a:rPr lang="ru-RU" sz="1400" b="1" dirty="0">
                <a:solidFill>
                  <a:srgbClr val="002060"/>
                </a:solidFill>
              </a:rPr>
              <a:t>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музеев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0E37A-ABF2-D64E-494C-88475690048A}"/>
              </a:ext>
            </a:extLst>
          </p:cNvPr>
          <p:cNvSpPr txBox="1"/>
          <p:nvPr/>
        </p:nvSpPr>
        <p:spPr>
          <a:xfrm>
            <a:off x="9915772" y="4880092"/>
            <a:ext cx="233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0 программ / 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хор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D51FCA-5EF2-4914-B723-19257C236B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8526" t="22527" r="17690" b="22959"/>
          <a:stretch/>
        </p:blipFill>
        <p:spPr>
          <a:xfrm>
            <a:off x="4863696" y="4948013"/>
            <a:ext cx="1310246" cy="62990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A896FAB-848C-4E82-864E-7FC3CA1CE0E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42897" y="3863203"/>
            <a:ext cx="1124949" cy="7973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5B6C18-DBA0-4E6E-9DF4-CF5E5249D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493" y="4712464"/>
            <a:ext cx="929010" cy="9290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1AC521-4493-40DC-8661-AA6B5D3BF3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79" y="3651342"/>
            <a:ext cx="954107" cy="9541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A9AB0C-4054-BF56-0A37-39D0F3BD30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055" y="750522"/>
            <a:ext cx="3291041" cy="9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09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353C-D348-F68F-1DD2-21619DE5C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84BFDC-5744-F8A2-D620-E265AB972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D101C84-A024-8602-B9AE-656BD0178C0E}"/>
              </a:ext>
            </a:extLst>
          </p:cNvPr>
          <p:cNvSpPr txBox="1"/>
          <p:nvPr/>
        </p:nvSpPr>
        <p:spPr>
          <a:xfrm>
            <a:off x="4882691" y="2312042"/>
            <a:ext cx="4501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10 программ / 215 детей</a:t>
            </a:r>
          </a:p>
          <a:p>
            <a:r>
              <a:rPr lang="ru-RU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театров</a:t>
            </a:r>
          </a:p>
          <a:p>
            <a:r>
              <a:rPr lang="ru-RU" sz="1200" b="1" i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(дополнительное образование                                              и внеурочная деятельность)</a:t>
            </a:r>
          </a:p>
        </p:txBody>
      </p:sp>
      <p:pic>
        <p:nvPicPr>
          <p:cNvPr id="22" name="Google Shape;192;p19">
            <a:extLst>
              <a:ext uri="{FF2B5EF4-FFF2-40B4-BE49-F238E27FC236}">
                <a16:creationId xmlns:a16="http://schemas.microsoft.com/office/drawing/2014/main" id="{7FA4DDB5-9CCF-FDF0-E96D-29A87D5D2AB4}"/>
              </a:ext>
            </a:extLst>
          </p:cNvPr>
          <p:cNvPicPr preferRelativeResize="0"/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82885" y="2227983"/>
            <a:ext cx="954106" cy="95410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68831-70C0-5829-3C12-5C97F5F9C062}"/>
              </a:ext>
            </a:extLst>
          </p:cNvPr>
          <p:cNvSpPr txBox="1"/>
          <p:nvPr/>
        </p:nvSpPr>
        <p:spPr>
          <a:xfrm>
            <a:off x="4882691" y="1028493"/>
            <a:ext cx="41760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8 программ / 672 детей</a:t>
            </a:r>
          </a:p>
          <a:p>
            <a:r>
              <a:rPr lang="ru-RU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спортивных </a:t>
            </a:r>
            <a:br>
              <a:rPr lang="ru-RU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клубов                                                 </a:t>
            </a:r>
            <a:r>
              <a:rPr lang="ru-RU" sz="1200" b="1" i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(дополнительное образование                                                         и внеурочная деятельность)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6843C43D-177B-1A2A-DC1F-B23955B2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810" y="1123855"/>
            <a:ext cx="1052256" cy="105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DB4E6-720F-F2F7-DAA1-4F56FD8968C4}"/>
              </a:ext>
            </a:extLst>
          </p:cNvPr>
          <p:cNvSpPr txBox="1"/>
          <p:nvPr/>
        </p:nvSpPr>
        <p:spPr>
          <a:xfrm>
            <a:off x="4882691" y="3506191"/>
            <a:ext cx="369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2 программы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/ 5</a:t>
            </a:r>
            <a:r>
              <a:rPr lang="en-US" b="1" dirty="0">
                <a:solidFill>
                  <a:srgbClr val="002060"/>
                </a:solidFill>
              </a:rPr>
              <a:t>3</a:t>
            </a:r>
            <a:r>
              <a:rPr lang="ru-RU" b="1" dirty="0">
                <a:solidFill>
                  <a:srgbClr val="002060"/>
                </a:solidFill>
              </a:rPr>
              <a:t> детей</a:t>
            </a:r>
          </a:p>
          <a:p>
            <a:r>
              <a:rPr lang="ru-RU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музеев</a:t>
            </a:r>
          </a:p>
          <a:p>
            <a:r>
              <a:rPr lang="ru-RU" sz="1200" b="1" i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(дополнительное образование)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E1961-C030-4FE0-C27B-DF879516B109}"/>
              </a:ext>
            </a:extLst>
          </p:cNvPr>
          <p:cNvSpPr txBox="1"/>
          <p:nvPr/>
        </p:nvSpPr>
        <p:spPr>
          <a:xfrm>
            <a:off x="4882691" y="5652634"/>
            <a:ext cx="296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2 программы / 57 детей</a:t>
            </a:r>
          </a:p>
          <a:p>
            <a:r>
              <a:rPr lang="ru-RU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хор</a:t>
            </a:r>
          </a:p>
          <a:p>
            <a:r>
              <a:rPr lang="ru-RU" sz="1200" b="1" i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(дополнительное образование)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8D289E-00DC-D9C1-802B-F5780A8CD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65" y="5406994"/>
            <a:ext cx="1243292" cy="12432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0B90F7-C27C-CA26-1AEE-A43073B3C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82" y="3233961"/>
            <a:ext cx="1375459" cy="1375459"/>
          </a:xfrm>
          <a:prstGeom prst="rect">
            <a:avLst/>
          </a:prstGeom>
        </p:spPr>
      </p:pic>
      <p:sp>
        <p:nvSpPr>
          <p:cNvPr id="11" name="Знак ''плюс'' 10">
            <a:extLst>
              <a:ext uri="{FF2B5EF4-FFF2-40B4-BE49-F238E27FC236}">
                <a16:creationId xmlns:a16="http://schemas.microsoft.com/office/drawing/2014/main" id="{1D5F49A3-F44E-3FE2-78C2-A1DFB8603F75}"/>
              </a:ext>
            </a:extLst>
          </p:cNvPr>
          <p:cNvSpPr/>
          <p:nvPr/>
        </p:nvSpPr>
        <p:spPr>
          <a:xfrm>
            <a:off x="5852160" y="239151"/>
            <a:ext cx="548640" cy="576775"/>
          </a:xfrm>
          <a:prstGeom prst="mathPlu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536519CC-C46E-F2AE-03B0-D5A1AC84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644" y="4609420"/>
            <a:ext cx="1449594" cy="6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E65B9-BDC0-599C-7BA9-2E6D8C27F58F}"/>
              </a:ext>
            </a:extLst>
          </p:cNvPr>
          <p:cNvSpPr txBox="1"/>
          <p:nvPr/>
        </p:nvSpPr>
        <p:spPr>
          <a:xfrm>
            <a:off x="4882691" y="4536846"/>
            <a:ext cx="6196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5 программ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/ 144 детей</a:t>
            </a:r>
          </a:p>
          <a:p>
            <a:r>
              <a:rPr lang="ru-RU" sz="18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</a:p>
          <a:p>
            <a:r>
              <a:rPr lang="ru-RU" sz="1200" b="1" i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(внеурочная деятельность)</a:t>
            </a:r>
            <a:endParaRPr lang="ru-RU" sz="1200" b="1" dirty="0">
              <a:solidFill>
                <a:srgbClr val="003B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2679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12384</TotalTime>
  <Words>2731</Words>
  <Application>Microsoft Office PowerPoint</Application>
  <PresentationFormat>Широкоэкранный</PresentationFormat>
  <Paragraphs>488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RMC-3</dc:creator>
  <cp:lastModifiedBy>User</cp:lastModifiedBy>
  <cp:revision>553</cp:revision>
  <cp:lastPrinted>2024-12-17T12:10:10Z</cp:lastPrinted>
  <dcterms:created xsi:type="dcterms:W3CDTF">2022-08-16T08:39:00Z</dcterms:created>
  <dcterms:modified xsi:type="dcterms:W3CDTF">2025-03-06T07:40:59Z</dcterms:modified>
</cp:coreProperties>
</file>