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>
        <p:scale>
          <a:sx n="33" d="100"/>
          <a:sy n="33" d="100"/>
        </p:scale>
        <p:origin x="-1902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5E6EAB-4C98-0F88-873D-29E956B60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A9CC24-9614-EFAB-F276-726F5DC43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1E143F-603C-25C2-E730-84ACCEB4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54122-448C-BBEE-027D-D927AF28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6DCED4-9C74-DC2D-747E-1889D57B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43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B2EC99-82F6-D47F-AA9D-84A3E37B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9E9BA74-2EF7-E406-9112-51369036C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D36A9A-756E-4087-44E9-8A556DDC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998DE0-1D0A-9446-D640-C08F3BC3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037D2A-E61B-BFB4-063A-2F6E4FA0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9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B128A1C-6D2E-779D-FFDA-F7C4A093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7B1BE7-B13B-3EA3-F0B6-7B8021FB3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602FF6D-AB51-8537-3947-96296468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027A09-C33E-4BFA-B6D1-76D1E7D7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2BC524-BEA2-8354-0A69-274673C8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1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6B3389-459E-E026-E9AA-F427BAE8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498FA7-DE35-15DC-9972-06863331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FC702A-3373-557C-5BFF-A0B1A8C5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133243-CCD3-98EC-0840-59ACA4A0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D59BFE-50AF-C702-8395-4A55D356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83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C93733-6CE0-91F4-E024-B93D71C0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3470F5-3B9A-A606-D0F0-06046ADF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B37363-644B-5586-3795-23E7DDC1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108E24-0DB0-ECCF-8DC6-CAD86DF0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B60F7F-6ED5-AB3F-D3D9-43CD99DE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01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4451E2-3AD1-3F3B-C829-E7AD83CAE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228EC6-25F9-EC19-89C2-ED5129C70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12C5B8-6AA6-E92E-5793-3C4B886AD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89CADF7-7977-7A42-1CD8-6ACE87DA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22A0C6-0547-D127-EDB5-8FAA94E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91C1DE-EA1A-4A5B-E580-C88B9930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49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FC28AB-EE20-39C1-0F05-233061DF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F70E98-5481-C8A8-200A-1913760A7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31D82B-8B4C-6CA1-8837-FB0B55C98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F9B329A-C002-1B1A-7754-F5584CBB4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635EB0C-546B-E08D-685F-1BDC954DA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2C02D6B-4E1C-C696-B23C-803C1305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BEB7DF8-853D-9D69-A239-137D4E09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9FCCCF6-8CAD-57CA-4AE7-EA7C0BF7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08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970F8C-2C5F-FE3E-0A1C-09048B00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0F51109-79CF-E62E-94E0-1D64779D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76C4F61-35F8-3D42-7B08-BC879610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2C49DF-9AB0-2A18-120A-21D2BD49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29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DB3D99-1D48-9026-265F-4348EED7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3E7623-584D-F6B1-B44F-155C4D5D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FDBDD6A-8D5E-7662-A3FF-26B069CA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55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E069DE-2664-707F-F8C9-3A87DA61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697299-D8EA-5BB2-0EF9-C754151F6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56D786-6F1F-9E74-C72C-596FC6F4D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BF58ED-1D99-A559-633D-9D4D6D8E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85A6FE-5C64-FD87-7B2F-692A582B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8E0B1C-10D2-8093-5B24-784485007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0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1879BA-6C15-4367-5544-8EE99C11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6D3310B-631D-92F7-448E-7B87BD451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0FFFB2-5869-9A54-4221-87DEAF3DF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0CA0BC-D09C-7891-7C97-AA6E1E9C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78C10D-4A18-D003-731B-F7E761E9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47546F-A982-C750-D1EA-67848CBA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80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BB0636-875A-7133-8B8C-C2C989A65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738DAA-DC6F-79F6-DDF2-731273CAA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892603-24E8-A711-4B50-BCA0E8A12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FB1CA-C5DF-4FCD-A08B-8F5DF30A72BC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E8176A-C095-A8C2-0669-D00D1B341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8BD306-F7CD-AF27-6F1A-3A5A22E4F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7860-F917-43C4-856C-F24A5B5B2D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61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.rukdobra.ru/npd-doc?npmid=99&amp;npid=542694318&amp;anchor=XA00MB62MS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.rukdobra.ru/npd-doc?npmid=99&amp;npid=542694318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6271E2-91D2-E4B4-DD70-6A919DA42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30801" cy="585331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2BAE8AC-7DB1-8595-92C9-511736EB2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1294" y="5853312"/>
            <a:ext cx="9144000" cy="1655762"/>
          </a:xfrm>
        </p:spPr>
        <p:txBody>
          <a:bodyPr/>
          <a:lstStyle/>
          <a:p>
            <a:pPr algn="l"/>
            <a:r>
              <a:rPr lang="ru-RU" dirty="0">
                <a:latin typeface="Georgia" panose="02040502050405020303" pitchFamily="18" charset="0"/>
              </a:rPr>
              <a:t>Председатель ППО МОУ «Медведевская школа»</a:t>
            </a:r>
          </a:p>
          <a:p>
            <a:pPr algn="l"/>
            <a:r>
              <a:rPr lang="ru-RU" dirty="0">
                <a:latin typeface="Georgia" panose="02040502050405020303" pitchFamily="18" charset="0"/>
              </a:rPr>
              <a:t>А.Ш. Абибуллаев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EA7811E-2CC2-243C-E712-04EC328D8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1335" y="1774102"/>
            <a:ext cx="9608129" cy="1956986"/>
          </a:xfrm>
          <a:prstGeom prst="rect">
            <a:avLst/>
          </a:prstGeom>
          <a:effectLst>
            <a:outerShdw blurRad="25400" dist="12700" dir="19440000" sx="101000" sy="101000" algn="ctr" rotWithShape="0">
              <a:schemeClr val="bg1">
                <a:alpha val="7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9056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3B4AE29-ABC7-1511-6AE2-CEEACFFF601C}"/>
              </a:ext>
            </a:extLst>
          </p:cNvPr>
          <p:cNvSpPr/>
          <p:nvPr/>
        </p:nvSpPr>
        <p:spPr>
          <a:xfrm>
            <a:off x="258871" y="488515"/>
            <a:ext cx="11674257" cy="1665962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Микротравма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– любое мелкое повреждение, которое работник получил, когда выполнял трудовые обязанности или иную работу по поручению работодателя.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17FCC4FF-F9C0-F3AF-E5F0-686B78B27437}"/>
              </a:ext>
            </a:extLst>
          </p:cNvPr>
          <p:cNvGrpSpPr/>
          <p:nvPr/>
        </p:nvGrpSpPr>
        <p:grpSpPr>
          <a:xfrm>
            <a:off x="580294" y="2428038"/>
            <a:ext cx="2561491" cy="2249923"/>
            <a:chOff x="-5158155" y="1852565"/>
            <a:chExt cx="2907323" cy="315287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A640E0DC-F257-DE4D-75DE-40D435EC2FE8}"/>
                </a:ext>
              </a:extLst>
            </p:cNvPr>
            <p:cNvSpPr/>
            <p:nvPr/>
          </p:nvSpPr>
          <p:spPr>
            <a:xfrm>
              <a:off x="-5158155" y="1852565"/>
              <a:ext cx="2907323" cy="1146136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effectLst/>
                  <a:latin typeface="Georgia" panose="02040502050405020303" pitchFamily="18" charset="0"/>
                  <a:ea typeface="Calibri" panose="020F0502020204030204" pitchFamily="34" charset="0"/>
                </a:rPr>
                <a:t>ссадины</a:t>
              </a:r>
              <a:endParaRPr lang="ru-RU" sz="3200" b="1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3A5F6F2D-03CD-A3A0-4EC9-C4E1F9E2F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158155" y="3063344"/>
              <a:ext cx="2907323" cy="194209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F4B76625-4E30-2AE1-2A37-154688E98AA1}"/>
              </a:ext>
            </a:extLst>
          </p:cNvPr>
          <p:cNvGrpSpPr/>
          <p:nvPr/>
        </p:nvGrpSpPr>
        <p:grpSpPr>
          <a:xfrm>
            <a:off x="2558563" y="4181392"/>
            <a:ext cx="3071928" cy="2187986"/>
            <a:chOff x="2285998" y="2388160"/>
            <a:chExt cx="4044462" cy="31265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09317EA6-6BFD-AB98-E8C8-E5957A2A412A}"/>
                </a:ext>
              </a:extLst>
            </p:cNvPr>
            <p:cNvSpPr/>
            <p:nvPr/>
          </p:nvSpPr>
          <p:spPr>
            <a:xfrm>
              <a:off x="2285998" y="2388160"/>
              <a:ext cx="4044462" cy="1146136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effectLst/>
                  <a:latin typeface="Georgia" panose="02040502050405020303" pitchFamily="18" charset="0"/>
                  <a:ea typeface="Calibri" panose="020F0502020204030204" pitchFamily="34" charset="0"/>
                </a:rPr>
                <a:t>кровоподтек</a:t>
              </a:r>
              <a:endParaRPr lang="ru-RU" sz="3200" b="1" dirty="0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4EF9A2FE-7825-9442-8F62-3E6EE50E42DA}"/>
                </a:ext>
              </a:extLst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5999" y="3570663"/>
              <a:ext cx="4044461" cy="19440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5A8E0E12-CA38-36C0-9F6E-95CBCD837643}"/>
              </a:ext>
            </a:extLst>
          </p:cNvPr>
          <p:cNvGrpSpPr/>
          <p:nvPr/>
        </p:nvGrpSpPr>
        <p:grpSpPr>
          <a:xfrm>
            <a:off x="5630491" y="2396045"/>
            <a:ext cx="3071927" cy="2821784"/>
            <a:chOff x="10679723" y="2462380"/>
            <a:chExt cx="4044462" cy="4127774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2AA887B7-B72E-A571-070B-9DE20E28A101}"/>
                </a:ext>
              </a:extLst>
            </p:cNvPr>
            <p:cNvSpPr/>
            <p:nvPr/>
          </p:nvSpPr>
          <p:spPr>
            <a:xfrm>
              <a:off x="10679723" y="2462380"/>
              <a:ext cx="4044462" cy="1146136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effectLst/>
                  <a:latin typeface="Georgia" panose="02040502050405020303" pitchFamily="18" charset="0"/>
                  <a:ea typeface="Calibri" panose="020F0502020204030204" pitchFamily="34" charset="0"/>
                </a:rPr>
                <a:t>ушиб мягких тканей</a:t>
              </a:r>
              <a:endParaRPr lang="ru-RU" sz="2800" b="1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8F00BAE0-D555-8EB6-1C9C-2710F897F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79723" y="3762190"/>
              <a:ext cx="4044462" cy="2827964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FDAC116E-00B1-FC13-4351-370D09CBD68B}"/>
              </a:ext>
            </a:extLst>
          </p:cNvPr>
          <p:cNvGrpSpPr/>
          <p:nvPr/>
        </p:nvGrpSpPr>
        <p:grpSpPr>
          <a:xfrm>
            <a:off x="8252081" y="3772002"/>
            <a:ext cx="3681047" cy="2891654"/>
            <a:chOff x="12801600" y="4941595"/>
            <a:chExt cx="4618893" cy="4319437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0F6968E1-E0F2-BD8F-CC02-28879918F4E3}"/>
                </a:ext>
              </a:extLst>
            </p:cNvPr>
            <p:cNvSpPr/>
            <p:nvPr/>
          </p:nvSpPr>
          <p:spPr>
            <a:xfrm>
              <a:off x="12801600" y="4941595"/>
              <a:ext cx="4618893" cy="1146137"/>
            </a:xfrm>
            <a:prstGeom prst="round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atin typeface="Georgia" panose="02040502050405020303" pitchFamily="18" charset="0"/>
                  <a:ea typeface="Calibri" panose="020F0502020204030204" pitchFamily="34" charset="0"/>
                </a:rPr>
                <a:t>п</a:t>
              </a:r>
              <a:r>
                <a:rPr lang="ru-RU" sz="2800" b="1" dirty="0">
                  <a:effectLst/>
                  <a:latin typeface="Georgia" panose="02040502050405020303" pitchFamily="18" charset="0"/>
                  <a:ea typeface="Calibri" panose="020F0502020204030204" pitchFamily="34" charset="0"/>
                </a:rPr>
                <a:t>оверхностная рана</a:t>
              </a:r>
              <a:endParaRPr lang="ru-RU" sz="2800" b="1" dirty="0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2A6AAD62-4FA4-B67E-E028-41C3EE660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01600" y="6180231"/>
              <a:ext cx="4618893" cy="30808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980573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9F3891-999E-3011-AB85-7681A690B416}"/>
              </a:ext>
            </a:extLst>
          </p:cNvPr>
          <p:cNvSpPr txBox="1"/>
          <p:nvPr/>
        </p:nvSpPr>
        <p:spPr>
          <a:xfrm>
            <a:off x="154488" y="379583"/>
            <a:ext cx="120375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	В отличие от других повреждений микротравма не приводит к временной нетрудоспособности, расстройству здоровья (</a:t>
            </a:r>
            <a:r>
              <a:rPr lang="ru-RU" sz="2800" u="sng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ст. 226 Трудового </a:t>
            </a:r>
            <a:r>
              <a:rPr lang="ru-RU" sz="2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кодекса Российской Федерации). Медицинская помощь если и нужна, то в минимальном объеме. То есть работник в состоянии исполнять свои трудовые обязанности, пусть и испытывает временный дискомфорт.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922C2BB-ED35-EAED-9608-753DD81D10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96960"/>
            <a:ext cx="4991099" cy="31693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C09B63-923B-EEBF-66C4-B67947FC6C9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8832" y="3196960"/>
            <a:ext cx="5433168" cy="3169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7C7A2BA-F602-C202-98FE-E87992A021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1836" y="4133816"/>
            <a:ext cx="2917821" cy="167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613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A89657-D8DE-D0C6-85EC-90A29AE9DF8E}"/>
              </a:ext>
            </a:extLst>
          </p:cNvPr>
          <p:cNvSpPr txBox="1"/>
          <p:nvPr/>
        </p:nvSpPr>
        <p:spPr>
          <a:xfrm>
            <a:off x="1" y="102281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/>
            <a:r>
              <a:rPr lang="ru-RU" sz="54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нужно вести учет микротравм 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B1272C-8386-3177-A30D-0D465D3A28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2738" y="1946140"/>
            <a:ext cx="4548553" cy="404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5414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4F0CA2-8851-ABBB-7047-FE73010EFF15}"/>
              </a:ext>
            </a:extLst>
          </p:cNvPr>
          <p:cNvSpPr txBox="1"/>
          <p:nvPr/>
        </p:nvSpPr>
        <p:spPr>
          <a:xfrm>
            <a:off x="211015" y="751344"/>
            <a:ext cx="11769969" cy="2677656"/>
          </a:xfrm>
          <a:prstGeom prst="rect">
            <a:avLst/>
          </a:prstGeom>
          <a:solidFill>
            <a:schemeClr val="accent2">
              <a:lumMod val="60000"/>
              <a:lumOff val="40000"/>
              <a:alpha val="75000"/>
            </a:schemeClr>
          </a:solidFill>
        </p:spPr>
        <p:txBody>
          <a:bodyPr wrap="square">
            <a:spAutoFit/>
          </a:bodyPr>
          <a:lstStyle/>
          <a:p>
            <a:pPr indent="540385"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микротравмы – предвестники более тяжелых несчастных случаев. Они сигнализируют о недостатках в системе охраны труда, нарушениях техники безопасности, пробелах в знаниях работников или плохом качестве оборудования, мебели. Чтобы предупреждать производственный травматизм и профессиональные заболевания, законодатель и включил в </a:t>
            </a:r>
            <a:r>
              <a:rPr lang="ru-RU" sz="2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Трудовой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кодекс понятие «микротравмы».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60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A89657-D8DE-D0C6-85EC-90A29AE9DF8E}"/>
              </a:ext>
            </a:extLst>
          </p:cNvPr>
          <p:cNvSpPr txBox="1"/>
          <p:nvPr/>
        </p:nvSpPr>
        <p:spPr>
          <a:xfrm>
            <a:off x="1" y="10228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организовать учет и расследование микротравм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B1272C-8386-3177-A30D-0D465D3A28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2738" y="1946140"/>
            <a:ext cx="4548553" cy="404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8654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83A6F7-ED14-91ED-E073-8BD5B05F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98"/>
          <a:stretch/>
        </p:blipFill>
        <p:spPr bwMode="auto">
          <a:xfrm>
            <a:off x="-212354" y="0"/>
            <a:ext cx="1240435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16FA2B0-00DC-5338-5664-881D9F234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380695" y="-4462382"/>
            <a:ext cx="6546000" cy="36821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4DEBCD-6228-6A82-479B-BF4695794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380695" y="7983416"/>
            <a:ext cx="6546000" cy="36821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EE7FE5E-8A65-A421-EE8D-BF0EEF60D6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62009" y="7983416"/>
            <a:ext cx="6546000" cy="3682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564AE4-1275-43A1-07EF-ECF79BAB62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62009" y="-4462381"/>
            <a:ext cx="6546000" cy="36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11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3C23C-48B1-A5CF-F6D7-A8780C06B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546000" cy="3682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64A541-B31F-7A38-0410-B5AC7B844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6000" y="3175875"/>
            <a:ext cx="6546000" cy="3682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B4F1362-AAA9-5844-CBF3-2B17FFCAB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75874"/>
            <a:ext cx="6546000" cy="3682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83C8EB-5AFA-A039-1000-82FA0160CC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6000" y="0"/>
            <a:ext cx="6546000" cy="36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6197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29</Words>
  <Application>Microsoft Office PowerPoint</Application>
  <PresentationFormat>Произвольный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informatika medvedevka</dc:creator>
  <cp:lastModifiedBy>User Windows</cp:lastModifiedBy>
  <cp:revision>3</cp:revision>
  <dcterms:created xsi:type="dcterms:W3CDTF">2023-10-27T06:36:16Z</dcterms:created>
  <dcterms:modified xsi:type="dcterms:W3CDTF">2023-10-31T06:14:31Z</dcterms:modified>
</cp:coreProperties>
</file>