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6" r:id="rId8"/>
    <p:sldId id="267" r:id="rId9"/>
    <p:sldId id="268" r:id="rId10"/>
    <p:sldId id="269" r:id="rId11"/>
    <p:sldId id="270" r:id="rId12"/>
    <p:sldId id="271" r:id="rId13"/>
    <p:sldId id="275"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0033"/>
    <a:srgbClr val="000066"/>
    <a:srgbClr val="009900"/>
    <a:srgbClr val="660033"/>
    <a:srgbClr val="00FFFF"/>
    <a:srgbClr val="660066"/>
    <a:srgbClr val="FF99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85A957A-1DBF-4883-A35D-7691E1A5920E}" type="datetimeFigureOut">
              <a:rPr lang="ru-RU"/>
              <a:pPr>
                <a:defRPr/>
              </a:pPr>
              <a:t>21.11.2023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5B7AE9-BD22-4611-A522-6BA73178225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74418BC-7C28-4239-9744-C4AC7D5B9EED}" type="datetimeFigureOut">
              <a:rPr lang="ru-RU"/>
              <a:pPr>
                <a:defRPr/>
              </a:pPr>
              <a:t>21.11.2023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1F4137-CFA2-406D-A0D4-B8277124D21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4C7A405-34BD-4829-818C-D5C648E410BA}" type="datetimeFigureOut">
              <a:rPr lang="ru-RU"/>
              <a:pPr>
                <a:defRPr/>
              </a:pPr>
              <a:t>21.11.2023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58CA90-B022-4714-BBAD-DF07DEA5C67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6" descr="пр42.png"/>
          <p:cNvPicPr>
            <a:picLocks noChangeAspect="1"/>
          </p:cNvPicPr>
          <p:nvPr userDrawn="1"/>
        </p:nvPicPr>
        <p:blipFill>
          <a:blip r:embed="rId2"/>
          <a:srcRect/>
          <a:stretch>
            <a:fillRect/>
          </a:stretch>
        </p:blipFill>
        <p:spPr bwMode="auto">
          <a:xfrm>
            <a:off x="-3175" y="0"/>
            <a:ext cx="915035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9CA68595-C5BD-444E-83A9-90CA0EDB2961}" type="datetimeFigureOut">
              <a:rPr lang="ru-RU"/>
              <a:pPr>
                <a:defRPr/>
              </a:pPr>
              <a:t>21.11.2023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1F334BC-F66C-4E84-887E-D0DFAD4F7DB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CA3764A-0E14-4127-8262-7841EDE705D1}" type="datetimeFigureOut">
              <a:rPr lang="ru-RU"/>
              <a:pPr>
                <a:defRPr/>
              </a:pPr>
              <a:t>21.11.2023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E874D9-A195-406E-BAD5-0D9FD40E015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BF353448-3362-4DA8-A373-60F4B7A9A533}" type="datetimeFigureOut">
              <a:rPr lang="ru-RU"/>
              <a:pPr>
                <a:defRPr/>
              </a:pPr>
              <a:t>21.11.2023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4BE671-C586-4E95-AA8B-364A3DA7DBF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07ED1FFB-C59F-4228-8C22-E8F2CE878412}" type="datetimeFigureOut">
              <a:rPr lang="ru-RU"/>
              <a:pPr>
                <a:defRPr/>
              </a:pPr>
              <a:t>21.11.2023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FDA0EBC-5506-4937-9903-C4618ED7E9C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4697C911-B26B-476A-BEBD-CEDC93A6084A}" type="datetimeFigureOut">
              <a:rPr lang="ru-RU"/>
              <a:pPr>
                <a:defRPr/>
              </a:pPr>
              <a:t>21.11.2023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57D3E52-7FB8-4356-8952-38C8B5186C3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FDAF381-734F-47EC-9439-7312368159FC}" type="datetimeFigureOut">
              <a:rPr lang="ru-RU"/>
              <a:pPr>
                <a:defRPr/>
              </a:pPr>
              <a:t>21.11.2023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151AF7C-2BC5-412A-BE54-D1C3BDD4991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77FF5DD-D3F5-4854-8B2B-093BA02E36D0}" type="datetimeFigureOut">
              <a:rPr lang="ru-RU"/>
              <a:pPr>
                <a:defRPr/>
              </a:pPr>
              <a:t>21.11.2023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92FC565-D393-41CC-A74E-80E40DD869C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1332211E-F0A2-4614-B1D0-B0DB03648D81}" type="datetimeFigureOut">
              <a:rPr lang="ru-RU"/>
              <a:pPr>
                <a:defRPr/>
              </a:pPr>
              <a:t>21.11.2023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0A46B33-99DA-410A-A18B-B20A7657417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B732B7C-53E1-4BD4-B3C8-0960F32D67B7}" type="datetimeFigureOut">
              <a:rPr lang="ru-RU"/>
              <a:pPr>
                <a:defRPr/>
              </a:pPr>
              <a:t>21.11.2023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8D9FEEA-D4A8-48B8-8F41-2B51FEBBF72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1187624" y="1628800"/>
            <a:ext cx="6766520" cy="3674839"/>
          </a:xfrm>
        </p:spPr>
        <p:txBody>
          <a:bodyPr/>
          <a:lstStyle/>
          <a:p>
            <a:pPr eaLnBrk="1" hangingPunct="1"/>
            <a:r>
              <a:rPr lang="ru-RU" sz="3600" dirty="0" smtClean="0">
                <a:solidFill>
                  <a:srgbClr val="FF0000"/>
                </a:solidFill>
                <a:latin typeface="Times New Roman" panose="02020603050405020304" pitchFamily="18" charset="0"/>
                <a:cs typeface="Times New Roman" panose="02020603050405020304" pitchFamily="18" charset="0"/>
              </a:rPr>
              <a:t>«</a:t>
            </a:r>
            <a:r>
              <a:rPr lang="ru-RU" sz="3200" i="1" dirty="0" smtClean="0">
                <a:solidFill>
                  <a:srgbClr val="FF0000"/>
                </a:solidFill>
                <a:latin typeface="Times New Roman" panose="02020603050405020304" pitchFamily="18" charset="0"/>
                <a:cs typeface="Times New Roman" panose="02020603050405020304" pitchFamily="18" charset="0"/>
              </a:rPr>
              <a:t>Формирование </a:t>
            </a:r>
            <a:r>
              <a:rPr lang="ru-RU" sz="3200" i="1" dirty="0">
                <a:solidFill>
                  <a:srgbClr val="FF0000"/>
                </a:solidFill>
                <a:latin typeface="Times New Roman" panose="02020603050405020304" pitchFamily="18" charset="0"/>
                <a:cs typeface="Times New Roman" panose="02020603050405020304" pitchFamily="18" charset="0"/>
              </a:rPr>
              <a:t>у детей дошкольного возраста навыков безопасного поведения на улицах </a:t>
            </a:r>
            <a:r>
              <a:rPr lang="ru-RU" sz="3200" i="1" dirty="0" smtClean="0">
                <a:solidFill>
                  <a:srgbClr val="FF0000"/>
                </a:solidFill>
                <a:latin typeface="Times New Roman" panose="02020603050405020304" pitchFamily="18" charset="0"/>
                <a:cs typeface="Times New Roman" panose="02020603050405020304" pitchFamily="18" charset="0"/>
              </a:rPr>
              <a:t>и дорогах через </a:t>
            </a:r>
            <a:r>
              <a:rPr lang="ru-RU" sz="3200" i="1" dirty="0">
                <a:solidFill>
                  <a:srgbClr val="FF0000"/>
                </a:solidFill>
                <a:latin typeface="Times New Roman" panose="02020603050405020304" pitchFamily="18" charset="0"/>
                <a:cs typeface="Times New Roman" panose="02020603050405020304" pitchFamily="18" charset="0"/>
              </a:rPr>
              <a:t>ознакомление с правилами  дорожного </a:t>
            </a:r>
            <a:r>
              <a:rPr lang="ru-RU" sz="3200" i="1" dirty="0" smtClean="0">
                <a:solidFill>
                  <a:srgbClr val="FF0000"/>
                </a:solidFill>
                <a:latin typeface="Times New Roman" panose="02020603050405020304" pitchFamily="18" charset="0"/>
                <a:cs typeface="Times New Roman" panose="02020603050405020304" pitchFamily="18" charset="0"/>
              </a:rPr>
              <a:t>движения».</a:t>
            </a:r>
            <a:r>
              <a:rPr lang="ru-RU" dirty="0"/>
              <a:t/>
            </a:r>
            <a:br>
              <a:rPr lang="ru-RU" dirty="0"/>
            </a:br>
            <a:r>
              <a:rPr lang="ru-RU" dirty="0"/>
              <a:t> </a:t>
            </a:r>
            <a:br>
              <a:rPr lang="ru-RU" dirty="0"/>
            </a:br>
            <a:endParaRPr lang="ru-RU" dirty="0"/>
          </a:p>
        </p:txBody>
      </p:sp>
      <p:sp>
        <p:nvSpPr>
          <p:cNvPr id="2" name="Прямоугольник 1"/>
          <p:cNvSpPr/>
          <p:nvPr/>
        </p:nvSpPr>
        <p:spPr>
          <a:xfrm>
            <a:off x="1043608" y="620688"/>
            <a:ext cx="6480720" cy="738664"/>
          </a:xfrm>
          <a:prstGeom prst="rect">
            <a:avLst/>
          </a:prstGeom>
        </p:spPr>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МУНИЦИПАЛЬНОЕ </a:t>
            </a:r>
            <a:r>
              <a:rPr lang="ru-RU" sz="1400" dirty="0">
                <a:latin typeface="Times New Roman" panose="02020603050405020304" pitchFamily="18" charset="0"/>
                <a:cs typeface="Times New Roman" panose="02020603050405020304" pitchFamily="18" charset="0"/>
              </a:rPr>
              <a:t>ДОШКОЛЬНОЕ ОБРАЗОВАТЕЛЬНОЕ УЧРЕЖДЕНИЕ</a:t>
            </a:r>
          </a:p>
          <a:p>
            <a:pPr algn="ctr"/>
            <a:r>
              <a:rPr lang="ru-RU" sz="1400" dirty="0">
                <a:latin typeface="Times New Roman" panose="02020603050405020304" pitchFamily="18" charset="0"/>
                <a:cs typeface="Times New Roman" panose="02020603050405020304" pitchFamily="18" charset="0"/>
              </a:rPr>
              <a:t>«НОВОСТЕПНОВСКИЙ ДЕТСКИЙ САД «РАДУГА»</a:t>
            </a:r>
          </a:p>
          <a:p>
            <a:pPr algn="ctr"/>
            <a:r>
              <a:rPr lang="ru-RU" sz="1400" dirty="0">
                <a:latin typeface="Times New Roman" panose="02020603050405020304" pitchFamily="18" charset="0"/>
                <a:cs typeface="Times New Roman" panose="02020603050405020304" pitchFamily="18" charset="0"/>
              </a:rPr>
              <a:t>ДЖАНКОЙСКОГО РАЙОНА РЕСПУБЛИКИ КРЫМ</a:t>
            </a:r>
          </a:p>
        </p:txBody>
      </p:sp>
      <p:sp>
        <p:nvSpPr>
          <p:cNvPr id="3" name="Прямоугольник 2"/>
          <p:cNvSpPr/>
          <p:nvPr/>
        </p:nvSpPr>
        <p:spPr>
          <a:xfrm>
            <a:off x="4788024" y="4910554"/>
            <a:ext cx="3744416" cy="369332"/>
          </a:xfrm>
          <a:prstGeom prst="rect">
            <a:avLst/>
          </a:prstGeom>
        </p:spPr>
        <p:txBody>
          <a:bodyPr wrap="square">
            <a:spAutoFit/>
          </a:bodyPr>
          <a:lstStyle/>
          <a:p>
            <a:r>
              <a:rPr lang="ru-RU" dirty="0" smtClean="0">
                <a:solidFill>
                  <a:srgbClr val="002060"/>
                </a:solidFill>
                <a:latin typeface="Times New Roman" panose="02020603050405020304" pitchFamily="18" charset="0"/>
                <a:cs typeface="Times New Roman" panose="02020603050405020304" pitchFamily="18" charset="0"/>
              </a:rPr>
              <a:t>Воспитатель</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Искандарова</a:t>
            </a:r>
            <a:r>
              <a:rPr lang="ru-RU" dirty="0">
                <a:solidFill>
                  <a:srgbClr val="002060"/>
                </a:solidFill>
                <a:latin typeface="Times New Roman" panose="02020603050405020304" pitchFamily="18" charset="0"/>
                <a:cs typeface="Times New Roman" panose="02020603050405020304" pitchFamily="18" charset="0"/>
              </a:rPr>
              <a:t> Л.В.</a:t>
            </a:r>
          </a:p>
        </p:txBody>
      </p:sp>
      <p:sp>
        <p:nvSpPr>
          <p:cNvPr id="4" name="Прямоугольник 3"/>
          <p:cNvSpPr/>
          <p:nvPr/>
        </p:nvSpPr>
        <p:spPr>
          <a:xfrm>
            <a:off x="4022266" y="5733256"/>
            <a:ext cx="1018612" cy="369332"/>
          </a:xfrm>
          <a:prstGeom prst="rect">
            <a:avLst/>
          </a:prstGeom>
        </p:spPr>
        <p:txBody>
          <a:bodyPr wrap="none">
            <a:spAutoFit/>
          </a:bodyPr>
          <a:lstStyle/>
          <a:p>
            <a:r>
              <a:rPr lang="ru-RU" dirty="0" smtClean="0">
                <a:latin typeface="Times New Roman" panose="02020603050405020304" pitchFamily="18" charset="0"/>
                <a:cs typeface="Times New Roman" panose="02020603050405020304" pitchFamily="18" charset="0"/>
              </a:rPr>
              <a:t>2023 </a:t>
            </a:r>
            <a:r>
              <a:rPr lang="ru-RU" dirty="0">
                <a:latin typeface="Times New Roman" panose="02020603050405020304" pitchFamily="18" charset="0"/>
                <a:cs typeface="Times New Roman" panose="02020603050405020304" pitchFamily="18" charset="0"/>
              </a:rPr>
              <a:t>год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Содержимое 2"/>
          <p:cNvSpPr>
            <a:spLocks noGrp="1"/>
          </p:cNvSpPr>
          <p:nvPr>
            <p:ph idx="1"/>
          </p:nvPr>
        </p:nvSpPr>
        <p:spPr/>
        <p:txBody>
          <a:bodyPr/>
          <a:lstStyle/>
          <a:p>
            <a:r>
              <a:rPr lang="ru-RU" b="1">
                <a:solidFill>
                  <a:srgbClr val="009900"/>
                </a:solidFill>
              </a:rPr>
              <a:t>Знать следующие правила дорожного движения</a:t>
            </a:r>
            <a:r>
              <a:rPr lang="ru-RU">
                <a:solidFill>
                  <a:srgbClr val="009900"/>
                </a:solidFill>
              </a:rPr>
              <a:t>:</a:t>
            </a:r>
          </a:p>
          <a:p>
            <a:pPr algn="ctr"/>
            <a:r>
              <a:rPr lang="ru-RU" sz="2400">
                <a:solidFill>
                  <a:srgbClr val="0066FF"/>
                </a:solidFill>
              </a:rPr>
              <a:t>Переходить улицу только на зелёный свет светофора.</a:t>
            </a:r>
          </a:p>
          <a:p>
            <a:pPr algn="ctr"/>
            <a:r>
              <a:rPr lang="ru-RU" sz="2400">
                <a:solidFill>
                  <a:srgbClr val="0066FF"/>
                </a:solidFill>
              </a:rPr>
              <a:t>Не играть на дороге или около проезжей части.</a:t>
            </a:r>
          </a:p>
          <a:p>
            <a:pPr algn="ctr"/>
            <a:r>
              <a:rPr lang="ru-RU" sz="2400">
                <a:solidFill>
                  <a:srgbClr val="0066FF"/>
                </a:solidFill>
              </a:rPr>
              <a:t>Переходить улицу только по пешеходному переходу.</a:t>
            </a:r>
          </a:p>
          <a:p>
            <a:pPr algn="ctr"/>
            <a:r>
              <a:rPr lang="ru-RU" sz="2400">
                <a:solidFill>
                  <a:srgbClr val="0066FF"/>
                </a:solidFill>
              </a:rPr>
              <a:t>При переходе улицы сначала посмотреть налево, а дойдя до середины – направо.</a:t>
            </a:r>
          </a:p>
          <a:p>
            <a:pPr algn="ctr"/>
            <a:r>
              <a:rPr lang="ru-RU" sz="2400">
                <a:solidFill>
                  <a:srgbClr val="0066FF"/>
                </a:solidFill>
              </a:rPr>
              <a:t>Знать устройство проезжей части.</a:t>
            </a:r>
          </a:p>
          <a:p>
            <a:pPr algn="ctr"/>
            <a:r>
              <a:rPr lang="ru-RU" sz="2400">
                <a:solidFill>
                  <a:srgbClr val="0066FF"/>
                </a:solidFill>
              </a:rPr>
              <a:t>Знать некоторые дорожные знаки для пешеходов и водителей.</a:t>
            </a:r>
          </a:p>
          <a:p>
            <a:endParaRPr lang="ru-RU" sz="2400"/>
          </a:p>
        </p:txBody>
      </p:sp>
      <p:pic>
        <p:nvPicPr>
          <p:cNvPr id="18436" name="Рисунок 4" descr="svetofor_kartinki_2.jpg"/>
          <p:cNvPicPr>
            <a:picLocks noChangeAspect="1"/>
          </p:cNvPicPr>
          <p:nvPr/>
        </p:nvPicPr>
        <p:blipFill>
          <a:blip r:embed="rId2"/>
          <a:srcRect/>
          <a:stretch>
            <a:fillRect/>
          </a:stretch>
        </p:blipFill>
        <p:spPr bwMode="auto">
          <a:xfrm>
            <a:off x="0" y="4357688"/>
            <a:ext cx="1357313" cy="25003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Содержимое 2"/>
          <p:cNvSpPr>
            <a:spLocks noGrp="1"/>
          </p:cNvSpPr>
          <p:nvPr>
            <p:ph idx="1"/>
          </p:nvPr>
        </p:nvSpPr>
        <p:spPr/>
        <p:txBody>
          <a:bodyPr/>
          <a:lstStyle/>
          <a:p>
            <a:r>
              <a:rPr lang="ru-RU">
                <a:solidFill>
                  <a:srgbClr val="660066"/>
                </a:solidFill>
              </a:rPr>
              <a:t>Знать правила поведения в транспорте:</a:t>
            </a:r>
          </a:p>
          <a:p>
            <a:r>
              <a:rPr lang="ru-RU" sz="2400">
                <a:solidFill>
                  <a:srgbClr val="009900"/>
                </a:solidFill>
              </a:rPr>
              <a:t>Нельзя детям ездить на транспорте без родителей, без сопровождения взрослых.</a:t>
            </a:r>
          </a:p>
          <a:p>
            <a:r>
              <a:rPr lang="ru-RU" sz="2400">
                <a:solidFill>
                  <a:srgbClr val="009900"/>
                </a:solidFill>
              </a:rPr>
              <a:t>Не стоять у дверей.</a:t>
            </a:r>
          </a:p>
          <a:p>
            <a:r>
              <a:rPr lang="ru-RU" sz="2400">
                <a:solidFill>
                  <a:srgbClr val="009900"/>
                </a:solidFill>
              </a:rPr>
              <a:t>Разговаривать тихо, чтобы не мешать другим.</a:t>
            </a:r>
          </a:p>
          <a:p>
            <a:r>
              <a:rPr lang="ru-RU" sz="2400">
                <a:solidFill>
                  <a:srgbClr val="009900"/>
                </a:solidFill>
              </a:rPr>
              <a:t>Нельзя высовываться и выставлять руки в открытые окна.</a:t>
            </a:r>
          </a:p>
          <a:p>
            <a:r>
              <a:rPr lang="ru-RU" sz="2400">
                <a:solidFill>
                  <a:srgbClr val="009900"/>
                </a:solidFill>
              </a:rPr>
              <a:t>Уступать место пожилым людям, пассажирам с маленькими детьми.</a:t>
            </a:r>
          </a:p>
          <a:p>
            <a:endParaRPr lang="ru-RU">
              <a:solidFill>
                <a:srgbClr val="660066"/>
              </a:solidFill>
            </a:endParaRPr>
          </a:p>
          <a:p>
            <a:endParaRPr lang="ru-RU">
              <a:solidFill>
                <a:srgbClr val="660066"/>
              </a:solidFill>
            </a:endParaRPr>
          </a:p>
        </p:txBody>
      </p:sp>
      <p:pic>
        <p:nvPicPr>
          <p:cNvPr id="19460" name="Рисунок 3" descr="35012857.jpg"/>
          <p:cNvPicPr>
            <a:picLocks noChangeAspect="1"/>
          </p:cNvPicPr>
          <p:nvPr/>
        </p:nvPicPr>
        <p:blipFill>
          <a:blip r:embed="rId2"/>
          <a:srcRect/>
          <a:stretch>
            <a:fillRect/>
          </a:stretch>
        </p:blipFill>
        <p:spPr bwMode="auto">
          <a:xfrm>
            <a:off x="5357813" y="4714875"/>
            <a:ext cx="3786187" cy="21431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Содержимое 2"/>
          <p:cNvSpPr>
            <a:spLocks noGrp="1"/>
          </p:cNvSpPr>
          <p:nvPr>
            <p:ph idx="1"/>
          </p:nvPr>
        </p:nvSpPr>
        <p:spPr/>
        <p:txBody>
          <a:bodyPr/>
          <a:lstStyle/>
          <a:p>
            <a:pPr algn="ctr"/>
            <a:r>
              <a:rPr lang="ru-RU" dirty="0">
                <a:solidFill>
                  <a:srgbClr val="0066FF"/>
                </a:solidFill>
              </a:rPr>
              <a:t>Знать и соблюдать правила поведения во дворе:</a:t>
            </a:r>
          </a:p>
          <a:p>
            <a:r>
              <a:rPr lang="ru-RU" dirty="0">
                <a:solidFill>
                  <a:srgbClr val="660033"/>
                </a:solidFill>
              </a:rPr>
              <a:t>Не ходить никуда без разрешения взрослых.</a:t>
            </a:r>
          </a:p>
          <a:p>
            <a:r>
              <a:rPr lang="ru-RU" dirty="0">
                <a:solidFill>
                  <a:srgbClr val="660033"/>
                </a:solidFill>
              </a:rPr>
              <a:t>Играть только на детской площадке.</a:t>
            </a:r>
          </a:p>
          <a:p>
            <a:r>
              <a:rPr lang="ru-RU" dirty="0">
                <a:solidFill>
                  <a:srgbClr val="660033"/>
                </a:solidFill>
              </a:rPr>
              <a:t>Не играть близко от проезжей части дороги.</a:t>
            </a:r>
          </a:p>
          <a:p>
            <a:r>
              <a:rPr lang="ru-RU" dirty="0">
                <a:solidFill>
                  <a:srgbClr val="660033"/>
                </a:solidFill>
              </a:rPr>
              <a:t>Не кататься по проезжей части дороги.</a:t>
            </a:r>
          </a:p>
          <a:p>
            <a:pPr algn="ctr"/>
            <a:endParaRPr lang="ru-RU" dirty="0">
              <a:solidFill>
                <a:srgbClr val="00FFFF"/>
              </a:solidFill>
            </a:endParaRPr>
          </a:p>
          <a:p>
            <a:endParaRPr lang="ru-RU" dirty="0"/>
          </a:p>
        </p:txBody>
      </p:sp>
      <p:pic>
        <p:nvPicPr>
          <p:cNvPr id="20484" name="Рисунок 3" descr="img18.jpg"/>
          <p:cNvPicPr>
            <a:picLocks noChangeAspect="1"/>
          </p:cNvPicPr>
          <p:nvPr/>
        </p:nvPicPr>
        <p:blipFill>
          <a:blip r:embed="rId2" cstate="print"/>
          <a:srcRect/>
          <a:stretch>
            <a:fillRect/>
          </a:stretch>
        </p:blipFill>
        <p:spPr bwMode="auto">
          <a:xfrm>
            <a:off x="5857875" y="5429250"/>
            <a:ext cx="3286125" cy="1428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Содержимое 2"/>
          <p:cNvSpPr>
            <a:spLocks noGrp="1"/>
          </p:cNvSpPr>
          <p:nvPr>
            <p:ph idx="1"/>
          </p:nvPr>
        </p:nvSpPr>
        <p:spPr/>
        <p:txBody>
          <a:bodyPr/>
          <a:lstStyle/>
          <a:p>
            <a:pPr algn="ctr"/>
            <a:r>
              <a:rPr lang="ru-RU" sz="2800" dirty="0">
                <a:solidFill>
                  <a:srgbClr val="FF0000"/>
                </a:solidFill>
                <a:latin typeface="Times New Roman" pitchFamily="18" charset="0"/>
                <a:cs typeface="Times New Roman" pitchFamily="18" charset="0"/>
              </a:rPr>
              <a:t>Таким образом, систематическая работа с детьми по обучению правилам дорожного движения в детском саду в тесном контакте с родителями, использование эффективных, современных методов и </a:t>
            </a:r>
            <a:r>
              <a:rPr lang="ru-RU" sz="2800" dirty="0" smtClean="0">
                <a:solidFill>
                  <a:srgbClr val="FF0000"/>
                </a:solidFill>
                <a:latin typeface="Times New Roman" pitchFamily="18" charset="0"/>
                <a:cs typeface="Times New Roman" pitchFamily="18" charset="0"/>
              </a:rPr>
              <a:t>приемов дают </a:t>
            </a:r>
            <a:r>
              <a:rPr lang="ru-RU" sz="2800" dirty="0">
                <a:solidFill>
                  <a:srgbClr val="FF0000"/>
                </a:solidFill>
                <a:latin typeface="Times New Roman" pitchFamily="18" charset="0"/>
                <a:cs typeface="Times New Roman" pitchFamily="18" charset="0"/>
              </a:rPr>
              <a:t>положительные результаты.</a:t>
            </a:r>
          </a:p>
          <a:p>
            <a:pPr algn="ctr"/>
            <a:endParaRPr lang="ru-RU" sz="2800" dirty="0">
              <a:solidFill>
                <a:srgbClr val="FF0000"/>
              </a:solidFill>
              <a:latin typeface="Times New Roman" pitchFamily="18" charset="0"/>
              <a:cs typeface="Times New Roman" pitchFamily="18" charset="0"/>
            </a:endParaRPr>
          </a:p>
        </p:txBody>
      </p:sp>
      <p:pic>
        <p:nvPicPr>
          <p:cNvPr id="24580" name="Рисунок 3" descr="7821_6cdaded734e0aaa5cdd1f68c17550d15.jpg.jpg"/>
          <p:cNvPicPr>
            <a:picLocks noChangeAspect="1"/>
          </p:cNvPicPr>
          <p:nvPr/>
        </p:nvPicPr>
        <p:blipFill>
          <a:blip r:embed="rId2"/>
          <a:srcRect/>
          <a:stretch>
            <a:fillRect/>
          </a:stretch>
        </p:blipFill>
        <p:spPr bwMode="auto">
          <a:xfrm>
            <a:off x="2576513" y="4214813"/>
            <a:ext cx="3990975" cy="26431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1"/>
          </p:nvPr>
        </p:nvSpPr>
        <p:spPr>
          <a:xfrm>
            <a:off x="395536" y="1268760"/>
            <a:ext cx="8229600" cy="4525963"/>
          </a:xfrm>
        </p:spPr>
        <p:txBody>
          <a:bodyPr/>
          <a:lstStyle/>
          <a:p>
            <a:pPr eaLnBrk="1" hangingPunct="1"/>
            <a:r>
              <a:rPr lang="ru-RU" sz="2400" dirty="0">
                <a:latin typeface="Times New Roman" pitchFamily="18" charset="0"/>
                <a:cs typeface="Times New Roman" pitchFamily="18" charset="0"/>
              </a:rPr>
              <a:t>В детском саду ребенок не только осваивает элементарные правила дорожного движения, но и учиться важнейшим правилам безопасного поведения на дороге. ПДД в детском саду - это довольно большой комплекс знаний, который воспитатель старается донести до детей, ведь от этого зависит их безопасность на дороге. Именно это послужило поводом углубленной работы педагога по выбранному направлению. Становится очевидным, что обучение правилам дорожного движения в детском саду - это жизненная необходимость. У детей данного возраста отсутствует та защитная психологическая реакция на дорожную обстановку, которая свойственна взрослым. Их жажда знаний, желание постоянно открывать что - то новое часто ставит ребенка перед реальными опасностями на </a:t>
            </a:r>
            <a:r>
              <a:rPr lang="ru-RU" sz="2400" dirty="0" smtClean="0">
                <a:latin typeface="Times New Roman" pitchFamily="18" charset="0"/>
                <a:cs typeface="Times New Roman" pitchFamily="18" charset="0"/>
              </a:rPr>
              <a:t>улицах. </a:t>
            </a:r>
            <a:endParaRPr lang="ru-RU" sz="2400" dirty="0">
              <a:latin typeface="Times New Roman" pitchFamily="18" charset="0"/>
              <a:cs typeface="Times New Roman" pitchFamily="18" charset="0"/>
            </a:endParaRPr>
          </a:p>
          <a:p>
            <a:pPr eaLnBrk="1" hangingPunct="1"/>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755576" y="620688"/>
            <a:ext cx="7632848" cy="4176464"/>
          </a:xfrm>
        </p:spPr>
        <p:txBody>
          <a:bodyPr/>
          <a:lstStyle/>
          <a:p>
            <a:pPr eaLnBrk="1" hangingPunct="1"/>
            <a:r>
              <a:rPr lang="ru-RU" b="1" dirty="0"/>
              <a:t> </a:t>
            </a:r>
            <a:r>
              <a:rPr lang="ru-RU" dirty="0">
                <a:solidFill>
                  <a:srgbClr val="FF0000"/>
                </a:solidFill>
                <a:latin typeface="Times New Roman" pitchFamily="18" charset="0"/>
                <a:cs typeface="Times New Roman" pitchFamily="18" charset="0"/>
              </a:rPr>
              <a:t>Педагогической идеей работы</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r>
              <a:rPr lang="ru-RU" sz="3200" dirty="0">
                <a:latin typeface="Times New Roman" pitchFamily="18" charset="0"/>
                <a:cs typeface="Times New Roman" pitchFamily="18" charset="0"/>
              </a:rPr>
              <a:t>является создание новой, более эффективной модели формирования  у детей навыков безопасного поведения на улицах.</a:t>
            </a:r>
            <a:r>
              <a:rPr lang="ru-RU" dirty="0"/>
              <a:t/>
            </a:r>
            <a:br>
              <a:rPr lang="ru-RU" dirty="0"/>
            </a:b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785813"/>
            <a:ext cx="8229600" cy="2214562"/>
          </a:xfrm>
        </p:spPr>
        <p:txBody>
          <a:bodyPr/>
          <a:lstStyle/>
          <a:p>
            <a:r>
              <a:rPr lang="ru-RU" b="1">
                <a:solidFill>
                  <a:srgbClr val="00B050"/>
                </a:solidFill>
              </a:rPr>
              <a:t>Задачи:</a:t>
            </a:r>
            <a:r>
              <a:rPr lang="en-US" b="1"/>
              <a:t/>
            </a:r>
            <a:br>
              <a:rPr lang="en-US" b="1"/>
            </a:br>
            <a:endParaRPr lang="ru-RU"/>
          </a:p>
        </p:txBody>
      </p:sp>
      <p:sp>
        <p:nvSpPr>
          <p:cNvPr id="7171" name="Содержимое 2"/>
          <p:cNvSpPr>
            <a:spLocks noGrp="1"/>
          </p:cNvSpPr>
          <p:nvPr>
            <p:ph idx="1"/>
          </p:nvPr>
        </p:nvSpPr>
        <p:spPr>
          <a:xfrm>
            <a:off x="457200" y="1600200"/>
            <a:ext cx="8435280" cy="4997152"/>
          </a:xfrm>
        </p:spPr>
        <p:txBody>
          <a:bodyPr/>
          <a:lstStyle/>
          <a:p>
            <a:endParaRPr lang="en-US"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1. Усвоение дошкольниками первоначальных знаний о правилах безопасного поведения на улице.</a:t>
            </a:r>
          </a:p>
          <a:p>
            <a:r>
              <a:rPr lang="ru-RU" sz="2000" dirty="0">
                <a:latin typeface="Times New Roman" pitchFamily="18" charset="0"/>
                <a:cs typeface="Times New Roman" pitchFamily="18" charset="0"/>
              </a:rPr>
              <a:t>2. Формирование у детей качественно новых двигательных навыков и бдительного восприятия окружающей обстановки. (Ребёнок должен не только правильно двигаться в соответствии с полученным сигналом или ориентируясь на взрослого, но и уметь координировать свои движения с движениями других людей и перемещением предметов).</a:t>
            </a:r>
          </a:p>
          <a:p>
            <a:r>
              <a:rPr lang="ru-RU" sz="2000" dirty="0">
                <a:latin typeface="Times New Roman" pitchFamily="18" charset="0"/>
                <a:cs typeface="Times New Roman" pitchFamily="18" charset="0"/>
              </a:rPr>
              <a:t>3. Развитие у детей способности к предвидению возможной опасности в конкретной меняющейся ситуации и построению адекватного безопасного поведения.</a:t>
            </a:r>
          </a:p>
          <a:p>
            <a:r>
              <a:rPr lang="ru-RU" sz="2000" dirty="0">
                <a:latin typeface="Times New Roman" pitchFamily="18" charset="0"/>
                <a:cs typeface="Times New Roman" pitchFamily="18" charset="0"/>
              </a:rPr>
              <a:t>4. Воспитывать дисциплинированность, культуру поведения, сознательное выполнение правил дорожного движения.</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2"/>
          <p:cNvSpPr>
            <a:spLocks noGrp="1"/>
          </p:cNvSpPr>
          <p:nvPr>
            <p:ph idx="1"/>
          </p:nvPr>
        </p:nvSpPr>
        <p:spPr/>
        <p:txBody>
          <a:bodyPr/>
          <a:lstStyle/>
          <a:p>
            <a:pPr algn="ctr"/>
            <a:r>
              <a:rPr lang="ru-RU" sz="2800" dirty="0">
                <a:latin typeface="Times New Roman" pitchFamily="18" charset="0"/>
                <a:cs typeface="Times New Roman" pitchFamily="18" charset="0"/>
              </a:rPr>
              <a:t>Решение данных задач возможно в процессе реализации образовательной области «Социально-коммуникативное развитие», а так же в процессе интеграции образовательных областей: «Познавательное развитие», «Речевое развитие», «Художественно-эстетическое развитие», «Физическое развитие»</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492896"/>
            <a:ext cx="8229600" cy="216024"/>
          </a:xfrm>
        </p:spPr>
        <p:txBody>
          <a:bodyPr/>
          <a:lstStyle/>
          <a:p>
            <a:r>
              <a:rPr lang="ru-RU" b="1" dirty="0">
                <a:latin typeface="Times New Roman" pitchFamily="18" charset="0"/>
                <a:cs typeface="Times New Roman" pitchFamily="18" charset="0"/>
              </a:rPr>
              <a:t>Основные аспекты </a:t>
            </a:r>
            <a:r>
              <a:rPr lang="ru-RU" dirty="0">
                <a:latin typeface="Times New Roman" pitchFamily="18" charset="0"/>
                <a:cs typeface="Times New Roman" pitchFamily="18" charset="0"/>
              </a:rPr>
              <a:t>взаимодействия ребёнка с «территорией дорожного движения»:</a:t>
            </a:r>
            <a:r>
              <a:rPr lang="ru-RU" dirty="0">
                <a:solidFill>
                  <a:srgbClr val="7030A0"/>
                </a:solidFill>
              </a:rPr>
              <a:t/>
            </a:r>
            <a:br>
              <a:rPr lang="ru-RU" dirty="0">
                <a:solidFill>
                  <a:srgbClr val="7030A0"/>
                </a:solidFill>
              </a:rPr>
            </a:br>
            <a:endParaRPr lang="ru-RU" dirty="0">
              <a:solidFill>
                <a:srgbClr val="7030A0"/>
              </a:solidFill>
            </a:endParaRPr>
          </a:p>
        </p:txBody>
      </p:sp>
      <p:sp>
        <p:nvSpPr>
          <p:cNvPr id="12291" name="Содержимое 2"/>
          <p:cNvSpPr>
            <a:spLocks noGrp="1"/>
          </p:cNvSpPr>
          <p:nvPr>
            <p:ph idx="1"/>
          </p:nvPr>
        </p:nvSpPr>
        <p:spPr>
          <a:xfrm>
            <a:off x="457200" y="1844824"/>
            <a:ext cx="8229600" cy="3417243"/>
          </a:xfrm>
        </p:spPr>
        <p:txBody>
          <a:bodyPr/>
          <a:lstStyle/>
          <a:p>
            <a:endParaRPr lang="ru-RU" dirty="0"/>
          </a:p>
          <a:p>
            <a:endParaRPr lang="ru-RU" dirty="0"/>
          </a:p>
          <a:p>
            <a:endParaRPr lang="ru-RU" dirty="0"/>
          </a:p>
          <a:p>
            <a:r>
              <a:rPr lang="ru-RU" u="sng" dirty="0"/>
              <a:t>1. Ребёнок – пешеход</a:t>
            </a:r>
            <a:endParaRPr lang="ru-RU" dirty="0"/>
          </a:p>
          <a:p>
            <a:r>
              <a:rPr lang="ru-RU" u="sng" dirty="0"/>
              <a:t>2. Ребёнок – пассажир</a:t>
            </a:r>
            <a:endParaRPr lang="ru-RU" dirty="0"/>
          </a:p>
          <a:p>
            <a:r>
              <a:rPr lang="ru-RU" u="sng" dirty="0"/>
              <a:t>3. Ребёнок – водитель детских транспортных средств </a:t>
            </a:r>
            <a:endParaRPr lang="ru-RU" dirty="0"/>
          </a:p>
        </p:txBody>
      </p:sp>
      <p:pic>
        <p:nvPicPr>
          <p:cNvPr id="12292" name="Рисунок 3" descr="i.jpg"/>
          <p:cNvPicPr>
            <a:picLocks noChangeAspect="1"/>
          </p:cNvPicPr>
          <p:nvPr/>
        </p:nvPicPr>
        <p:blipFill>
          <a:blip r:embed="rId2"/>
          <a:srcRect/>
          <a:stretch>
            <a:fillRect/>
          </a:stretch>
        </p:blipFill>
        <p:spPr bwMode="auto">
          <a:xfrm>
            <a:off x="6786563" y="3214688"/>
            <a:ext cx="2071687"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274638"/>
            <a:ext cx="8229600" cy="2082800"/>
          </a:xfrm>
        </p:spPr>
        <p:txBody>
          <a:bodyPr/>
          <a:lstStyle/>
          <a:p>
            <a:r>
              <a:rPr lang="ru-RU" b="1" dirty="0">
                <a:solidFill>
                  <a:srgbClr val="FFFF00"/>
                </a:solidFill>
              </a:rPr>
              <a:t> </a:t>
            </a:r>
            <a:r>
              <a:rPr lang="ru-RU" b="1" dirty="0"/>
              <a:t>Принципы реализации</a:t>
            </a:r>
            <a:r>
              <a:rPr lang="ru-RU" b="1" dirty="0">
                <a:solidFill>
                  <a:srgbClr val="FFFF00"/>
                </a:solidFill>
              </a:rPr>
              <a:t>: </a:t>
            </a:r>
            <a:endParaRPr lang="ru-RU" dirty="0">
              <a:solidFill>
                <a:srgbClr val="FFFF00"/>
              </a:solidFill>
            </a:endParaRPr>
          </a:p>
        </p:txBody>
      </p:sp>
      <p:sp>
        <p:nvSpPr>
          <p:cNvPr id="14339" name="Содержимое 2"/>
          <p:cNvSpPr>
            <a:spLocks noGrp="1"/>
          </p:cNvSpPr>
          <p:nvPr>
            <p:ph idx="1"/>
          </p:nvPr>
        </p:nvSpPr>
        <p:spPr>
          <a:xfrm>
            <a:off x="457200" y="1628800"/>
            <a:ext cx="8229600" cy="4525963"/>
          </a:xfrm>
        </p:spPr>
        <p:txBody>
          <a:bodyPr/>
          <a:lstStyle/>
          <a:p>
            <a:r>
              <a:rPr lang="ru-RU" sz="2800" dirty="0">
                <a:solidFill>
                  <a:srgbClr val="000066"/>
                </a:solidFill>
              </a:rPr>
              <a:t>1. Принцип индивидуального и дифференцированного </a:t>
            </a:r>
            <a:r>
              <a:rPr lang="ru-RU" sz="2800" dirty="0" smtClean="0">
                <a:solidFill>
                  <a:srgbClr val="000066"/>
                </a:solidFill>
              </a:rPr>
              <a:t>подхода.</a:t>
            </a:r>
            <a:endParaRPr lang="ru-RU" sz="2800" dirty="0">
              <a:solidFill>
                <a:srgbClr val="000066"/>
              </a:solidFill>
            </a:endParaRPr>
          </a:p>
          <a:p>
            <a:r>
              <a:rPr lang="ru-RU" sz="2800" dirty="0">
                <a:solidFill>
                  <a:srgbClr val="000066"/>
                </a:solidFill>
              </a:rPr>
              <a:t>2. Принцип взаимодействия "дети - дорожная среда".</a:t>
            </a:r>
          </a:p>
          <a:p>
            <a:r>
              <a:rPr lang="ru-RU" sz="2800" dirty="0">
                <a:solidFill>
                  <a:srgbClr val="000066"/>
                </a:solidFill>
              </a:rPr>
              <a:t>3. Принцип взаимосвязи причин опасного поведения и его последствия .</a:t>
            </a:r>
          </a:p>
          <a:p>
            <a:r>
              <a:rPr lang="ru-RU" sz="2800" dirty="0">
                <a:solidFill>
                  <a:srgbClr val="000066"/>
                </a:solidFill>
              </a:rPr>
              <a:t>4. Принцип возрастной безопасности. </a:t>
            </a:r>
          </a:p>
          <a:p>
            <a:r>
              <a:rPr lang="ru-RU" sz="2800" dirty="0">
                <a:solidFill>
                  <a:srgbClr val="000066"/>
                </a:solidFill>
              </a:rPr>
              <a:t>5. Принцип социальной безопасности.</a:t>
            </a:r>
          </a:p>
          <a:p>
            <a:r>
              <a:rPr lang="ru-RU" sz="2800" dirty="0">
                <a:solidFill>
                  <a:srgbClr val="000066"/>
                </a:solidFill>
              </a:rPr>
              <a:t>6. Принцип самоорганизации, </a:t>
            </a:r>
            <a:r>
              <a:rPr lang="ru-RU" sz="2800" dirty="0" err="1">
                <a:solidFill>
                  <a:srgbClr val="000066"/>
                </a:solidFill>
              </a:rPr>
              <a:t>саморегуляции</a:t>
            </a:r>
            <a:r>
              <a:rPr lang="ru-RU" sz="2800" dirty="0">
                <a:solidFill>
                  <a:srgbClr val="000066"/>
                </a:solidFill>
              </a:rPr>
              <a:t> и </a:t>
            </a:r>
            <a:r>
              <a:rPr lang="ru-RU" sz="2800" dirty="0" smtClean="0">
                <a:solidFill>
                  <a:srgbClr val="000066"/>
                </a:solidFill>
              </a:rPr>
              <a:t>самовоспитания.</a:t>
            </a:r>
            <a:endParaRPr lang="ru-RU" sz="2800" dirty="0">
              <a:solidFill>
                <a:srgbClr val="0000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Содержимое 2"/>
          <p:cNvSpPr>
            <a:spLocks noGrp="1"/>
          </p:cNvSpPr>
          <p:nvPr>
            <p:ph idx="1"/>
          </p:nvPr>
        </p:nvSpPr>
        <p:spPr>
          <a:xfrm>
            <a:off x="251520" y="1268760"/>
            <a:ext cx="8229600" cy="4525963"/>
          </a:xfrm>
        </p:spPr>
        <p:txBody>
          <a:bodyPr/>
          <a:lstStyle/>
          <a:p>
            <a:r>
              <a:rPr lang="ru-RU" sz="2000" b="1" dirty="0">
                <a:latin typeface="Times New Roman" pitchFamily="18" charset="0"/>
                <a:cs typeface="Times New Roman" pitchFamily="18" charset="0"/>
              </a:rPr>
              <a:t> </a:t>
            </a:r>
            <a:r>
              <a:rPr lang="ru-RU" sz="2400" b="1" dirty="0">
                <a:latin typeface="Times New Roman" pitchFamily="18" charset="0"/>
                <a:cs typeface="Times New Roman" pitchFamily="18" charset="0"/>
              </a:rPr>
              <a:t>Особую роль в формировании у детей правил безопасного поведения на улице имеют современные наглядные и технические средства обучения.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08205"/>
            <a:ext cx="4608512" cy="375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708206"/>
            <a:ext cx="4070226" cy="371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Содержимое 2"/>
          <p:cNvSpPr>
            <a:spLocks noGrp="1"/>
          </p:cNvSpPr>
          <p:nvPr>
            <p:ph idx="1"/>
          </p:nvPr>
        </p:nvSpPr>
        <p:spPr/>
        <p:txBody>
          <a:bodyPr/>
          <a:lstStyle/>
          <a:p>
            <a:pPr algn="ctr"/>
            <a:r>
              <a:rPr lang="ru-RU" sz="2400" b="1" dirty="0">
                <a:solidFill>
                  <a:srgbClr val="990033"/>
                </a:solidFill>
              </a:rPr>
              <a:t>Общие представления детей дошкольного возраста о безопасном поведении на улице:</a:t>
            </a:r>
          </a:p>
          <a:p>
            <a:r>
              <a:rPr lang="ru-RU" sz="2400" dirty="0">
                <a:solidFill>
                  <a:srgbClr val="660066"/>
                </a:solidFill>
              </a:rPr>
              <a:t>Знать имя, фамилию, домашний адрес, телефон</a:t>
            </a:r>
          </a:p>
          <a:p>
            <a:r>
              <a:rPr lang="ru-RU" sz="2400" dirty="0">
                <a:solidFill>
                  <a:srgbClr val="660066"/>
                </a:solidFill>
              </a:rPr>
              <a:t>Иметь представления об опасных ситуациях, которые могут возникнуть на улице и при играх во дворе дома; при катании на велосипеде (самокате, роликовых коньках)</a:t>
            </a:r>
          </a:p>
          <a:p>
            <a:r>
              <a:rPr lang="ru-RU" sz="2400" dirty="0">
                <a:solidFill>
                  <a:srgbClr val="660066"/>
                </a:solidFill>
              </a:rPr>
              <a:t>Представления об опасных ситуациях на отдельных участках пешеходной части улицы:</a:t>
            </a:r>
          </a:p>
          <a:p>
            <a:endParaRPr lang="ru-RU" sz="2400" dirty="0"/>
          </a:p>
          <a:p>
            <a:pPr algn="r"/>
            <a:endParaRPr lang="ru-RU" dirty="0"/>
          </a:p>
        </p:txBody>
      </p:sp>
      <p:pic>
        <p:nvPicPr>
          <p:cNvPr id="17412" name="Рисунок 4" descr="bd04917_.jpg"/>
          <p:cNvPicPr>
            <a:picLocks noChangeAspect="1"/>
          </p:cNvPicPr>
          <p:nvPr/>
        </p:nvPicPr>
        <p:blipFill>
          <a:blip r:embed="rId2"/>
          <a:srcRect/>
          <a:stretch>
            <a:fillRect/>
          </a:stretch>
        </p:blipFill>
        <p:spPr bwMode="auto">
          <a:xfrm>
            <a:off x="5929313" y="4643438"/>
            <a:ext cx="3071812"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TotalTime>
  <Words>629</Words>
  <Application>Microsoft Office PowerPoint</Application>
  <PresentationFormat>Экран (4:3)</PresentationFormat>
  <Paragraphs>53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«Формирование у детей дошкольного возраста навыков безопасного поведения на улицах и дорогах через ознакомление с правилами  дорожного движения».   </vt:lpstr>
      <vt:lpstr>Презентация PowerPoint</vt:lpstr>
      <vt:lpstr> Педагогической идеей работы является создание новой, более эффективной модели формирования  у детей навыков безопасного поведения на улицах. </vt:lpstr>
      <vt:lpstr>Задачи: </vt:lpstr>
      <vt:lpstr>Презентация PowerPoint</vt:lpstr>
      <vt:lpstr>Основные аспекты взаимодействия ребёнка с «территорией дорожного движения»: </vt:lpstr>
      <vt:lpstr> Принципы реализации: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Федотова Виктория Александровна</dc:creator>
  <cp:lastModifiedBy>Лариса</cp:lastModifiedBy>
  <cp:revision>26</cp:revision>
  <dcterms:created xsi:type="dcterms:W3CDTF">2011-01-05T18:31:26Z</dcterms:created>
  <dcterms:modified xsi:type="dcterms:W3CDTF">2023-11-21T10:10:08Z</dcterms:modified>
</cp:coreProperties>
</file>