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1" r:id="rId17"/>
    <p:sldId id="272" r:id="rId18"/>
    <p:sldId id="278" r:id="rId19"/>
    <p:sldId id="277" r:id="rId20"/>
    <p:sldId id="276" r:id="rId21"/>
    <p:sldId id="273" r:id="rId22"/>
    <p:sldId id="275" r:id="rId23"/>
    <p:sldId id="279" r:id="rId24"/>
    <p:sldId id="280" r:id="rId25"/>
    <p:sldId id="282" r:id="rId26"/>
    <p:sldId id="283" r:id="rId27"/>
    <p:sldId id="284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59" autoAdjust="0"/>
    <p:restoredTop sz="86380" autoAdjust="0"/>
  </p:normalViewPr>
  <p:slideViewPr>
    <p:cSldViewPr>
      <p:cViewPr varScale="1">
        <p:scale>
          <a:sx n="73" d="100"/>
          <a:sy n="73" d="100"/>
        </p:scale>
        <p:origin x="-193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27996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A38FBA-67E4-489F-9351-FEBE16CB79C5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FD552F-4877-48EE-81B7-75B37BF6B09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sz="8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РЕСПУБЛИКА КРЫМ</a:t>
            </a:r>
            <a:endParaRPr lang="ru-RU" sz="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ru-RU" sz="8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ДЖАНКОЙСКИЙ РАЙОН</a:t>
            </a:r>
            <a:endParaRPr lang="ru-RU" sz="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ru-RU" sz="8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МУНИЦИПАЛЬНОЕ ДОШКОЛЬНОЕ ОБРАЗОВАТЕЛЬНОЕ УЧРЕЖДЕНИЕ</a:t>
            </a:r>
            <a:endParaRPr lang="ru-RU" sz="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ru-RU" sz="8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«МЕДВЕДЕВСКИЙ ДЕТСКИЙ САД «СОЛНЫШКО»</a:t>
            </a:r>
            <a:endParaRPr lang="ru-RU" sz="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ru-RU" sz="8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296121, Российская Федерация, Республика Крым, </a:t>
            </a:r>
            <a:r>
              <a:rPr lang="ru-RU" sz="8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Джанкойский</a:t>
            </a:r>
            <a:r>
              <a:rPr lang="ru-RU" sz="8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район,</a:t>
            </a:r>
            <a:endParaRPr lang="ru-RU" sz="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8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с. Медведевка, ул.40 лет Победы, д.23 </a:t>
            </a:r>
            <a:endParaRPr lang="ru-RU" sz="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FD552F-4877-48EE-81B7-75B37BF6B09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1571635"/>
          </a:xfrm>
        </p:spPr>
        <p:txBody>
          <a:bodyPr>
            <a:normAutofit fontScale="90000"/>
          </a:bodyPr>
          <a:lstStyle/>
          <a:p>
            <a:pPr algn="ctr" fontAlgn="base">
              <a:lnSpc>
                <a:spcPct val="150000"/>
              </a:lnSpc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РЕСПУБЛИКА КРЫМ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ДЖАНКОЙСКИЙ РАЙОН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«МЕДВЕДЕВСКИЙ ДЕТСКИЙ САД «СОЛНЫШКО»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296121, Российская Федерация, Республика Крым, </a:t>
            </a:r>
            <a:r>
              <a:rPr lang="ru-RU" sz="1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Джанкойский</a:t>
            </a: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район,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с. Медведевка, ул.40 лет Победы, д.23 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571744"/>
            <a:ext cx="6400800" cy="306705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Внедрение Федеральной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образовательной программы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образования: требования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особенности организации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образовательного процесса</a:t>
            </a:r>
          </a:p>
          <a:p>
            <a:pPr algn="ctr"/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ятно 2 3"/>
          <p:cNvSpPr/>
          <p:nvPr/>
        </p:nvSpPr>
        <p:spPr>
          <a:xfrm>
            <a:off x="6072198" y="5214950"/>
            <a:ext cx="2643206" cy="107157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474344"/>
            <a:ext cx="750099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Целевой раздел ФОП ДО: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Целевой раздел включает в себя пояснительную записку,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планируемые результаты освоения Федеральной программы и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описание подходов к педагогической диагностике достижений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планируемых результатов.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Целью Федеральной программы является разностороннее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развитие ребенка в период дошкольного детства с учетом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возрастных и индивидуальных особенностей на основе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духовно-нравственных ценностей российского народа,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исторических и национально-культурных традиций.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ятно 2 2"/>
          <p:cNvSpPr/>
          <p:nvPr/>
        </p:nvSpPr>
        <p:spPr>
          <a:xfrm>
            <a:off x="4000496" y="4500570"/>
            <a:ext cx="3214710" cy="1928826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571481"/>
            <a:ext cx="685804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Содержательный раздел ФОП ДО: обзор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Второй раздел ФОП – содержательный.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содержательном разделе Федеральной образовательной программы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 раскрыты: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Задачи и содержание образования (обучения и воспитания) по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образовательным областям.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Основные направления развития детей дошкольного возраста в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соответствии с ФОП ДО и ФГОС ДО: «Федеральная программа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определяет содержательные линии образовательной деятельности,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реализуемые ДОО по основным направлениям развития детей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дошкольного возраста (социально-коммуникативное, познавательное,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речевое, художественно-эстетическое, физическое развитие)».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ятно 2 2"/>
          <p:cNvSpPr/>
          <p:nvPr/>
        </p:nvSpPr>
        <p:spPr>
          <a:xfrm>
            <a:off x="5143504" y="6000768"/>
            <a:ext cx="2714644" cy="85723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1000108"/>
            <a:ext cx="678661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Требования и показатели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организации образовательного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процесса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 режима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дня.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Количество приемов пищи в зависимости от режима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функционирования организации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 режима обучения.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Режим сна, бодрствования и кормления детей от 0 до 1 года.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Примерный режим дня 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группах в МДОУ 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Федеральный календарный план воспитательной работы –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примерный перечень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основных государственных и народных праздников, памятных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дат в календарном плане воспитательной работы 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МДОУ.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ятно 2 2"/>
          <p:cNvSpPr/>
          <p:nvPr/>
        </p:nvSpPr>
        <p:spPr>
          <a:xfrm>
            <a:off x="4929190" y="5072074"/>
            <a:ext cx="2714644" cy="1285884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714356"/>
            <a:ext cx="678661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Организационный раздел ФОП ДО содержит: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Психолого-педагогические условия реализации ФОП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ДО.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Особенности организации развивающей предметно-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пространственной среды.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Материально-техническое обеспечение Федеральной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программы, обеспеченность методическими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материалами и средствами обучения и воспитания.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Примерный перечень литературных, музыкальных,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художественных, анимационных произведений для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реализации Федеральной программы.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Примерный режим и распорядок дня в дошкольных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группах.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ятно 2 2"/>
          <p:cNvSpPr/>
          <p:nvPr/>
        </p:nvSpPr>
        <p:spPr>
          <a:xfrm>
            <a:off x="5857884" y="6000768"/>
            <a:ext cx="2071702" cy="85723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https://docviewer.yandex.ru/view/0/htmlimage?id=12zxo-d8az6cdeodirwqleidmjcepptavmvl79nwf6ekoimnoiea77j80azvxsoc0rxojzzzvfugtkyz8tw6k9k182mrvmvek6v68lidm&amp;width=794&amp;height=550&amp;name=bg-7.png&amp;dsid=ce9adf5612747aedcd75569b7a548fe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7562850" cy="5238750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1A1A1A"/>
                </a:solidFill>
                <a:effectLst/>
                <a:latin typeface="YS Text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1A1A1A"/>
                </a:solidFill>
                <a:effectLst/>
                <a:latin typeface="YS Text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ятно 2 3"/>
          <p:cNvSpPr/>
          <p:nvPr/>
        </p:nvSpPr>
        <p:spPr>
          <a:xfrm>
            <a:off x="6786578" y="5429264"/>
            <a:ext cx="2000264" cy="1428736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1" descr="https://docviewer.yandex.ru/view/0/htmlimage?id=12zxo-d8az6cdeodirwqleidmjcepptavmvl79nwf6ekoimnoiea77j80azvxsoc0rxojzzzvfugtkyz8tw6k9k182mrvmvek6v68lidm&amp;width=794&amp;height=550&amp;name=bg-9.png&amp;dsid=ce9adf5612747aedcd75569b7a548fe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7429552" cy="5500726"/>
          </a:xfrm>
          <a:prstGeom prst="rect">
            <a:avLst/>
          </a:prstGeom>
          <a:noFill/>
        </p:spPr>
      </p:pic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1A1A1A"/>
                </a:solidFill>
                <a:effectLst/>
                <a:latin typeface="YS Text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1A1A1A"/>
                </a:solidFill>
                <a:effectLst/>
                <a:latin typeface="YS Text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ятно 2 3"/>
          <p:cNvSpPr/>
          <p:nvPr/>
        </p:nvSpPr>
        <p:spPr>
          <a:xfrm>
            <a:off x="6572264" y="5857892"/>
            <a:ext cx="2571736" cy="857256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docviewer.yandex.ru/view/0/htmlimage?id=12zxo-d8az6cdeodirwqleidmjcepptavmvl79nwf6ekoimnoiea77j80azvxsoc0rxojzzzvfugtkyz8tw6k9k182mrvmvek6v68lidm&amp;width=794&amp;height=550&amp;name=bg-10.png&amp;dsid=ce9adf5612747aedcd75569b7a548fe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7286676" cy="5929354"/>
          </a:xfrm>
          <a:prstGeom prst="rect">
            <a:avLst/>
          </a:prstGeom>
          <a:noFill/>
        </p:spPr>
      </p:pic>
      <p:sp>
        <p:nvSpPr>
          <p:cNvPr id="4" name="Пятно 2 3"/>
          <p:cNvSpPr/>
          <p:nvPr/>
        </p:nvSpPr>
        <p:spPr>
          <a:xfrm>
            <a:off x="6500826" y="5357826"/>
            <a:ext cx="2428892" cy="1500174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1" descr="https://docviewer.yandex.ru/view/0/htmlimage?id=12zxo-d8az6cdeodirwqleidmjcepptavmvl79nwf6ekoimnoiea77j80azvxsoc0rxojzzzvfugtkyz8tw6k9k182mrvmvek6v68lidm&amp;width=794&amp;height=550&amp;name=bg-11.png&amp;dsid=ce9adf5612747aedcd75569b7a548fe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57166"/>
            <a:ext cx="7562850" cy="5238750"/>
          </a:xfrm>
          <a:prstGeom prst="rect">
            <a:avLst/>
          </a:prstGeom>
          <a:noFill/>
        </p:spPr>
      </p:pic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ятно 2 3"/>
          <p:cNvSpPr/>
          <p:nvPr/>
        </p:nvSpPr>
        <p:spPr>
          <a:xfrm>
            <a:off x="6643702" y="5286388"/>
            <a:ext cx="2357454" cy="157161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AutoShape 5" descr="https://docviewer.yandex.ru/view/0/htmlimage?id=12zxo-d8az6cdeodirwqleidmjcepptavmvl79nwf6ekoimnoiea77j80azvxsoc0rxojzzzvfugtkyz8tw6k9k182mrvmvek6v68lidm&amp;width=794&amp;height=550&amp;name=bg-12.png&amp;dsid=ce9adf5612747aedcd75569b7a548fe0"/>
          <p:cNvSpPr>
            <a:spLocks noChangeAspect="1" noChangeArrowheads="1"/>
          </p:cNvSpPr>
          <p:nvPr/>
        </p:nvSpPr>
        <p:spPr bwMode="auto">
          <a:xfrm>
            <a:off x="0" y="0"/>
            <a:ext cx="7562850" cy="5238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1A1A1A"/>
                </a:solidFill>
                <a:effectLst/>
                <a:latin typeface="YS Text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1A1A1A"/>
                </a:solidFill>
                <a:effectLst/>
                <a:latin typeface="YS Text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47" name="AutoShape 7" descr="https://docviewer.yandex.ru/view/0/htmlimage?id=12zxo-d8az6cdeodirwqleidmjcepptavmvl79nwf6ekoimnoiea77j80azvxsoc0rxojzzzvfugtkyz8tw6k9k182mrvmvek6v68lidm&amp;width=794&amp;height=550&amp;name=bg-12.png&amp;dsid=ce9adf5612747aedcd75569b7a548fe0"/>
          <p:cNvSpPr>
            <a:spLocks noChangeAspect="1" noChangeArrowheads="1"/>
          </p:cNvSpPr>
          <p:nvPr/>
        </p:nvSpPr>
        <p:spPr bwMode="auto">
          <a:xfrm>
            <a:off x="0" y="0"/>
            <a:ext cx="7562850" cy="5238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1A1A1A"/>
                </a:solidFill>
                <a:effectLst/>
                <a:latin typeface="YS Text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1A1A1A"/>
                </a:solidFill>
                <a:effectLst/>
                <a:latin typeface="YS Text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49" name="AutoShape 9" descr="https://docviewer.yandex.ru/view/0/htmlimage?id=12zxo-d8az6cdeodirwqleidmjcepptavmvl79nwf6ekoimnoiea77j80azvxsoc0rxojzzzvfugtkyz8tw6k9k182mrvmvek6v68lidm&amp;width=794&amp;height=550&amp;name=bg-12.png&amp;dsid=ce9adf5612747aedcd75569b7a548fe0"/>
          <p:cNvSpPr>
            <a:spLocks noChangeAspect="1" noChangeArrowheads="1"/>
          </p:cNvSpPr>
          <p:nvPr/>
        </p:nvSpPr>
        <p:spPr bwMode="auto">
          <a:xfrm>
            <a:off x="0" y="0"/>
            <a:ext cx="7562850" cy="5238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5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1A1A1A"/>
                </a:solidFill>
                <a:effectLst/>
                <a:latin typeface="YS Text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1A1A1A"/>
                </a:solidFill>
                <a:effectLst/>
                <a:latin typeface="YS Text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51" name="AutoShape 11" descr="https://docviewer.yandex.ru/view/0/htmlimage?id=12zxo-d8az6cdeodirwqleidmjcepptavmvl79nwf6ekoimnoiea77j80azvxsoc0rxojzzzvfugtkyz8tw6k9k182mrvmvek6v68lidm&amp;width=794&amp;height=550&amp;name=bg-12.png&amp;dsid=ce9adf5612747aedcd75569b7a548fe0"/>
          <p:cNvSpPr>
            <a:spLocks noChangeAspect="1" noChangeArrowheads="1"/>
          </p:cNvSpPr>
          <p:nvPr/>
        </p:nvSpPr>
        <p:spPr bwMode="auto">
          <a:xfrm>
            <a:off x="0" y="0"/>
            <a:ext cx="7562850" cy="5238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52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1A1A1A"/>
                </a:solidFill>
                <a:effectLst/>
                <a:latin typeface="YS Text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1A1A1A"/>
                </a:solidFill>
                <a:effectLst/>
                <a:latin typeface="YS Text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53" name="AutoShape 13" descr="https://docviewer.yandex.ru/view/0/htmlimage?id=12zxo-d8az6cdeodirwqleidmjcepptavmvl79nwf6ekoimnoiea77j80azvxsoc0rxojzzzvfugtkyz8tw6k9k182mrvmvek6v68lidm&amp;width=794&amp;height=550&amp;name=bg-12.png&amp;dsid=ce9adf5612747aedcd75569b7a548fe0"/>
          <p:cNvSpPr>
            <a:spLocks noChangeAspect="1" noChangeArrowheads="1"/>
          </p:cNvSpPr>
          <p:nvPr/>
        </p:nvSpPr>
        <p:spPr bwMode="auto">
          <a:xfrm>
            <a:off x="0" y="0"/>
            <a:ext cx="7562850" cy="5238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54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1A1A1A"/>
                </a:solidFill>
                <a:effectLst/>
                <a:latin typeface="YS Text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1A1A1A"/>
                </a:solidFill>
                <a:effectLst/>
                <a:latin typeface="YS Text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56" name="AutoShape 16" descr="https://docviewer.yandex.ru/view/0/htmlimage?id=12zxo-d8az6cdeodirwqleidmjcepptavmvl79nwf6ekoimnoiea77j80azvxsoc0rxojzzzvfugtkyz8tw6k9k182mrvmvek6v68lidm&amp;width=794&amp;height=550&amp;name=bg-12.png&amp;dsid=ce9adf5612747aedcd75569b7a548fe0"/>
          <p:cNvSpPr>
            <a:spLocks noChangeAspect="1" noChangeArrowheads="1"/>
          </p:cNvSpPr>
          <p:nvPr/>
        </p:nvSpPr>
        <p:spPr bwMode="auto">
          <a:xfrm>
            <a:off x="155575" y="-2514600"/>
            <a:ext cx="7562850" cy="5238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58" name="AutoShape 18" descr="https://docviewer.yandex.ru/view/0/htmlimage?id=12zxo-d8az6cdeodirwqleidmjcepptavmvl79nwf6ekoimnoiea77j80azvxsoc0rxojzzzvfugtkyz8tw6k9k182mrvmvek6v68lidm&amp;width=794&amp;height=550&amp;name=bg-12.png&amp;dsid=ce9adf5612747aedcd75569b7a548fe0"/>
          <p:cNvSpPr>
            <a:spLocks noChangeAspect="1" noChangeArrowheads="1"/>
          </p:cNvSpPr>
          <p:nvPr/>
        </p:nvSpPr>
        <p:spPr bwMode="auto">
          <a:xfrm>
            <a:off x="155575" y="-2514600"/>
            <a:ext cx="7562850" cy="5238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59" name="AutoShape 19" descr="https://docviewer.yandex.ru/view/0/htmlimage?id=12zxo-d8az6cdeodirwqleidmjcepptavmvl79nwf6ekoimnoiea77j80azvxsoc0rxojzzzvfugtkyz8tw6k9k182mrvmvek6v68lidm&amp;width=794&amp;height=550&amp;name=bg-12.png&amp;dsid=ce9adf5612747aedcd75569b7a548fe0"/>
          <p:cNvSpPr>
            <a:spLocks noChangeAspect="1" noChangeArrowheads="1"/>
          </p:cNvSpPr>
          <p:nvPr/>
        </p:nvSpPr>
        <p:spPr bwMode="auto">
          <a:xfrm>
            <a:off x="0" y="0"/>
            <a:ext cx="7562850" cy="5238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60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1A1A1A"/>
                </a:solidFill>
                <a:effectLst/>
                <a:latin typeface="YS Text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1A1A1A"/>
                </a:solidFill>
                <a:effectLst/>
                <a:latin typeface="YS Text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61" name="AutoShape 21" descr="https://docviewer.yandex.ru/view/0/htmlimage?id=12zxo-d8az6cdeodirwqleidmjcepptavmvl79nwf6ekoimnoiea77j80azvxsoc0rxojzzzvfugtkyz8tw6k9k182mrvmvek6v68lidm&amp;width=794&amp;height=550&amp;name=bg-12.png&amp;dsid=ce9adf5612747aedcd75569b7a548fe0"/>
          <p:cNvSpPr>
            <a:spLocks noChangeAspect="1" noChangeArrowheads="1"/>
          </p:cNvSpPr>
          <p:nvPr/>
        </p:nvSpPr>
        <p:spPr bwMode="auto">
          <a:xfrm>
            <a:off x="0" y="0"/>
            <a:ext cx="7562850" cy="5238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62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1A1A1A"/>
                </a:solidFill>
                <a:effectLst/>
                <a:latin typeface="YS Text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1A1A1A"/>
                </a:solidFill>
                <a:effectLst/>
                <a:latin typeface="YS Text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63" name="AutoShape 23" descr="https://docviewer.yandex.ru/view/0/htmlimage?id=12zxo-d8az6cdeodirwqleidmjcepptavmvl79nwf6ekoimnoiea77j80azvxsoc0rxojzzzvfugtkyz8tw6k9k182mrvmvek6v68lidm&amp;width=794&amp;height=550&amp;name=bg-12.png&amp;dsid=ce9adf5612747aedcd75569b7a548fe0"/>
          <p:cNvSpPr>
            <a:spLocks noChangeAspect="1" noChangeArrowheads="1"/>
          </p:cNvSpPr>
          <p:nvPr/>
        </p:nvSpPr>
        <p:spPr bwMode="auto">
          <a:xfrm>
            <a:off x="0" y="0"/>
            <a:ext cx="7562850" cy="5238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64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1A1A1A"/>
                </a:solidFill>
                <a:effectLst/>
                <a:latin typeface="YS Text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1A1A1A"/>
                </a:solidFill>
                <a:effectLst/>
                <a:latin typeface="YS Text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65" name="AutoShape 25" descr="https://docviewer.yandex.ru/view/0/htmlimage?id=12zxo-d8az6cdeodirwqleidmjcepptavmvl79nwf6ekoimnoiea77j80azvxsoc0rxojzzzvfugtkyz8tw6k9k182mrvmvek6v68lidm&amp;width=794&amp;height=550&amp;name=bg-12.png&amp;dsid=ce9adf5612747aedcd75569b7a548fe0"/>
          <p:cNvSpPr>
            <a:spLocks noChangeAspect="1" noChangeArrowheads="1"/>
          </p:cNvSpPr>
          <p:nvPr/>
        </p:nvSpPr>
        <p:spPr bwMode="auto">
          <a:xfrm>
            <a:off x="0" y="0"/>
            <a:ext cx="7562850" cy="5238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66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1A1A1A"/>
                </a:solidFill>
                <a:effectLst/>
                <a:latin typeface="YS Text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1A1A1A"/>
                </a:solidFill>
                <a:effectLst/>
                <a:latin typeface="YS Text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67" name="AutoShape 27" descr="https://docviewer.yandex.ru/view/0/htmlimage?id=12zxo-d8az6cdeodirwqleidmjcepptavmvl79nwf6ekoimnoiea77j80azvxsoc0rxojzzzvfugtkyz8tw6k9k182mrvmvek6v68lidm&amp;width=794&amp;height=550&amp;name=bg-12.png&amp;dsid=ce9adf5612747aedcd75569b7a548fe0"/>
          <p:cNvSpPr>
            <a:spLocks noChangeAspect="1" noChangeArrowheads="1"/>
          </p:cNvSpPr>
          <p:nvPr/>
        </p:nvSpPr>
        <p:spPr bwMode="auto">
          <a:xfrm>
            <a:off x="0" y="0"/>
            <a:ext cx="7562850" cy="5238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68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1A1A1A"/>
                </a:solidFill>
                <a:effectLst/>
                <a:latin typeface="YS Text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1A1A1A"/>
                </a:solidFill>
                <a:effectLst/>
                <a:latin typeface="YS Text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69" name="AutoShape 29" descr="https://docviewer.yandex.ru/view/0/htmlimage?id=12zxo-d8az6cdeodirwqleidmjcepptavmvl79nwf6ekoimnoiea77j80azvxsoc0rxojzzzvfugtkyz8tw6k9k182mrvmvek6v68lidm&amp;width=794&amp;height=550&amp;name=bg-12.png&amp;dsid=ce9adf5612747aedcd75569b7a548fe0"/>
          <p:cNvSpPr>
            <a:spLocks noChangeAspect="1" noChangeArrowheads="1"/>
          </p:cNvSpPr>
          <p:nvPr/>
        </p:nvSpPr>
        <p:spPr bwMode="auto">
          <a:xfrm>
            <a:off x="0" y="0"/>
            <a:ext cx="7562850" cy="5238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70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1A1A1A"/>
                </a:solidFill>
                <a:effectLst/>
                <a:latin typeface="YS Text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1A1A1A"/>
                </a:solidFill>
                <a:effectLst/>
                <a:latin typeface="YS Text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71" name="AutoShape 31" descr="https://docviewer.yandex.ru/view/0/htmlimage?id=12zxo-d8az6cdeodirwqleidmjcepptavmvl79nwf6ekoimnoiea77j80azvxsoc0rxojzzzvfugtkyz8tw6k9k182mrvmvek6v68lidm&amp;width=794&amp;height=550&amp;name=bg-12.png&amp;dsid=ce9adf5612747aedcd75569b7a548fe0"/>
          <p:cNvSpPr>
            <a:spLocks noChangeAspect="1" noChangeArrowheads="1"/>
          </p:cNvSpPr>
          <p:nvPr/>
        </p:nvSpPr>
        <p:spPr bwMode="auto">
          <a:xfrm>
            <a:off x="0" y="0"/>
            <a:ext cx="7562850" cy="5238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72" name="Rectangle 3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1A1A1A"/>
                </a:solidFill>
                <a:effectLst/>
                <a:latin typeface="YS Text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1A1A1A"/>
                </a:solidFill>
                <a:effectLst/>
                <a:latin typeface="YS Text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71472" y="714356"/>
            <a:ext cx="742955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Содержательный раздел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Включает в себя 3 части: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•Рабочей программы образования Федеральную рабочую ранее не было в ПООП. Это новый программу раздел образования;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•Он состоит из пояснительной Федеральную рабочую записки, описания задач и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программу воспитания; содержания образования, а также примерного списка литературных, программу музыкальных, художественных и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коррекционно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кинематографических произведений развивающей работы. для реализации программы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•В федеральной рабочей программе описывают задачи и содержание образования по 5 образовательным областям для воспитанников разных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возрастов от рождения до 7-8 лет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ятно 2 29"/>
          <p:cNvSpPr/>
          <p:nvPr/>
        </p:nvSpPr>
        <p:spPr>
          <a:xfrm>
            <a:off x="5500694" y="5572140"/>
            <a:ext cx="3429024" cy="128586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285728"/>
            <a:ext cx="671517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Содержательный раздел.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Федеральная рабочая программа воспитания в ФОП ДО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 своей структуре она состоит из 4 частей: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пояснительной записки, где представлены основные сведения о программе и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разъясняются термины и понятия;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целевого раздела, в котором изложены цели и задачи реализации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программы, планируемым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результатам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освоения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рабочей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Программы представлено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содержание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Воспитательной работы, особенности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ее реализации;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организационного - в нем представлены требования к условиям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реализации программы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воспитания: кадровым, нормативно-методическим, финансовым и другим ресурсам.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571480"/>
            <a:ext cx="6810372" cy="121443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Общие нормативные</a:t>
            </a:r>
            <a:br>
              <a:rPr lang="ru-RU" dirty="0" smtClean="0"/>
            </a:br>
            <a:r>
              <a:rPr lang="ru-RU" dirty="0" smtClean="0"/>
              <a:t>положения о ФОП ДО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500174"/>
            <a:ext cx="8183880" cy="321813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С 1 сентября 2023 года, в соответствии с</a:t>
            </a:r>
          </a:p>
          <a:p>
            <a:pPr>
              <a:buNone/>
            </a:pPr>
            <a:r>
              <a:rPr lang="ru-RU" dirty="0" smtClean="0"/>
              <a:t>Приказом Министерства просвещения</a:t>
            </a:r>
          </a:p>
          <a:p>
            <a:pPr>
              <a:buNone/>
            </a:pPr>
            <a:r>
              <a:rPr lang="ru-RU" dirty="0" smtClean="0"/>
              <a:t>Российской Федерации от 25 ноября 2022 г.</a:t>
            </a:r>
          </a:p>
          <a:p>
            <a:pPr>
              <a:buNone/>
            </a:pPr>
            <a:r>
              <a:rPr lang="ru-RU" dirty="0" smtClean="0"/>
              <a:t>№ 1028 «Об Утверждении Федеральной</a:t>
            </a:r>
          </a:p>
          <a:p>
            <a:pPr>
              <a:buNone/>
            </a:pPr>
            <a:r>
              <a:rPr lang="ru-RU" dirty="0" smtClean="0"/>
              <a:t>образовательной программы дошкольного</a:t>
            </a:r>
          </a:p>
          <a:p>
            <a:pPr>
              <a:buNone/>
            </a:pPr>
            <a:r>
              <a:rPr lang="ru-RU" dirty="0" smtClean="0"/>
              <a:t>образования», дошкольные</a:t>
            </a:r>
          </a:p>
          <a:p>
            <a:pPr>
              <a:buNone/>
            </a:pPr>
            <a:r>
              <a:rPr lang="ru-RU" dirty="0" smtClean="0"/>
              <a:t>образовательные учреждения начнут</a:t>
            </a:r>
          </a:p>
          <a:p>
            <a:pPr>
              <a:buNone/>
            </a:pPr>
            <a:r>
              <a:rPr lang="ru-RU" dirty="0" smtClean="0"/>
              <a:t>работать по новой Федеральной</a:t>
            </a:r>
          </a:p>
          <a:p>
            <a:pPr>
              <a:buNone/>
            </a:pPr>
            <a:r>
              <a:rPr lang="ru-RU" dirty="0" smtClean="0"/>
              <a:t>образовательной программе – ФОП ДО.</a:t>
            </a:r>
            <a:endParaRPr lang="ru-RU" dirty="0"/>
          </a:p>
        </p:txBody>
      </p:sp>
      <p:sp>
        <p:nvSpPr>
          <p:cNvPr id="4" name="Пятно 2 3"/>
          <p:cNvSpPr/>
          <p:nvPr/>
        </p:nvSpPr>
        <p:spPr>
          <a:xfrm>
            <a:off x="5357818" y="4714884"/>
            <a:ext cx="2428892" cy="1928826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1214422"/>
            <a:ext cx="68580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Содержательный раздел.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описание вариативных форм, способов, методов и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средств реализации Федеральной программы;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Образовательной деятельности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разных видов и культурных практик и способов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поддержки детской инициативы;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Взаимодействие педагогического коллектив обучающихся;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Направления и коррекционно-развивающей работы (далее - КРР) дошкольного возраста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сособыми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образовательными потребностями (далее - ООП)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различных целевых групп, в том числе детей с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ограниченными возможностями здоровья (далее -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ОВЗ) и детей-инвалидов.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ятно 2 3"/>
          <p:cNvSpPr/>
          <p:nvPr/>
        </p:nvSpPr>
        <p:spPr>
          <a:xfrm>
            <a:off x="6000760" y="5286388"/>
            <a:ext cx="2000264" cy="1214446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AutoShape 1" descr="https://docviewer.yandex.ru/view/0/htmlimage?id=12zxo-d8az6cdeodirwqleidmjcepptavmvl79nwf6ekoimnoiea77j80azvxsoc0rxojzzzvfugtkyz8tw6k9k182mrvmvek6v68lidm&amp;width=794&amp;height=550&amp;name=bg-12.png&amp;dsid=ce9adf5612747aedcd75569b7a548fe0"/>
          <p:cNvSpPr>
            <a:spLocks noChangeAspect="1" noChangeArrowheads="1"/>
          </p:cNvSpPr>
          <p:nvPr/>
        </p:nvSpPr>
        <p:spPr bwMode="auto">
          <a:xfrm>
            <a:off x="0" y="0"/>
            <a:ext cx="7562850" cy="5238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1" name="AutoShape 3" descr="https://docviewer.yandex.ru/view/0/htmlimage?id=12zxo-d8az6cdeodirwqleidmjcepptavmvl79nwf6ekoimnoiea77j80azvxsoc0rxojzzzvfugtkyz8tw6k9k182mrvmvek6v68lidm&amp;width=794&amp;height=550&amp;name=bg-12.png&amp;dsid=ce9adf5612747aedcd75569b7a548fe0"/>
          <p:cNvSpPr>
            <a:spLocks noChangeAspect="1" noChangeArrowheads="1"/>
          </p:cNvSpPr>
          <p:nvPr/>
        </p:nvSpPr>
        <p:spPr bwMode="auto">
          <a:xfrm>
            <a:off x="0" y="0"/>
            <a:ext cx="7562850" cy="5238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3" name="AutoShape 5" descr="https://docviewer.yandex.ru/view/0/htmlimage?id=12zxo-d8az6cdeodirwqleidmjcepptavmvl79nwf6ekoimnoiea77j80azvxsoc0rxojzzzvfugtkyz8tw6k9k182mrvmvek6v68lidm&amp;width=794&amp;height=550&amp;name=bg-12.png&amp;dsid=ce9adf5612747aedcd75569b7a548fe0"/>
          <p:cNvSpPr>
            <a:spLocks noChangeAspect="1" noChangeArrowheads="1"/>
          </p:cNvSpPr>
          <p:nvPr/>
        </p:nvSpPr>
        <p:spPr bwMode="auto">
          <a:xfrm>
            <a:off x="0" y="0"/>
            <a:ext cx="7562850" cy="5238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5" name="AutoShape 7" descr="https://docviewer.yandex.ru/view/0/htmlimage?id=12zxo-d8az6cdeodirwqleidmjcepptavmvl79nwf6ekoimnoiea77j80azvxsoc0rxojzzzvfugtkyz8tw6k9k182mrvmvek6v68lidm&amp;width=794&amp;height=550&amp;name=bg-12.png&amp;dsid=ce9adf5612747aedcd75569b7a548fe0"/>
          <p:cNvSpPr>
            <a:spLocks noChangeAspect="1" noChangeArrowheads="1"/>
          </p:cNvSpPr>
          <p:nvPr/>
        </p:nvSpPr>
        <p:spPr bwMode="auto">
          <a:xfrm>
            <a:off x="0" y="0"/>
            <a:ext cx="7562850" cy="5238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7" name="AutoShape 9" descr="https://docviewer.yandex.ru/view/0/htmlimage?id=12zxo-d8az6cdeodirwqleidmjcepptavmvl79nwf6ekoimnoiea77j80azvxsoc0rxojzzzvfugtkyz8tw6k9k182mrvmvek6v68lidm&amp;width=794&amp;height=550&amp;name=bg-12.png&amp;dsid=ce9adf5612747aedcd75569b7a548fe0"/>
          <p:cNvSpPr>
            <a:spLocks noChangeAspect="1" noChangeArrowheads="1"/>
          </p:cNvSpPr>
          <p:nvPr/>
        </p:nvSpPr>
        <p:spPr bwMode="auto">
          <a:xfrm>
            <a:off x="0" y="0"/>
            <a:ext cx="7562850" cy="5238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9" name="AutoShape 11" descr="https://docviewer.yandex.ru/view/0/htmlimage?id=12zxo-d8az6cdeodirwqleidmjcepptavmvl79nwf6ekoimnoiea77j80azvxsoc0rxojzzzvfugtkyz8tw6k9k182mrvmvek6v68lidm&amp;width=794&amp;height=550&amp;name=bg-13.png&amp;dsid=ce9adf5612747aedcd75569b7a548fe0"/>
          <p:cNvSpPr>
            <a:spLocks noChangeAspect="1" noChangeArrowheads="1"/>
          </p:cNvSpPr>
          <p:nvPr/>
        </p:nvSpPr>
        <p:spPr bwMode="auto">
          <a:xfrm>
            <a:off x="0" y="0"/>
            <a:ext cx="7562850" cy="5238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81" name="AutoShape 13" descr="https://docviewer.yandex.ru/view/0/htmlimage?id=12zxo-d8az6cdeodirwqleidmjcepptavmvl79nwf6ekoimnoiea77j80azvxsoc0rxojzzzvfugtkyz8tw6k9k182mrvmvek6v68lidm&amp;width=794&amp;height=550&amp;name=bg-13.png&amp;dsid=ce9adf5612747aedcd75569b7a548fe0"/>
          <p:cNvSpPr>
            <a:spLocks noChangeAspect="1" noChangeArrowheads="1"/>
          </p:cNvSpPr>
          <p:nvPr/>
        </p:nvSpPr>
        <p:spPr bwMode="auto">
          <a:xfrm>
            <a:off x="0" y="0"/>
            <a:ext cx="7562850" cy="5238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28662" y="571479"/>
            <a:ext cx="735811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Содержательный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раздел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Содержание образовательной деятельности в каждой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образовательной области дополнено и расширено , с учетом цели,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задач, планируемых результатов.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Содержание образовательных областей дополнено задачами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воспитания, отражающими направленность на приобщение детей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 ценностям «Родина», «Природа», «Семья», «Человек», «Жизнь»,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«Милосердие», «Добро», «Дружба», «Сотрудничество», «Труд»,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«Познание», «Культура», «Красота», «Здоровье».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Вариативность форм, способов, методов и средств реализации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ФОП ДО. Выбор зависит не только от возрастных и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индивидуальных особенностей детей, учета их особых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образовательных потребностей, но и от личных интересов,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мотивов, ожиданий, желаний детей. Важно признание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приоритетности субъектной позиции ребенка в образовательном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процессе.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Отдельным блоком (п. 29) включена Федеральная программа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воспитания.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Уточнены методы реализации задач воспитания, методы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реализации задач обучения дошкольников.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AutoShape 1" descr="https://docviewer.yandex.ru/view/0/htmlimage?id=12zxo-d8az6cdeodirwqleidmjcepptavmvl79nwf6ekoimnoiea77j80azvxsoc0rxojzzzvfugtkyz8tw6k9k182mrvmvek6v68lidm&amp;width=794&amp;height=550&amp;name=bg-14.png&amp;dsid=ce9adf5612747aedcd75569b7a548fe0"/>
          <p:cNvSpPr>
            <a:spLocks noChangeAspect="1" noChangeArrowheads="1"/>
          </p:cNvSpPr>
          <p:nvPr/>
        </p:nvSpPr>
        <p:spPr bwMode="auto">
          <a:xfrm>
            <a:off x="0" y="0"/>
            <a:ext cx="7562850" cy="5238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1A1A1A"/>
                </a:solidFill>
                <a:effectLst/>
                <a:latin typeface="YS Text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1A1A1A"/>
                </a:solidFill>
                <a:effectLst/>
                <a:latin typeface="YS Text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612844"/>
            <a:ext cx="592935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Содержательный раздел.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Программа коррекционно-развивающей работы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программу коррекционно-развивающей работы входит: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диагностических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 коррекционно-развивающих программы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коррекционно-развивающей детьми с разными образовательными коррекционной работы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Представлено нескольким направлениям: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коррекционно-развивающее,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информационно-просветительское.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ятно 2 4"/>
          <p:cNvSpPr/>
          <p:nvPr/>
        </p:nvSpPr>
        <p:spPr>
          <a:xfrm>
            <a:off x="5000628" y="4714884"/>
            <a:ext cx="2857520" cy="178595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1305342"/>
            <a:ext cx="74295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Организационный раздел ФОП ДО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Условия реализации программы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Список значительно сократили в сравнении с ПООП. 5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групп условий: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психолого-педагогические и кадровые.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организация РППС, материально-техническое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обеспечение, исключены финансовые условия.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появился Федеральный календарный план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воспитательной работы. В ПООП его не было.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ятно 2 2"/>
          <p:cNvSpPr/>
          <p:nvPr/>
        </p:nvSpPr>
        <p:spPr>
          <a:xfrm>
            <a:off x="5929322" y="5214950"/>
            <a:ext cx="2928958" cy="142876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1000108"/>
            <a:ext cx="600077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Приказ Министерства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просвещения РФ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 25 ноября 2022 г. №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1028 "Об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утверждении федеральной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образовательной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программы дошкольного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образования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2786058"/>
            <a:ext cx="67151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Дорожная карта введения ФОП ДО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Рабочая группа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Корректировка НПА ДОО и НПА по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планированию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Система мет. мероприятий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Кадровое обеспечение, ПК по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введению ФОП ДО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Творческие группы по дефицитам и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рискам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Отчетность и информирование, сайт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Ресурсное обеспечение,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оснащенность ППРС с учетом ФОП ДО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ятно 2 3"/>
          <p:cNvSpPr/>
          <p:nvPr/>
        </p:nvSpPr>
        <p:spPr>
          <a:xfrm>
            <a:off x="6500826" y="4357694"/>
            <a:ext cx="1428760" cy="1571636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1305342"/>
            <a:ext cx="771530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ВСОК ДО: планирование образовательной деятельности и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оценка его эффективности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Проектное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поле :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 Требования к плановым документам в условиях реализации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ФОП ДО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 Документальный контроль ВСОК ДО: критерии и показатели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эффективности реализации рабочих планов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 Педагогическое проектирование: подготовка педагога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 планированию образовательной деятельности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ятно 2 2"/>
          <p:cNvSpPr/>
          <p:nvPr/>
        </p:nvSpPr>
        <p:spPr>
          <a:xfrm>
            <a:off x="5500694" y="5572140"/>
            <a:ext cx="2214578" cy="107157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857233"/>
            <a:ext cx="7072362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Федеральный закон от 24.09.2022 N 371-ФЗ"О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Внесении изменений в Федеральный закон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"Об образовании в Российской Федерации« и статью1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Федерального закона "Об обязательных требованиях в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Российской Федерации"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Привести в соответствие с ФОП ДО свои образовательные программы детские сады  должны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 позднее до 1 сентября 2023 года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(4. Основные общеобразовательные программы подлежат приведению в соответствие с федеральными основными общеобразовательными программами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 позднее 1 сентября 2023 года.п.4 ст.3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Федерального закона от 24.09.2022 № 371-ФЗ).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•До этого срока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обещает обеспечить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методическую поддержку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педколлективам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ятно 2 2"/>
          <p:cNvSpPr/>
          <p:nvPr/>
        </p:nvSpPr>
        <p:spPr>
          <a:xfrm>
            <a:off x="5857884" y="5643578"/>
            <a:ext cx="3143272" cy="121442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571604" y="785794"/>
            <a:ext cx="492922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СПАСИБО ЗА ВНИМАНИЕ!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ятно 2 4"/>
          <p:cNvSpPr/>
          <p:nvPr/>
        </p:nvSpPr>
        <p:spPr>
          <a:xfrm>
            <a:off x="1643042" y="1571612"/>
            <a:ext cx="6286544" cy="492922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33400"/>
            <a:ext cx="7829358" cy="1252526"/>
          </a:xfrm>
        </p:spPr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Основополагающие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функции дошкольного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уровня образования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2376" y="2000240"/>
            <a:ext cx="7772400" cy="4143404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dirty="0" smtClean="0"/>
              <a:t>-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обучение и воспитание ребенка дошкольного возраста как гражданина</a:t>
            </a:r>
          </a:p>
          <a:p>
            <a:pPr algn="l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Российской Федерации, формирование основ его гражданской и</a:t>
            </a:r>
          </a:p>
          <a:p>
            <a:pPr algn="l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культурной идентичности доступными средствами и на соответствующем</a:t>
            </a:r>
          </a:p>
          <a:p>
            <a:pPr algn="l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его возрасту содержании;</a:t>
            </a:r>
          </a:p>
          <a:p>
            <a:pPr algn="l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-создание единого ядра содержания дошкольного образования (далее –</a:t>
            </a:r>
          </a:p>
          <a:p>
            <a:pPr algn="l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ДО), ориентированного на приобщение детей к традиционным духовно-</a:t>
            </a:r>
          </a:p>
          <a:p>
            <a:pPr algn="l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нравственным 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социокультурным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ценностям российского народа,</a:t>
            </a:r>
          </a:p>
          <a:p>
            <a:pPr algn="l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воспитание подрастающего поколения как знающего и уважающего</a:t>
            </a:r>
          </a:p>
          <a:p>
            <a:pPr algn="l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историю и культуру своей семьи, большой и малой родины;</a:t>
            </a:r>
          </a:p>
          <a:p>
            <a:pPr algn="l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-создание единого федерального образовательного пространства</a:t>
            </a:r>
          </a:p>
          <a:p>
            <a:pPr algn="l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воспитания и обучения детей от рождения до поступления в</a:t>
            </a:r>
          </a:p>
          <a:p>
            <a:pPr algn="l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общеобразовательную организацию, обеспечивающего ребенку и его</a:t>
            </a:r>
          </a:p>
          <a:p>
            <a:pPr algn="l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родителям (законным представителям) равные, качественные условия ДО,</a:t>
            </a:r>
          </a:p>
          <a:p>
            <a:pPr algn="l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вне зависимости от места проживания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Пятно 2 3"/>
          <p:cNvSpPr/>
          <p:nvPr/>
        </p:nvSpPr>
        <p:spPr>
          <a:xfrm>
            <a:off x="6858016" y="4643446"/>
            <a:ext cx="2071702" cy="185738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Федеральная программа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Позволит объединить </a:t>
            </a:r>
            <a:r>
              <a:rPr lang="ru-RU" dirty="0" smtClean="0"/>
              <a:t>обучение и </a:t>
            </a:r>
            <a:r>
              <a:rPr lang="ru-RU" dirty="0" smtClean="0"/>
              <a:t>воспитание в единый процесс </a:t>
            </a:r>
            <a:r>
              <a:rPr lang="ru-RU" dirty="0" smtClean="0"/>
              <a:t>на основе традиций и </a:t>
            </a:r>
            <a:r>
              <a:rPr lang="ru-RU" dirty="0" smtClean="0"/>
              <a:t>современных практик </a:t>
            </a:r>
            <a:r>
              <a:rPr lang="ru-RU" dirty="0" smtClean="0"/>
              <a:t>дошкольного </a:t>
            </a:r>
            <a:r>
              <a:rPr lang="ru-RU" dirty="0" smtClean="0"/>
              <a:t>образования, подкрепленных </a:t>
            </a:r>
            <a:r>
              <a:rPr lang="ru-RU" dirty="0" smtClean="0"/>
              <a:t>внушительным </a:t>
            </a:r>
            <a:r>
              <a:rPr lang="ru-RU" dirty="0" smtClean="0"/>
              <a:t>объемом культурных </a:t>
            </a:r>
            <a:r>
              <a:rPr lang="ru-RU" dirty="0" smtClean="0"/>
              <a:t>ценностей.</a:t>
            </a:r>
            <a:endParaRPr lang="ru-RU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571472" y="5000636"/>
            <a:ext cx="7715304" cy="100013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Структурные элементы ФОП ДО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ФООП состоят из трех разделов: целевого,</a:t>
            </a:r>
          </a:p>
          <a:p>
            <a:pPr>
              <a:buNone/>
            </a:pPr>
            <a:r>
              <a:rPr lang="ru-RU" dirty="0" smtClean="0"/>
              <a:t>содержательного и организационного, что</a:t>
            </a:r>
          </a:p>
          <a:p>
            <a:pPr>
              <a:buNone/>
            </a:pPr>
            <a:r>
              <a:rPr lang="ru-RU" dirty="0" smtClean="0"/>
              <a:t>соответствует требованиям федеральных</a:t>
            </a:r>
          </a:p>
          <a:p>
            <a:pPr>
              <a:buNone/>
            </a:pPr>
            <a:r>
              <a:rPr lang="ru-RU" dirty="0" smtClean="0"/>
              <a:t>государственных образовательных</a:t>
            </a:r>
          </a:p>
          <a:p>
            <a:pPr>
              <a:buNone/>
            </a:pPr>
            <a:r>
              <a:rPr lang="ru-RU" dirty="0" smtClean="0"/>
              <a:t>стандартов (далее – ФГОС) к структуре</a:t>
            </a:r>
          </a:p>
          <a:p>
            <a:pPr>
              <a:buNone/>
            </a:pPr>
            <a:r>
              <a:rPr lang="ru-RU" dirty="0" smtClean="0"/>
              <a:t>основной образовательной программы.</a:t>
            </a:r>
            <a:endParaRPr lang="ru-RU" dirty="0"/>
          </a:p>
        </p:txBody>
      </p:sp>
      <p:sp>
        <p:nvSpPr>
          <p:cNvPr id="4" name="Пятно 2 3"/>
          <p:cNvSpPr/>
          <p:nvPr/>
        </p:nvSpPr>
        <p:spPr>
          <a:xfrm>
            <a:off x="6072198" y="5572140"/>
            <a:ext cx="1857388" cy="100013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Структурные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элементы ФОП ДО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dirty="0" smtClean="0"/>
              <a:t>ФООП состоят из трех разделов: целевого,</a:t>
            </a:r>
          </a:p>
          <a:p>
            <a:pPr>
              <a:buNone/>
            </a:pPr>
            <a:r>
              <a:rPr lang="ru-RU" dirty="0" smtClean="0"/>
              <a:t>содержательного и организационного, что</a:t>
            </a:r>
          </a:p>
          <a:p>
            <a:pPr>
              <a:buNone/>
            </a:pPr>
            <a:r>
              <a:rPr lang="ru-RU" dirty="0" smtClean="0"/>
              <a:t>соответствует требованиям федеральных</a:t>
            </a:r>
          </a:p>
          <a:p>
            <a:pPr>
              <a:buNone/>
            </a:pPr>
            <a:r>
              <a:rPr lang="ru-RU" dirty="0" smtClean="0"/>
              <a:t>государственных образовательных</a:t>
            </a:r>
          </a:p>
          <a:p>
            <a:pPr>
              <a:buNone/>
            </a:pPr>
            <a:r>
              <a:rPr lang="ru-RU" dirty="0" smtClean="0"/>
              <a:t>стандартов (далее – ФГОС) к структуре</a:t>
            </a:r>
          </a:p>
          <a:p>
            <a:pPr>
              <a:buNone/>
            </a:pPr>
            <a:r>
              <a:rPr lang="ru-RU" dirty="0" smtClean="0"/>
              <a:t>основной образовательной программы.</a:t>
            </a:r>
            <a:endParaRPr lang="ru-RU" dirty="0"/>
          </a:p>
        </p:txBody>
      </p:sp>
      <p:sp>
        <p:nvSpPr>
          <p:cNvPr id="4" name="Пятно 2 3"/>
          <p:cNvSpPr/>
          <p:nvPr/>
        </p:nvSpPr>
        <p:spPr>
          <a:xfrm>
            <a:off x="5643570" y="5572140"/>
            <a:ext cx="2214578" cy="128586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1857364"/>
            <a:ext cx="8183880" cy="4177676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цели, задачи, принципы ее формирования;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планируемые результаты освоения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Федеральной программы в младенческом,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раннем, дошкольном возрасте, а также на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этапе завершения освоения Федеральной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программы;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подходы к педагогической диагностике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достижения планируемых результатов.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1041260"/>
          </a:xfrm>
        </p:spPr>
        <p:txBody>
          <a:bodyPr>
            <a:normAutofit/>
          </a:bodyPr>
          <a:lstStyle/>
          <a:p>
            <a:r>
              <a:rPr lang="ru-RU" dirty="0" smtClean="0"/>
              <a:t>В целевом разделе Федеральной программы</a:t>
            </a:r>
          </a:p>
          <a:p>
            <a:pPr>
              <a:buNone/>
            </a:pPr>
            <a:r>
              <a:rPr lang="ru-RU" dirty="0" smtClean="0"/>
              <a:t>представлены:</a:t>
            </a:r>
            <a:endParaRPr lang="ru-RU" dirty="0"/>
          </a:p>
        </p:txBody>
      </p:sp>
      <p:sp>
        <p:nvSpPr>
          <p:cNvPr id="4" name="Пятно 2 3"/>
          <p:cNvSpPr/>
          <p:nvPr/>
        </p:nvSpPr>
        <p:spPr>
          <a:xfrm>
            <a:off x="6429388" y="1285860"/>
            <a:ext cx="2214578" cy="142876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2714620"/>
            <a:ext cx="8183880" cy="3320420"/>
          </a:xfrm>
        </p:spPr>
        <p:txBody>
          <a:bodyPr>
            <a:normAutofit fontScale="90000"/>
          </a:bodyPr>
          <a:lstStyle/>
          <a:p>
            <a:r>
              <a:rPr lang="ru-RU" smtClean="0"/>
              <a:t> </a:t>
            </a:r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описание вариативных форм, способов, методов и средств</a:t>
            </a:r>
            <a:b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реализации Федеральной программы;</a:t>
            </a:r>
            <a:b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особенности образовательной деятельности разных видов,</a:t>
            </a:r>
            <a:b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культурных практик и способов поддержки детской инициативы;</a:t>
            </a:r>
            <a:b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описание взаимодействия педагогического коллектива с семьями</a:t>
            </a:r>
            <a:b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обучающихся;</a:t>
            </a:r>
            <a:b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направления и задачи коррекционно-развивающей работы (далее –</a:t>
            </a:r>
            <a:b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КРР) с детьми дошкольного возраста с особыми образовательными</a:t>
            </a:r>
            <a:b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потребностями (далее – ООП) различных целевых групп, в том числе</a:t>
            </a:r>
            <a:b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детей с ограниченными возможностями здоровья (далее – ОВЗ) и</a:t>
            </a:r>
            <a:b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детей-инвалидов.</a:t>
            </a:r>
            <a:endParaRPr lang="ru-RU" sz="16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7212352" cy="2184268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dirty="0" smtClean="0"/>
              <a:t>Содержательный раздел Федеральной программы включает задачи </a:t>
            </a:r>
            <a:r>
              <a:rPr lang="ru-RU" dirty="0" smtClean="0"/>
              <a:t>и содержание </a:t>
            </a:r>
            <a:r>
              <a:rPr lang="ru-RU" dirty="0" smtClean="0"/>
              <a:t>образовательной деятельности по каждой из образовательных</a:t>
            </a:r>
          </a:p>
          <a:p>
            <a:pPr algn="ctr">
              <a:buNone/>
            </a:pPr>
            <a:r>
              <a:rPr lang="ru-RU" dirty="0" smtClean="0"/>
              <a:t>областей для всех возрастных групп обучающихся (</a:t>
            </a:r>
            <a:r>
              <a:rPr lang="ru-RU" dirty="0" smtClean="0"/>
              <a:t>социально-коммуникативное</a:t>
            </a:r>
            <a:r>
              <a:rPr lang="ru-RU" dirty="0" smtClean="0"/>
              <a:t>, познавательное, речевое, художественно-эстетическое,</a:t>
            </a:r>
          </a:p>
          <a:p>
            <a:pPr algn="ctr">
              <a:buNone/>
            </a:pPr>
            <a:r>
              <a:rPr lang="ru-RU" dirty="0" smtClean="0"/>
              <a:t>физическое развитие). В нем представлены:</a:t>
            </a:r>
            <a:endParaRPr lang="ru-RU" dirty="0"/>
          </a:p>
        </p:txBody>
      </p:sp>
      <p:sp>
        <p:nvSpPr>
          <p:cNvPr id="5" name="Пятно 2 4"/>
          <p:cNvSpPr/>
          <p:nvPr/>
        </p:nvSpPr>
        <p:spPr>
          <a:xfrm>
            <a:off x="4643438" y="5857892"/>
            <a:ext cx="3000396" cy="100010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Организационный раздел Федеральной программы включает описание: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b="1" dirty="0" smtClean="0"/>
              <a:t>- психолого-педагогических и кадровых условий реализации Федеральной</a:t>
            </a:r>
          </a:p>
          <a:p>
            <a:pPr>
              <a:buNone/>
            </a:pPr>
            <a:r>
              <a:rPr lang="ru-RU" b="1" dirty="0" smtClean="0"/>
              <a:t>программы;</a:t>
            </a:r>
          </a:p>
          <a:p>
            <a:endParaRPr lang="ru-RU" b="1" dirty="0" smtClean="0"/>
          </a:p>
          <a:p>
            <a:pPr>
              <a:buNone/>
            </a:pPr>
            <a:r>
              <a:rPr lang="ru-RU" b="1" dirty="0" smtClean="0"/>
              <a:t>- организации развивающей предметно-пространственной среды (далее –</a:t>
            </a:r>
          </a:p>
          <a:p>
            <a:pPr>
              <a:buNone/>
            </a:pPr>
            <a:r>
              <a:rPr lang="ru-RU" b="1" dirty="0" smtClean="0"/>
              <a:t>РППС) в ДОО;</a:t>
            </a:r>
          </a:p>
          <a:p>
            <a:endParaRPr lang="ru-RU" b="1" dirty="0" smtClean="0"/>
          </a:p>
          <a:p>
            <a:pPr>
              <a:buNone/>
            </a:pPr>
            <a:r>
              <a:rPr lang="ru-RU" b="1" dirty="0" smtClean="0"/>
              <a:t>- материально-технического обеспечения Программы, обеспеченность</a:t>
            </a:r>
          </a:p>
          <a:p>
            <a:pPr>
              <a:buNone/>
            </a:pPr>
            <a:r>
              <a:rPr lang="ru-RU" b="1" dirty="0" smtClean="0"/>
              <a:t>методическими материалами и средствами обучения и воспитания.</a:t>
            </a:r>
          </a:p>
          <a:p>
            <a:endParaRPr lang="ru-RU" b="1" dirty="0" smtClean="0"/>
          </a:p>
          <a:p>
            <a:pPr>
              <a:buNone/>
            </a:pPr>
            <a:r>
              <a:rPr lang="ru-RU" b="1" dirty="0" smtClean="0"/>
              <a:t>Раздел включает примерные перечни художественной литературы,</a:t>
            </a:r>
          </a:p>
          <a:p>
            <a:pPr>
              <a:buNone/>
            </a:pPr>
            <a:r>
              <a:rPr lang="ru-RU" b="1" dirty="0" smtClean="0"/>
              <a:t>музыкальных произведений, произведений изобразительного искусства для</a:t>
            </a:r>
          </a:p>
          <a:p>
            <a:pPr>
              <a:buNone/>
            </a:pPr>
            <a:r>
              <a:rPr lang="ru-RU" b="1" dirty="0" smtClean="0"/>
              <a:t>использования в образовательной работе в разных возрастных группах, а</a:t>
            </a:r>
          </a:p>
          <a:p>
            <a:pPr>
              <a:buNone/>
            </a:pPr>
            <a:r>
              <a:rPr lang="ru-RU" b="1" dirty="0" smtClean="0"/>
              <a:t>также примерный перечень рекомендованных для семейного просмотра</a:t>
            </a:r>
          </a:p>
          <a:p>
            <a:pPr>
              <a:buNone/>
            </a:pPr>
            <a:r>
              <a:rPr lang="ru-RU" b="1" dirty="0" smtClean="0"/>
              <a:t>анимационных произведений.</a:t>
            </a:r>
          </a:p>
          <a:p>
            <a:endParaRPr lang="ru-RU" b="1" dirty="0" smtClean="0"/>
          </a:p>
          <a:p>
            <a:pPr>
              <a:buNone/>
            </a:pPr>
            <a:r>
              <a:rPr lang="ru-RU" b="1" dirty="0" smtClean="0"/>
              <a:t>В разделе представлены примерный режим и распорядок дня в дошкольных</a:t>
            </a:r>
          </a:p>
          <a:p>
            <a:pPr>
              <a:buNone/>
            </a:pPr>
            <a:r>
              <a:rPr lang="ru-RU" b="1" dirty="0" smtClean="0"/>
              <a:t>группах, федеральный календарный план воспитательной работы.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119</TotalTime>
  <Words>1402</Words>
  <PresentationFormat>Экран (4:3)</PresentationFormat>
  <Paragraphs>267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Изящная</vt:lpstr>
      <vt:lpstr>РЕСПУБЛИКА КРЫМ ДЖАНКОЙСКИЙ РАЙОН МУНИЦИПАЛЬНОЕ ДОШКОЛЬНОЕ ОБРАЗОВАТЕЛЬНОЕ УЧРЕЖДЕНИЕ «МЕДВЕДЕВСКИЙ ДЕТСКИЙ САД «СОЛНЫШКО» 296121, Российская Федерация, Республика Крым, Джанкойский район, с. Медведевка, ул.40 лет Победы, д.23 </vt:lpstr>
      <vt:lpstr>        Общие нормативные положения о ФОП ДО </vt:lpstr>
      <vt:lpstr>             Основополагающие  функции дошкольного уровня образования  </vt:lpstr>
      <vt:lpstr>Федеральная программа</vt:lpstr>
      <vt:lpstr> Структурные элементы ФОП ДО </vt:lpstr>
      <vt:lpstr> Структурные элементы ФОП ДО </vt:lpstr>
      <vt:lpstr>- цели, задачи, принципы ее формирования;  - планируемые результаты освоения Федеральной программы в младенческом, раннем, дошкольном возрасте, а также на этапе завершения освоения Федеральной программы;  - подходы к педагогической диагностике достижения планируемых результатов.</vt:lpstr>
      <vt:lpstr> описание вариативных форм, способов, методов и средств реализации Федеральной программы;  - особенности образовательной деятельности разных видов, культурных практик и способов поддержки детской инициативы;  - описание взаимодействия педагогического коллектива с семьями обучающихся;  - направления и задачи коррекционно-развивающей работы (далее – КРР) с детьми дошкольного возраста с особыми образовательными потребностями (далее – ООП) различных целевых групп, в том числе детей с ограниченными возможностями здоровья (далее – ОВЗ) и детей-инвалидов.</vt:lpstr>
      <vt:lpstr>Организационный раздел Федеральной программы включает описание: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 КРЫМ ДЖАНКОЙСКИЙ РАЙОН МУНИЦИПАЛЬНОЕ ДОШКОЛЬНОЕ ОБРАЗОВАТЕЛЬНОЕ УЧРЕЖДЕНИЕ «МЕДВЕДЕВСКИЙ ДЕТСКИЙ САД «СОЛНЫШКО» 296121, Российская Федерация, Республика Крым, Джанкойский район, с. Медведевка, ул.40 лет Победы, д.23 </dc:title>
  <dc:creator>User</dc:creator>
  <cp:lastModifiedBy>User</cp:lastModifiedBy>
  <cp:revision>44</cp:revision>
  <dcterms:created xsi:type="dcterms:W3CDTF">2023-11-21T06:36:23Z</dcterms:created>
  <dcterms:modified xsi:type="dcterms:W3CDTF">2023-11-21T09:23:20Z</dcterms:modified>
</cp:coreProperties>
</file>