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5" r:id="rId8"/>
    <p:sldId id="291" r:id="rId9"/>
    <p:sldId id="28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edvedevka.eduds.ru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04" y="4607343"/>
            <a:ext cx="3888740" cy="218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58792" y="707367"/>
            <a:ext cx="108002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Медведевский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«Солнышко»  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Джанкойский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Республика Крым</a:t>
            </a:r>
          </a:p>
          <a:p>
            <a:pPr algn="ctr"/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 результатах мониторинговых мероприятий родительского контроля по организации питания в образовательных организациях Республики Крым. Новые цели и задачи родительского контроля на 2025/2026 учебный год»</a:t>
            </a:r>
            <a:endParaRPr lang="ru-RU" sz="3200" b="1" dirty="0">
              <a:solidFill>
                <a:srgbClr val="0070C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8" name="Picture 1" descr="C:\Users\Компьютер\Desktop\d39c67283c624f05b8ca8037bff0fe8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8998" y="463222"/>
            <a:ext cx="1533602" cy="1598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5996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1676">
        <p:fade/>
      </p:transition>
    </mc:Choice>
    <mc:Fallback>
      <p:transition spd="med" advTm="11676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="" xmlns:p14="http://schemas.microsoft.com/office/powerpoint/2010/main">
        <p14:playEvt time="6262" objId="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9509" y="1444753"/>
            <a:ext cx="9445925" cy="489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Питание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один из основных факторов внешней среды, определяющих нормальное развитие ребёнка. Оно оказывает самое непосредственное влияние на его жизнедеятельность, рост, состояние здоровья и гармоничное развитие. Рациональное питание воздействует также на развитие мозга, интеллекта ребёнка и функциональное состояние его нервной системы. Правильно организованное питание способствует повышению устойчивости организма к различным неблагоприятным факторам внешней среды, профилактике заболеваемости.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 descr="C:\Users\Компьютер\Desktop\d39c67283c624f05b8ca8037bff0fe8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8998" y="463222"/>
            <a:ext cx="1533602" cy="1598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0526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1676">
        <p:fade/>
      </p:transition>
    </mc:Choice>
    <mc:Fallback>
      <p:transition spd="med" advTm="11676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="" xmlns:p14="http://schemas.microsoft.com/office/powerpoint/2010/main">
        <p14:playEvt time="6262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4479" y="333863"/>
            <a:ext cx="98582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Нормативно-правовые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регламентирующие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организацию питания в детском саду</a:t>
            </a:r>
          </a:p>
          <a:p>
            <a:pPr algn="ctr"/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6998825"/>
              </p:ext>
            </p:extLst>
          </p:nvPr>
        </p:nvGraphicFramePr>
        <p:xfrm>
          <a:off x="681487" y="1706457"/>
          <a:ext cx="9644332" cy="4145997"/>
        </p:xfrm>
        <a:graphic>
          <a:graphicData uri="http://schemas.openxmlformats.org/drawingml/2006/table">
            <a:tbl>
              <a:tblPr firstRow="1" firstCol="1" bandRow="1"/>
              <a:tblGrid>
                <a:gridCol w="1672346"/>
                <a:gridCol w="7971986"/>
              </a:tblGrid>
              <a:tr h="775136">
                <a:tc>
                  <a:txBody>
                    <a:bodyPr/>
                    <a:lstStyle/>
                    <a:p>
                      <a:pPr algn="ctr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Федеральные законы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Федеральный закон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29 декабря 2012 г. N 273-ФЗ «Об образовании в Российской Федерации»;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921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Федеральный законом № 29-ФЗ от 02.01.2000г «О качестве и безопасности пищевых продуктов» в редакции от 23 апреля 2018 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3.Федеральный закон от 30.03.1999 № 52-ФЗ «О санитарно-эпидемиологическом благополучии населения»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322">
                <a:tc>
                  <a:txBody>
                    <a:bodyPr/>
                    <a:lstStyle/>
                    <a:p>
                      <a:pPr algn="ctr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Санитарно-эпидемиологические правила, нормы 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89535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10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Главного государственного санитарного врача РФ от 27.10.2020г. №32 «Об утверждении санитарно- эпидемиологических правил и норм СанПиН 2.3/2.4.3590-20 «Санитарно-эпидемиологические требования к организации общественного питания населения»;</a:t>
                      </a:r>
                    </a:p>
                    <a:p>
                      <a:pPr marL="342900" marR="89535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10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Главного государственного санитарного врача РФ от 28.09.2020г. №28 Санитарные правила. СП 2.4.3648-20 «Санитарно-эпидемиологические требования к организациям воспитания и обучения, отдыха и оздоровления детей и молодежи».</a:t>
                      </a:r>
                    </a:p>
                  </a:txBody>
                  <a:tcPr marL="59767" marR="59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933">
                <a:tc>
                  <a:txBody>
                    <a:bodyPr/>
                    <a:lstStyle/>
                    <a:p>
                      <a:pPr algn="ctr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Распорядительные документы администрации МО 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Джанкойский</a:t>
                      </a:r>
                      <a:r>
                        <a:rPr lang="ru-RU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</a:t>
                      </a: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район», Управления образования 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277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администрации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Джанкой 27.06.2019 №346 родительской платы с изменениями внес 388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2770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Джанкой.08.12.2022_№882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родительская плата на 2023</a:t>
                      </a:r>
                    </a:p>
                  </a:txBody>
                  <a:tcPr marL="59767" marR="59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43">
                <a:tc>
                  <a:txBody>
                    <a:bodyPr/>
                    <a:lstStyle/>
                    <a:p>
                      <a:pPr algn="ctr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Сборники рецептур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380" algn="just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Сборники рецептур блюд и кулинарных изделий для питания детей в дошкольных организациях  </a:t>
                      </a:r>
                    </a:p>
                  </a:txBody>
                  <a:tcPr marL="59767" marR="59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105">
                <a:tc>
                  <a:txBody>
                    <a:bodyPr/>
                    <a:lstStyle/>
                    <a:p>
                      <a:pPr algn="ctr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документы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380" algn="just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Приказ Минздравсоцразвития России № 213н и Минобрнауки России №178 от 11.03.2012г «Об утверждении методических рекомендаций по организации питания обучающихся и воспитанников образовательных учреждений»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67" marR="59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1" descr="C:\Users\Компьютер\Desktop\d39c67283c624f05b8ca8037bff0fe8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4878" y="903169"/>
            <a:ext cx="1533602" cy="1598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416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1676">
        <p:fade/>
      </p:transition>
    </mc:Choice>
    <mc:Fallback>
      <p:transition spd="med" advTm="11676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="" xmlns:p14="http://schemas.microsoft.com/office/powerpoint/2010/main">
        <p14:playEvt time="6262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97811" y="301924"/>
            <a:ext cx="8298612" cy="414067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Локальные,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нормативные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  по организации питания 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7426" y="966158"/>
            <a:ext cx="8505646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34290" indent="-304800" algn="just">
              <a:lnSpc>
                <a:spcPts val="1370"/>
              </a:lnSpc>
              <a:spcBef>
                <a:spcPts val="9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Положение об организации питания в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ДОУ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34290" indent="-304800" algn="just">
              <a:lnSpc>
                <a:spcPts val="1370"/>
              </a:lnSpc>
              <a:spcBef>
                <a:spcPts val="9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 Положение о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бракеражной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комиссии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34290" indent="-304800" algn="just">
              <a:lnSpc>
                <a:spcPts val="1370"/>
              </a:lnSpc>
              <a:spcBef>
                <a:spcPts val="9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Положение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производственном контроле за организацией и качеством питания в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ДОУ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34290" indent="-304800" algn="just">
              <a:lnSpc>
                <a:spcPts val="1370"/>
              </a:lnSpc>
              <a:spcBef>
                <a:spcPts val="9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Муниципальные контракты на поставку продуктов питания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4290" indent="-304800" algn="just">
              <a:lnSpc>
                <a:spcPts val="1370"/>
              </a:lnSpc>
              <a:spcBef>
                <a:spcPts val="900"/>
              </a:spcBef>
              <a:spcAft>
                <a:spcPts val="0"/>
              </a:spcAft>
              <a:tabLst>
                <a:tab pos="295910" algn="l"/>
              </a:tabLst>
            </a:pPr>
            <a:endParaRPr lang="ru-RU" b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4290" indent="-304800" algn="just">
              <a:lnSpc>
                <a:spcPts val="1370"/>
              </a:lnSpc>
              <a:spcBef>
                <a:spcPts val="900"/>
              </a:spcBef>
              <a:spcAft>
                <a:spcPts val="0"/>
              </a:spcAft>
              <a:tabLst>
                <a:tab pos="29591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приказов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4290" indent="-304800" algn="just">
              <a:lnSpc>
                <a:spcPts val="1370"/>
              </a:lnSpc>
              <a:spcBef>
                <a:spcPts val="900"/>
              </a:spcBef>
              <a:spcAft>
                <a:spcPts val="0"/>
              </a:spcAft>
              <a:tabLst>
                <a:tab pos="29591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34290" indent="-304800" algn="just">
              <a:lnSpc>
                <a:spcPts val="1370"/>
              </a:lnSpc>
              <a:spcBef>
                <a:spcPts val="9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«Об организации питания в ДОУ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34290" indent="-304800" algn="just">
              <a:lnSpc>
                <a:spcPts val="1370"/>
              </a:lnSpc>
              <a:spcBef>
                <a:spcPts val="9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«Об  утверждении основного десятидневного меню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34290" indent="-304800" algn="just">
              <a:lnSpc>
                <a:spcPts val="1370"/>
              </a:lnSpc>
              <a:spcBef>
                <a:spcPts val="9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 назначении ответственных лиц за отбор и хранение суточных проб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34290" indent="-304800" algn="just">
              <a:lnSpc>
                <a:spcPts val="1370"/>
              </a:lnSpc>
              <a:spcBef>
                <a:spcPts val="9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 контроле за организацией питания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34290" indent="-304800" algn="just">
              <a:lnSpc>
                <a:spcPts val="1370"/>
              </a:lnSpc>
              <a:spcBef>
                <a:spcPts val="9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«Об утверждении состава бракеражной комиссии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4290" indent="-304800" algn="just">
              <a:lnSpc>
                <a:spcPts val="1370"/>
              </a:lnSpc>
              <a:spcBef>
                <a:spcPts val="9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1" descr="C:\Users\Компьютер\Desktop\d39c67283c624f05b8ca8037bff0fe8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3888" y="144044"/>
            <a:ext cx="1533602" cy="1598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10453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1676">
        <p:fade/>
      </p:transition>
    </mc:Choice>
    <mc:Fallback>
      <p:transition spd="med" advTm="11676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="" xmlns:p14="http://schemas.microsoft.com/office/powerpoint/2010/main">
        <p14:playEvt time="6262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4454" y="810883"/>
            <a:ext cx="9644331" cy="3597215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Ознакомиться с документами по организации питания и примерным меню можно на сайте МДОУ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Медведевский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детский сад «Солнышко» </a:t>
            </a:r>
            <a:r>
              <a:rPr lang="en-US" sz="1200" b="1" dirty="0" smtClean="0">
                <a:hlinkClick r:id="rId2"/>
              </a:rPr>
              <a:t>medvedevka.eduds.ru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разделе «Организация питания в образовательной организации»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питания в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Питание организовано по технологии - кухня полного цикла, Блюда готовятся на пищеблоке детского сада из привезенного сырья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Меню размещается на стендах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ежедневно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разделе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Меню ежедневного горячего питания»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Процесс приема пищи организован согласно графику питания и меню.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совместно с родительской общественностью контролирует организацию и качество питания.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цели и задачи родительского контроля на 2025-2026 учебный год»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совершенствование организации питания воспитанников с целью сохранения и укрепления здоровья дошкольников;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формировать культуру и навыки здорового питания;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расширить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знания воспитанников о правилах питания, направленных на сохранение и укрепление здоровья.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представление о правилах этикета, связанных с питанием, осознание того, что навыки этикета являются неотъемлемой частью общей культуры личности.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просвещать родителей в вопросах организации правильного питания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4904" y="782323"/>
            <a:ext cx="1133856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SzPts val="1400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SzPts val="1400"/>
              <a:buAutoNum type="arabicPeriod"/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SzPts val="1400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" descr="C:\Users\Компьютер\Desktop\d39c67283c624f05b8ca8037bff0fe8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43888" y="144044"/>
            <a:ext cx="1533602" cy="1598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463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1676">
        <p:fade/>
      </p:transition>
    </mc:Choice>
    <mc:Fallback>
      <p:transition spd="med" advTm="11676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="" xmlns:p14="http://schemas.microsoft.com/office/powerpoint/2010/main">
        <p14:playEvt time="6262" objId="7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777706" y="396814"/>
            <a:ext cx="5270739" cy="64560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0778" y="1325801"/>
            <a:ext cx="10125757" cy="5413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ru-R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1. Основное 10-ти дневное  меню</a:t>
            </a:r>
            <a:r>
              <a:rPr lang="ru-RU" sz="20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(Рекомендуемая форма в приложении 8 к </a:t>
            </a:r>
            <a:r>
              <a:rPr lang="ru-RU" sz="2000" i="1" dirty="0" err="1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СанПиН</a:t>
            </a:r>
            <a:r>
              <a:rPr lang="ru-RU" sz="2000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2.3/2.4.3590-20. )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ru-R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2. Ежедневное меню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ru-R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3.Технологические  </a:t>
            </a:r>
            <a:r>
              <a:rPr lang="ru-RU" sz="20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карты 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ru-R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4. Журнал </a:t>
            </a:r>
            <a:r>
              <a:rPr lang="ru-RU" sz="20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бракеража готовой пищевой продукции</a:t>
            </a:r>
            <a:r>
              <a:rPr lang="ru-RU" sz="20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ru-RU" sz="20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 приложение 4 СанПиН 2.3/2.4.3590-20) 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ru-R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5. Журнал </a:t>
            </a:r>
            <a:r>
              <a:rPr lang="ru-RU" sz="20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бракеража скоропортящейся  пищевой </a:t>
            </a:r>
            <a:r>
              <a:rPr lang="ru-R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продукции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6.Автоматизированная 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информационная система «</a:t>
            </a: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Меркурий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</a:t>
            </a:r>
            <a:r>
              <a:rPr lang="ru-RU" sz="2000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 приложение 5 СанПиН 2.3/2.4.3590-20</a:t>
            </a:r>
            <a:r>
              <a:rPr lang="ru-RU" sz="2000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),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ru-RU" sz="2000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7. </a:t>
            </a:r>
            <a:r>
              <a:rPr lang="ru-RU" sz="20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«Честный знак»  </a:t>
            </a:r>
            <a:r>
              <a:rPr lang="ru-R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маркировка товаров ГИС 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R="34290" lvl="0" algn="just">
              <a:lnSpc>
                <a:spcPts val="1370"/>
              </a:lnSpc>
              <a:spcBef>
                <a:spcPts val="900"/>
              </a:spcBef>
              <a:spcAft>
                <a:spcPts val="0"/>
              </a:spcAft>
              <a:buSzPts val="1400"/>
              <a:tabLst>
                <a:tab pos="450215" algn="l"/>
              </a:tabLst>
            </a:pPr>
            <a:r>
              <a:rPr lang="ru-R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8. Журнал </a:t>
            </a:r>
            <a:r>
              <a:rPr lang="ru-RU" sz="20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учета посещаемости </a:t>
            </a:r>
            <a:r>
              <a:rPr lang="ru-R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детей </a:t>
            </a:r>
            <a:endParaRPr lang="ru-RU" sz="20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ru-R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9. График </a:t>
            </a:r>
            <a:r>
              <a:rPr lang="ru-RU" sz="20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смены кипяченой </a:t>
            </a:r>
            <a:r>
              <a:rPr lang="ru-R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воды 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ru-R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400"/>
            </a:pP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" descr="C:\Users\Компьютер\Desktop\d39c67283c624f05b8ca8037bff0fe8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3888" y="144044"/>
            <a:ext cx="1533602" cy="1598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85273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1676">
        <p:fade/>
      </p:transition>
    </mc:Choice>
    <mc:Fallback>
      <p:transition spd="med" advTm="11676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="" xmlns:p14="http://schemas.microsoft.com/office/powerpoint/2010/main">
        <p14:playEvt time="6262" objId="7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46654" y="-420624"/>
            <a:ext cx="9455210" cy="146304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организации питания детей в группах заключается: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664" y="1135856"/>
            <a:ext cx="11234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создании безопасных условий при подготовке и во время приема пищи;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- в воспитании культурно-гигиенических навыков во время приема пищи детьми;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соблюдении соответствующих санитарных норм и меню.</a:t>
            </a:r>
          </a:p>
        </p:txBody>
      </p:sp>
      <p:pic>
        <p:nvPicPr>
          <p:cNvPr id="6" name="Picture 1" descr="C:\Users\Компьютер\Desktop\d39c67283c624f05b8ca8037bff0fe8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3888" y="144044"/>
            <a:ext cx="1533602" cy="1598491"/>
          </a:xfrm>
          <a:prstGeom prst="rect">
            <a:avLst/>
          </a:prstGeom>
          <a:noFill/>
        </p:spPr>
      </p:pic>
      <p:pic>
        <p:nvPicPr>
          <p:cNvPr id="1026" name="Picture 2" descr="C:\Users\Компьютер\Desktop\ПИТАНИЕ ЮСУПОВНА\photo_2025-08-08_13-01-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883" y="2320505"/>
            <a:ext cx="5084791" cy="3556719"/>
          </a:xfrm>
          <a:prstGeom prst="rect">
            <a:avLst/>
          </a:prstGeom>
          <a:noFill/>
        </p:spPr>
      </p:pic>
      <p:pic>
        <p:nvPicPr>
          <p:cNvPr id="1027" name="Picture 3" descr="C:\Users\Компьютер\Desktop\ПИТАНИЕ ЮСУПОВНА\photo_2025-08-08_13-02-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1239" y="2268747"/>
            <a:ext cx="5927784" cy="3597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7374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1676">
        <p:fade/>
      </p:transition>
    </mc:Choice>
    <mc:Fallback>
      <p:transition spd="med" advTm="11676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="" xmlns:p14="http://schemas.microsoft.com/office/powerpoint/2010/main">
        <p14:playEvt time="6262" objId="7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76602" y="0"/>
            <a:ext cx="6707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Ежедневное меню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C:\Users\Компьютер\Desktop\ПИТАНИЕ ЮСУПОВНА\photo_2025-08-08_13-01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2058" y="1735407"/>
            <a:ext cx="5486400" cy="4570439"/>
          </a:xfrm>
          <a:prstGeom prst="rect">
            <a:avLst/>
          </a:prstGeom>
          <a:noFill/>
        </p:spPr>
      </p:pic>
      <p:pic>
        <p:nvPicPr>
          <p:cNvPr id="2051" name="Picture 3" descr="C:\Users\Компьютер\Desktop\ПИТАНИЕ ЮСУПОВНА\photo_2025-08-08_13-01-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47" y="1017916"/>
            <a:ext cx="5248394" cy="4605942"/>
          </a:xfrm>
          <a:prstGeom prst="rect">
            <a:avLst/>
          </a:prstGeom>
          <a:noFill/>
        </p:spPr>
      </p:pic>
      <p:pic>
        <p:nvPicPr>
          <p:cNvPr id="7" name="Picture 1" descr="C:\Users\Компьютер\Desktop\d39c67283c624f05b8ca8037bff0fe8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43888" y="144044"/>
            <a:ext cx="1533602" cy="1598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3193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5439" y="2583287"/>
            <a:ext cx="7981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789" y="3388517"/>
            <a:ext cx="3316511" cy="1426588"/>
          </a:xfrm>
          <a:prstGeom prst="rect">
            <a:avLst/>
          </a:prstGeom>
        </p:spPr>
      </p:pic>
      <p:pic>
        <p:nvPicPr>
          <p:cNvPr id="8" name="Picture 1" descr="C:\Users\Компьютер\Desktop\d39c67283c624f05b8ca8037bff0fe8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3562" y="144044"/>
            <a:ext cx="2553928" cy="2694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8983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2795</TotalTime>
  <Words>419</Words>
  <Application>Microsoft Office PowerPoint</Application>
  <PresentationFormat>Произвольный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След самолета</vt:lpstr>
      <vt:lpstr>Слайд 1</vt:lpstr>
      <vt:lpstr>Слайд 2</vt:lpstr>
      <vt:lpstr>Слайд 3</vt:lpstr>
      <vt:lpstr>Локальные,   нормативные акты  по организации питания </vt:lpstr>
      <vt:lpstr>Ознакомиться с документами по организации питания и примерным меню можно на сайте МДОУ «Медведевский детский сад «Солнышко» medvedevka.eduds.ru в разделе «Организация питания в образовательной организации»                                                                                                             Организация питания в доу  Питание организовано по технологии - кухня полного цикла, Блюда готовятся на пищеблоке детского сада из привезенного сырья  Меню размещается на стендах доу ежедневно в разделе  «Меню ежедневного горячего питания»    Процесс приема пищи организован согласно графику питания и меню.  доу совместно с родительской общественностью контролирует организацию и качество питания.                                                        Новые цели и задачи родительского контроля на 2025-2026 учебный год»  Цели: продолжать совершенствование организации питания воспитанников с целью сохранения и укрепления здоровья дошкольников; формировать культуру и навыки здорового питания;  Задачи: расширить знания воспитанников о правилах питания, направленных на сохранение и укрепление здоровья. формировать представление о правилах этикета, связанных с питанием, осознание того, что навыки этикета являются неотъемлемой частью общей культуры личности. просвещать родителей в вопросах организации правильного питания</vt:lpstr>
      <vt:lpstr>Документация</vt:lpstr>
      <vt:lpstr>Работа по организации питания детей в группах заключается: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культурно-гигиенических навыках</dc:title>
  <dc:creator>Diakovy</dc:creator>
  <cp:lastModifiedBy>Компьютер</cp:lastModifiedBy>
  <cp:revision>155</cp:revision>
  <dcterms:created xsi:type="dcterms:W3CDTF">2020-12-15T10:52:15Z</dcterms:created>
  <dcterms:modified xsi:type="dcterms:W3CDTF">2025-08-08T12:49:33Z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2449930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