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75" r:id="rId4"/>
    <p:sldId id="279" r:id="rId5"/>
    <p:sldId id="283" r:id="rId6"/>
    <p:sldId id="282" r:id="rId7"/>
    <p:sldId id="280" r:id="rId8"/>
    <p:sldId id="281" r:id="rId9"/>
    <p:sldId id="284" r:id="rId10"/>
    <p:sldId id="285" r:id="rId11"/>
    <p:sldId id="286" r:id="rId12"/>
    <p:sldId id="287" r:id="rId13"/>
    <p:sldId id="288" r:id="rId14"/>
    <p:sldId id="289" r:id="rId15"/>
    <p:sldId id="290" r:id="rId16"/>
    <p:sldId id="293" r:id="rId17"/>
    <p:sldId id="291" r:id="rId18"/>
    <p:sldId id="294" r:id="rId19"/>
    <p:sldId id="292"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660"/>
  </p:normalViewPr>
  <p:slideViewPr>
    <p:cSldViewPr snapToGrid="0">
      <p:cViewPr varScale="1">
        <p:scale>
          <a:sx n="73" d="100"/>
          <a:sy n="73" d="100"/>
        </p:scale>
        <p:origin x="-55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3C91107-B010-4223-A311-1A58F1E442EA}" type="datetimeFigureOut">
              <a:rPr lang="ru-RU" smtClean="0"/>
              <a:pPr/>
              <a:t>05.02.2021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939EE2-DFCC-4FF7-A959-90A55F4C3533}" type="slidenum">
              <a:rPr lang="ru-RU" smtClean="0"/>
              <a:pPr/>
              <a:t>‹#›</a:t>
            </a:fld>
            <a:endParaRPr lang="ru-RU"/>
          </a:p>
        </p:txBody>
      </p:sp>
    </p:spTree>
    <p:extLst>
      <p:ext uri="{BB962C8B-B14F-4D97-AF65-F5344CB8AC3E}">
        <p14:creationId xmlns="" xmlns:p14="http://schemas.microsoft.com/office/powerpoint/2010/main" val="1041784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C91107-B010-4223-A311-1A58F1E442EA}" type="datetimeFigureOut">
              <a:rPr lang="ru-RU" smtClean="0"/>
              <a:pPr/>
              <a:t>05.02.2021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939EE2-DFCC-4FF7-A959-90A55F4C3533}" type="slidenum">
              <a:rPr lang="ru-RU" smtClean="0"/>
              <a:pPr/>
              <a:t>‹#›</a:t>
            </a:fld>
            <a:endParaRPr lang="ru-RU"/>
          </a:p>
        </p:txBody>
      </p:sp>
    </p:spTree>
    <p:extLst>
      <p:ext uri="{BB962C8B-B14F-4D97-AF65-F5344CB8AC3E}">
        <p14:creationId xmlns="" xmlns:p14="http://schemas.microsoft.com/office/powerpoint/2010/main" val="65088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C91107-B010-4223-A311-1A58F1E442EA}" type="datetimeFigureOut">
              <a:rPr lang="ru-RU" smtClean="0"/>
              <a:pPr/>
              <a:t>05.02.2021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939EE2-DFCC-4FF7-A959-90A55F4C3533}" type="slidenum">
              <a:rPr lang="ru-RU" smtClean="0"/>
              <a:pPr/>
              <a:t>‹#›</a:t>
            </a:fld>
            <a:endParaRPr lang="ru-RU"/>
          </a:p>
        </p:txBody>
      </p:sp>
    </p:spTree>
    <p:extLst>
      <p:ext uri="{BB962C8B-B14F-4D97-AF65-F5344CB8AC3E}">
        <p14:creationId xmlns="" xmlns:p14="http://schemas.microsoft.com/office/powerpoint/2010/main" val="399620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C91107-B010-4223-A311-1A58F1E442EA}" type="datetimeFigureOut">
              <a:rPr lang="ru-RU" smtClean="0"/>
              <a:pPr/>
              <a:t>05.02.2021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939EE2-DFCC-4FF7-A959-90A55F4C3533}" type="slidenum">
              <a:rPr lang="ru-RU" smtClean="0"/>
              <a:pPr/>
              <a:t>‹#›</a:t>
            </a:fld>
            <a:endParaRPr lang="ru-RU"/>
          </a:p>
        </p:txBody>
      </p:sp>
    </p:spTree>
    <p:extLst>
      <p:ext uri="{BB962C8B-B14F-4D97-AF65-F5344CB8AC3E}">
        <p14:creationId xmlns="" xmlns:p14="http://schemas.microsoft.com/office/powerpoint/2010/main" val="56131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3C91107-B010-4223-A311-1A58F1E442EA}" type="datetimeFigureOut">
              <a:rPr lang="ru-RU" smtClean="0"/>
              <a:pPr/>
              <a:t>05.02.2021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939EE2-DFCC-4FF7-A959-90A55F4C3533}" type="slidenum">
              <a:rPr lang="ru-RU" smtClean="0"/>
              <a:pPr/>
              <a:t>‹#›</a:t>
            </a:fld>
            <a:endParaRPr lang="ru-RU"/>
          </a:p>
        </p:txBody>
      </p:sp>
    </p:spTree>
    <p:extLst>
      <p:ext uri="{BB962C8B-B14F-4D97-AF65-F5344CB8AC3E}">
        <p14:creationId xmlns="" xmlns:p14="http://schemas.microsoft.com/office/powerpoint/2010/main" val="4267722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3C91107-B010-4223-A311-1A58F1E442EA}" type="datetimeFigureOut">
              <a:rPr lang="ru-RU" smtClean="0"/>
              <a:pPr/>
              <a:t>05.02.2021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939EE2-DFCC-4FF7-A959-90A55F4C3533}" type="slidenum">
              <a:rPr lang="ru-RU" smtClean="0"/>
              <a:pPr/>
              <a:t>‹#›</a:t>
            </a:fld>
            <a:endParaRPr lang="ru-RU"/>
          </a:p>
        </p:txBody>
      </p:sp>
    </p:spTree>
    <p:extLst>
      <p:ext uri="{BB962C8B-B14F-4D97-AF65-F5344CB8AC3E}">
        <p14:creationId xmlns="" xmlns:p14="http://schemas.microsoft.com/office/powerpoint/2010/main" val="388513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3C91107-B010-4223-A311-1A58F1E442EA}" type="datetimeFigureOut">
              <a:rPr lang="ru-RU" smtClean="0"/>
              <a:pPr/>
              <a:t>05.02.2021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D939EE2-DFCC-4FF7-A959-90A55F4C3533}" type="slidenum">
              <a:rPr lang="ru-RU" smtClean="0"/>
              <a:pPr/>
              <a:t>‹#›</a:t>
            </a:fld>
            <a:endParaRPr lang="ru-RU"/>
          </a:p>
        </p:txBody>
      </p:sp>
    </p:spTree>
    <p:extLst>
      <p:ext uri="{BB962C8B-B14F-4D97-AF65-F5344CB8AC3E}">
        <p14:creationId xmlns="" xmlns:p14="http://schemas.microsoft.com/office/powerpoint/2010/main" val="162462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3C91107-B010-4223-A311-1A58F1E442EA}" type="datetimeFigureOut">
              <a:rPr lang="ru-RU" smtClean="0"/>
              <a:pPr/>
              <a:t>05.02.2021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D939EE2-DFCC-4FF7-A959-90A55F4C3533}" type="slidenum">
              <a:rPr lang="ru-RU" smtClean="0"/>
              <a:pPr/>
              <a:t>‹#›</a:t>
            </a:fld>
            <a:endParaRPr lang="ru-RU"/>
          </a:p>
        </p:txBody>
      </p:sp>
    </p:spTree>
    <p:extLst>
      <p:ext uri="{BB962C8B-B14F-4D97-AF65-F5344CB8AC3E}">
        <p14:creationId xmlns="" xmlns:p14="http://schemas.microsoft.com/office/powerpoint/2010/main" val="1046127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3C91107-B010-4223-A311-1A58F1E442EA}" type="datetimeFigureOut">
              <a:rPr lang="ru-RU" smtClean="0"/>
              <a:pPr/>
              <a:t>05.02.2021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D939EE2-DFCC-4FF7-A959-90A55F4C3533}" type="slidenum">
              <a:rPr lang="ru-RU" smtClean="0"/>
              <a:pPr/>
              <a:t>‹#›</a:t>
            </a:fld>
            <a:endParaRPr lang="ru-RU"/>
          </a:p>
        </p:txBody>
      </p:sp>
    </p:spTree>
    <p:extLst>
      <p:ext uri="{BB962C8B-B14F-4D97-AF65-F5344CB8AC3E}">
        <p14:creationId xmlns="" xmlns:p14="http://schemas.microsoft.com/office/powerpoint/2010/main" val="368591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3C91107-B010-4223-A311-1A58F1E442EA}" type="datetimeFigureOut">
              <a:rPr lang="ru-RU" smtClean="0"/>
              <a:pPr/>
              <a:t>05.02.2021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939EE2-DFCC-4FF7-A959-90A55F4C3533}" type="slidenum">
              <a:rPr lang="ru-RU" smtClean="0"/>
              <a:pPr/>
              <a:t>‹#›</a:t>
            </a:fld>
            <a:endParaRPr lang="ru-RU"/>
          </a:p>
        </p:txBody>
      </p:sp>
    </p:spTree>
    <p:extLst>
      <p:ext uri="{BB962C8B-B14F-4D97-AF65-F5344CB8AC3E}">
        <p14:creationId xmlns="" xmlns:p14="http://schemas.microsoft.com/office/powerpoint/2010/main" val="379568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3C91107-B010-4223-A311-1A58F1E442EA}" type="datetimeFigureOut">
              <a:rPr lang="ru-RU" smtClean="0"/>
              <a:pPr/>
              <a:t>05.02.2021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939EE2-DFCC-4FF7-A959-90A55F4C3533}" type="slidenum">
              <a:rPr lang="ru-RU" smtClean="0"/>
              <a:pPr/>
              <a:t>‹#›</a:t>
            </a:fld>
            <a:endParaRPr lang="ru-RU"/>
          </a:p>
        </p:txBody>
      </p:sp>
    </p:spTree>
    <p:extLst>
      <p:ext uri="{BB962C8B-B14F-4D97-AF65-F5344CB8AC3E}">
        <p14:creationId xmlns="" xmlns:p14="http://schemas.microsoft.com/office/powerpoint/2010/main" val="99174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91107-B010-4223-A311-1A58F1E442EA}" type="datetimeFigureOut">
              <a:rPr lang="ru-RU" smtClean="0"/>
              <a:pPr/>
              <a:t>05.02.2021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39EE2-DFCC-4FF7-A959-90A55F4C3533}" type="slidenum">
              <a:rPr lang="ru-RU" smtClean="0"/>
              <a:pPr/>
              <a:t>‹#›</a:t>
            </a:fld>
            <a:endParaRPr lang="ru-RU"/>
          </a:p>
        </p:txBody>
      </p:sp>
    </p:spTree>
    <p:extLst>
      <p:ext uri="{BB962C8B-B14F-4D97-AF65-F5344CB8AC3E}">
        <p14:creationId xmlns="" xmlns:p14="http://schemas.microsoft.com/office/powerpoint/2010/main" val="4039545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p:spPr>
      </p:pic>
      <p:sp>
        <p:nvSpPr>
          <p:cNvPr id="3" name="Прямоугольник 2"/>
          <p:cNvSpPr/>
          <p:nvPr/>
        </p:nvSpPr>
        <p:spPr>
          <a:xfrm>
            <a:off x="3757347" y="195943"/>
            <a:ext cx="7385270" cy="523220"/>
          </a:xfrm>
          <a:prstGeom prst="rect">
            <a:avLst/>
          </a:prstGeom>
        </p:spPr>
        <p:txBody>
          <a:bodyPr wrap="square">
            <a:spAutoFit/>
          </a:bodyPr>
          <a:lstStyle/>
          <a:p>
            <a:r>
              <a:rPr lang="ru-RU" sz="2800" dirty="0" smtClean="0">
                <a:latin typeface="Times New Roman" pitchFamily="18" charset="0"/>
                <a:cs typeface="Times New Roman" pitchFamily="18" charset="0"/>
              </a:rPr>
              <a:t> МДОУ «</a:t>
            </a:r>
            <a:r>
              <a:rPr lang="ru-RU" sz="2800" dirty="0" err="1" smtClean="0">
                <a:latin typeface="Times New Roman" pitchFamily="18" charset="0"/>
                <a:cs typeface="Times New Roman" pitchFamily="18" charset="0"/>
              </a:rPr>
              <a:t>Вольновский</a:t>
            </a:r>
            <a:r>
              <a:rPr lang="ru-RU" sz="2800" dirty="0" smtClean="0">
                <a:latin typeface="Times New Roman" pitchFamily="18" charset="0"/>
                <a:cs typeface="Times New Roman" pitchFamily="18" charset="0"/>
              </a:rPr>
              <a:t> детский сад «</a:t>
            </a:r>
            <a:r>
              <a:rPr lang="ru-RU" sz="2800" dirty="0" err="1" smtClean="0">
                <a:latin typeface="Times New Roman" pitchFamily="18" charset="0"/>
                <a:cs typeface="Times New Roman" pitchFamily="18" charset="0"/>
              </a:rPr>
              <a:t>Ивушка</a:t>
            </a:r>
            <a:r>
              <a:rPr lang="ru-RU" sz="2800" dirty="0" smtClean="0">
                <a:latin typeface="Times New Roman" pitchFamily="18" charset="0"/>
                <a:cs typeface="Times New Roman" pitchFamily="18" charset="0"/>
              </a:rPr>
              <a:t>»</a:t>
            </a:r>
            <a:endParaRPr lang="ru-RU" sz="2800" dirty="0"/>
          </a:p>
        </p:txBody>
      </p:sp>
      <p:sp>
        <p:nvSpPr>
          <p:cNvPr id="4" name="Прямоугольник 3"/>
          <p:cNvSpPr/>
          <p:nvPr/>
        </p:nvSpPr>
        <p:spPr>
          <a:xfrm>
            <a:off x="2677886" y="1554480"/>
            <a:ext cx="8739051" cy="1261884"/>
          </a:xfrm>
          <a:prstGeom prst="rect">
            <a:avLst/>
          </a:prstGeom>
        </p:spPr>
        <p:txBody>
          <a:bodyPr wrap="square">
            <a:spAutoFit/>
          </a:bodyPr>
          <a:lstStyle/>
          <a:p>
            <a:r>
              <a:rPr lang="ru-RU" sz="3200" b="1"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ПРОЕКТ В ГРУППЕ </a:t>
            </a:r>
            <a:r>
              <a:rPr lang="ru-RU" sz="3200" b="1" dirty="0" smtClean="0">
                <a:latin typeface="Times New Roman" pitchFamily="18" charset="0"/>
                <a:cs typeface="Times New Roman" pitchFamily="18" charset="0"/>
              </a:rPr>
              <a:t>РАННЕГО ВОЗРАСТА </a:t>
            </a:r>
            <a:endParaRPr lang="ru-RU" sz="3200" b="1" dirty="0" smtClean="0">
              <a:latin typeface="Times New Roman" pitchFamily="18" charset="0"/>
              <a:cs typeface="Times New Roman" pitchFamily="18" charset="0"/>
            </a:endParaRPr>
          </a:p>
          <a:p>
            <a:r>
              <a:rPr lang="ru-RU" sz="4400" b="1" dirty="0" smtClean="0">
                <a:latin typeface="Times New Roman" pitchFamily="18" charset="0"/>
                <a:cs typeface="Times New Roman" pitchFamily="18" charset="0"/>
              </a:rPr>
              <a:t>            </a:t>
            </a:r>
            <a:r>
              <a:rPr lang="ru-RU" sz="4400" b="1" dirty="0" smtClean="0">
                <a:latin typeface="Times New Roman" pitchFamily="18" charset="0"/>
                <a:cs typeface="Times New Roman" pitchFamily="18" charset="0"/>
              </a:rPr>
              <a:t> «</a:t>
            </a:r>
            <a:r>
              <a:rPr lang="ru-RU" sz="4400" b="1" dirty="0" smtClean="0">
                <a:solidFill>
                  <a:srgbClr val="FF0000"/>
                </a:solidFill>
                <a:latin typeface="Times New Roman" pitchFamily="18" charset="0"/>
                <a:cs typeface="Times New Roman" pitchFamily="18" charset="0"/>
              </a:rPr>
              <a:t>И</a:t>
            </a:r>
            <a:r>
              <a:rPr lang="ru-RU" sz="4400" b="1" dirty="0" smtClean="0">
                <a:solidFill>
                  <a:schemeClr val="accent2">
                    <a:lumMod val="75000"/>
                  </a:schemeClr>
                </a:solidFill>
                <a:latin typeface="Times New Roman" pitchFamily="18" charset="0"/>
                <a:cs typeface="Times New Roman" pitchFamily="18" charset="0"/>
              </a:rPr>
              <a:t>Г</a:t>
            </a:r>
            <a:r>
              <a:rPr lang="ru-RU" sz="4400" b="1" dirty="0" smtClean="0">
                <a:solidFill>
                  <a:srgbClr val="FFC000"/>
                </a:solidFill>
                <a:latin typeface="Times New Roman" pitchFamily="18" charset="0"/>
                <a:cs typeface="Times New Roman" pitchFamily="18" charset="0"/>
              </a:rPr>
              <a:t>Р</a:t>
            </a:r>
            <a:r>
              <a:rPr lang="ru-RU" sz="4400" b="1" dirty="0" smtClean="0">
                <a:solidFill>
                  <a:srgbClr val="92D050"/>
                </a:solidFill>
                <a:latin typeface="Times New Roman" pitchFamily="18" charset="0"/>
                <a:cs typeface="Times New Roman" pitchFamily="18" charset="0"/>
              </a:rPr>
              <a:t>У</a:t>
            </a:r>
            <a:r>
              <a:rPr lang="ru-RU" sz="4400" b="1" dirty="0" smtClean="0">
                <a:solidFill>
                  <a:srgbClr val="00B0F0"/>
                </a:solidFill>
                <a:latin typeface="Times New Roman" pitchFamily="18" charset="0"/>
                <a:cs typeface="Times New Roman" pitchFamily="18" charset="0"/>
              </a:rPr>
              <a:t>Ш</a:t>
            </a:r>
            <a:r>
              <a:rPr lang="ru-RU" sz="4400" b="1" dirty="0" smtClean="0">
                <a:solidFill>
                  <a:srgbClr val="002060"/>
                </a:solidFill>
                <a:latin typeface="Times New Roman" pitchFamily="18" charset="0"/>
                <a:cs typeface="Times New Roman" pitchFamily="18" charset="0"/>
              </a:rPr>
              <a:t>К</a:t>
            </a:r>
            <a:r>
              <a:rPr lang="ru-RU" sz="4400" b="1" dirty="0" smtClean="0">
                <a:solidFill>
                  <a:srgbClr val="7030A0"/>
                </a:solidFill>
                <a:latin typeface="Times New Roman" pitchFamily="18" charset="0"/>
                <a:cs typeface="Times New Roman" pitchFamily="18" charset="0"/>
              </a:rPr>
              <a:t>И</a:t>
            </a:r>
            <a:r>
              <a:rPr lang="ru-RU" sz="4400" b="1" dirty="0" smtClean="0">
                <a:latin typeface="Times New Roman" pitchFamily="18" charset="0"/>
                <a:cs typeface="Times New Roman" pitchFamily="18" charset="0"/>
              </a:rPr>
              <a:t>»</a:t>
            </a:r>
            <a:endParaRPr lang="ru-RU" sz="4400" dirty="0">
              <a:latin typeface="Times New Roman" pitchFamily="18" charset="0"/>
              <a:cs typeface="Times New Roman" pitchFamily="18" charset="0"/>
            </a:endParaRPr>
          </a:p>
        </p:txBody>
      </p:sp>
      <p:sp>
        <p:nvSpPr>
          <p:cNvPr id="5" name="Прямоугольник 4"/>
          <p:cNvSpPr/>
          <p:nvPr/>
        </p:nvSpPr>
        <p:spPr>
          <a:xfrm rot="10800000" flipV="1">
            <a:off x="7393575" y="4112791"/>
            <a:ext cx="4323805" cy="707886"/>
          </a:xfrm>
          <a:prstGeom prst="rect">
            <a:avLst/>
          </a:prstGeom>
        </p:spPr>
        <p:txBody>
          <a:bodyPr wrap="square">
            <a:spAutoFit/>
          </a:bodyPr>
          <a:lstStyle/>
          <a:p>
            <a:r>
              <a:rPr lang="ru-RU" sz="2000" dirty="0" smtClean="0">
                <a:latin typeface="Times New Roman" pitchFamily="18" charset="0"/>
                <a:cs typeface="Times New Roman" pitchFamily="18" charset="0"/>
              </a:rPr>
              <a:t>Подготовила: воспитатель </a:t>
            </a:r>
          </a:p>
          <a:p>
            <a:r>
              <a:rPr lang="ru-RU" sz="2000" dirty="0" smtClean="0">
                <a:latin typeface="Times New Roman" pitchFamily="18" charset="0"/>
                <a:cs typeface="Times New Roman" pitchFamily="18" charset="0"/>
              </a:rPr>
              <a:t>Ибрагимова Эльвира </a:t>
            </a:r>
            <a:r>
              <a:rPr lang="ru-RU" sz="2000" dirty="0" err="1" smtClean="0">
                <a:latin typeface="Times New Roman" pitchFamily="18" charset="0"/>
                <a:cs typeface="Times New Roman" pitchFamily="18" charset="0"/>
              </a:rPr>
              <a:t>Мудесеровна</a:t>
            </a: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p:spPr>
      </p:pic>
      <p:sp>
        <p:nvSpPr>
          <p:cNvPr id="3" name="TextBox 2"/>
          <p:cNvSpPr txBox="1"/>
          <p:nvPr/>
        </p:nvSpPr>
        <p:spPr>
          <a:xfrm>
            <a:off x="2090057" y="705394"/>
            <a:ext cx="9588137" cy="523220"/>
          </a:xfrm>
          <a:prstGeom prst="rect">
            <a:avLst/>
          </a:prstGeom>
          <a:noFill/>
        </p:spPr>
        <p:txBody>
          <a:bodyPr wrap="square" rtlCol="0">
            <a:spAutoFit/>
          </a:bodyPr>
          <a:lstStyle/>
          <a:p>
            <a:r>
              <a:rPr lang="ru-RU" sz="2800" dirty="0" smtClean="0">
                <a:solidFill>
                  <a:srgbClr val="0070C0"/>
                </a:solidFill>
              </a:rPr>
              <a:t>Чтение и обыгрывание стихотворения А. </a:t>
            </a:r>
            <a:r>
              <a:rPr lang="ru-RU" sz="2800" dirty="0" err="1" smtClean="0">
                <a:solidFill>
                  <a:srgbClr val="0070C0"/>
                </a:solidFill>
              </a:rPr>
              <a:t>Барто</a:t>
            </a:r>
            <a:r>
              <a:rPr lang="ru-RU" sz="2800" dirty="0" smtClean="0">
                <a:solidFill>
                  <a:srgbClr val="0070C0"/>
                </a:solidFill>
              </a:rPr>
              <a:t> «Грузовик».</a:t>
            </a:r>
            <a:endParaRPr lang="ru-RU" sz="2800" dirty="0">
              <a:solidFill>
                <a:srgbClr val="0070C0"/>
              </a:solidFill>
            </a:endParaRPr>
          </a:p>
        </p:txBody>
      </p:sp>
      <p:pic>
        <p:nvPicPr>
          <p:cNvPr id="4" name="Рисунок 3" descr="IMG_20210205_093653_1.jpg"/>
          <p:cNvPicPr>
            <a:picLocks noChangeAspect="1"/>
          </p:cNvPicPr>
          <p:nvPr/>
        </p:nvPicPr>
        <p:blipFill>
          <a:blip r:embed="rId3" cstate="print"/>
          <a:srcRect r="11270"/>
          <a:stretch>
            <a:fillRect/>
          </a:stretch>
        </p:blipFill>
        <p:spPr>
          <a:xfrm>
            <a:off x="900249" y="1450658"/>
            <a:ext cx="4259580" cy="3590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760718" y="1426999"/>
            <a:ext cx="4844142" cy="3623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p:spPr>
      </p:pic>
      <p:sp>
        <p:nvSpPr>
          <p:cNvPr id="5" name="TextBox 4"/>
          <p:cNvSpPr txBox="1"/>
          <p:nvPr/>
        </p:nvSpPr>
        <p:spPr>
          <a:xfrm>
            <a:off x="3592286" y="431074"/>
            <a:ext cx="6322423" cy="523220"/>
          </a:xfrm>
          <a:prstGeom prst="rect">
            <a:avLst/>
          </a:prstGeom>
          <a:noFill/>
        </p:spPr>
        <p:txBody>
          <a:bodyPr wrap="square" rtlCol="0">
            <a:spAutoFit/>
          </a:bodyPr>
          <a:lstStyle/>
          <a:p>
            <a:r>
              <a:rPr lang="ru-RU" sz="2800" dirty="0" smtClean="0">
                <a:solidFill>
                  <a:srgbClr val="0070C0"/>
                </a:solidFill>
              </a:rPr>
              <a:t>Подвижная игра  «Прокати мяч»</a:t>
            </a:r>
            <a:endParaRPr lang="ru-RU" sz="2800" dirty="0">
              <a:solidFill>
                <a:srgbClr val="0070C0"/>
              </a:solidFill>
            </a:endParaRPr>
          </a:p>
        </p:txBody>
      </p:sp>
      <p:pic>
        <p:nvPicPr>
          <p:cNvPr id="6" name="Рисунок 5" descr="IMG_20210205_093355.jpg"/>
          <p:cNvPicPr>
            <a:picLocks noChangeAspect="1"/>
          </p:cNvPicPr>
          <p:nvPr/>
        </p:nvPicPr>
        <p:blipFill>
          <a:blip r:embed="rId3" cstate="print"/>
          <a:stretch>
            <a:fillRect/>
          </a:stretch>
        </p:blipFill>
        <p:spPr>
          <a:xfrm>
            <a:off x="913312" y="1241650"/>
            <a:ext cx="4800600" cy="3590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IMG_20210205_093234 (1).jpg"/>
          <p:cNvPicPr>
            <a:picLocks noChangeAspect="1"/>
          </p:cNvPicPr>
          <p:nvPr/>
        </p:nvPicPr>
        <p:blipFill>
          <a:blip r:embed="rId4" cstate="print"/>
          <a:stretch>
            <a:fillRect/>
          </a:stretch>
        </p:blipFill>
        <p:spPr>
          <a:xfrm>
            <a:off x="6334396" y="1241649"/>
            <a:ext cx="4800600" cy="3590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p:spPr>
      </p:pic>
      <p:sp>
        <p:nvSpPr>
          <p:cNvPr id="3" name="TextBox 2"/>
          <p:cNvSpPr txBox="1"/>
          <p:nvPr/>
        </p:nvSpPr>
        <p:spPr>
          <a:xfrm>
            <a:off x="4284617" y="483326"/>
            <a:ext cx="4532812" cy="523220"/>
          </a:xfrm>
          <a:prstGeom prst="rect">
            <a:avLst/>
          </a:prstGeom>
          <a:noFill/>
        </p:spPr>
        <p:txBody>
          <a:bodyPr wrap="square" rtlCol="0">
            <a:spAutoFit/>
          </a:bodyPr>
          <a:lstStyle/>
          <a:p>
            <a:r>
              <a:rPr lang="ru-RU" sz="2800" dirty="0" smtClean="0">
                <a:solidFill>
                  <a:srgbClr val="0070C0"/>
                </a:solidFill>
              </a:rPr>
              <a:t>День 3. «Самолет»</a:t>
            </a:r>
            <a:endParaRPr lang="ru-RU" sz="2800" dirty="0">
              <a:solidFill>
                <a:srgbClr val="0070C0"/>
              </a:solidFill>
            </a:endParaRPr>
          </a:p>
        </p:txBody>
      </p:sp>
      <p:pic>
        <p:nvPicPr>
          <p:cNvPr id="4" name="Рисунок 3" descr="IMG_20210205_093726.jpg"/>
          <p:cNvPicPr>
            <a:picLocks noChangeAspect="1"/>
          </p:cNvPicPr>
          <p:nvPr/>
        </p:nvPicPr>
        <p:blipFill>
          <a:blip r:embed="rId3" cstate="print"/>
          <a:stretch>
            <a:fillRect/>
          </a:stretch>
        </p:blipFill>
        <p:spPr>
          <a:xfrm>
            <a:off x="4365850" y="1015636"/>
            <a:ext cx="3497988" cy="46763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IMG_20210205_093911.jpg"/>
          <p:cNvPicPr>
            <a:picLocks noChangeAspect="1"/>
          </p:cNvPicPr>
          <p:nvPr/>
        </p:nvPicPr>
        <p:blipFill>
          <a:blip r:embed="rId4" cstate="print"/>
          <a:stretch>
            <a:fillRect/>
          </a:stretch>
        </p:blipFill>
        <p:spPr>
          <a:xfrm>
            <a:off x="156754" y="1502909"/>
            <a:ext cx="3858491" cy="2886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IMG_20210205_093856.jpg"/>
          <p:cNvPicPr>
            <a:picLocks noChangeAspect="1"/>
          </p:cNvPicPr>
          <p:nvPr/>
        </p:nvPicPr>
        <p:blipFill>
          <a:blip r:embed="rId5" cstate="print"/>
          <a:srcRect l="15910"/>
          <a:stretch>
            <a:fillRect/>
          </a:stretch>
        </p:blipFill>
        <p:spPr>
          <a:xfrm>
            <a:off x="8268789" y="1385343"/>
            <a:ext cx="3670662" cy="32652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377439" y="5956663"/>
            <a:ext cx="7694023" cy="830997"/>
          </a:xfrm>
          <a:prstGeom prst="rect">
            <a:avLst/>
          </a:prstGeom>
          <a:noFill/>
        </p:spPr>
        <p:txBody>
          <a:bodyPr wrap="square" rtlCol="0">
            <a:spAutoFit/>
          </a:bodyPr>
          <a:lstStyle/>
          <a:p>
            <a:pPr marL="342900" indent="-342900">
              <a:buAutoNum type="arabicPeriod"/>
            </a:pPr>
            <a:r>
              <a:rPr lang="ru-RU" sz="2400" b="1" dirty="0" smtClean="0"/>
              <a:t>Обследуем самолет.</a:t>
            </a:r>
          </a:p>
          <a:p>
            <a:pPr marL="342900" indent="-342900">
              <a:buAutoNum type="arabicPeriod"/>
            </a:pPr>
            <a:r>
              <a:rPr lang="ru-RU" sz="2400" b="1" dirty="0" smtClean="0"/>
              <a:t> Подвижная игра «Самолеты»</a:t>
            </a:r>
            <a:endParaRPr lang="ru-RU"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Рисунок 2" descr="IMG_20210205_093908.jpg"/>
          <p:cNvPicPr>
            <a:picLocks noChangeAspect="1"/>
          </p:cNvPicPr>
          <p:nvPr/>
        </p:nvPicPr>
        <p:blipFill>
          <a:blip r:embed="rId3" cstate="print"/>
          <a:stretch>
            <a:fillRect/>
          </a:stretch>
        </p:blipFill>
        <p:spPr>
          <a:xfrm>
            <a:off x="3695700" y="1168591"/>
            <a:ext cx="5422174" cy="4055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657600" y="248194"/>
            <a:ext cx="5904411" cy="461665"/>
          </a:xfrm>
          <a:prstGeom prst="rect">
            <a:avLst/>
          </a:prstGeom>
          <a:noFill/>
        </p:spPr>
        <p:txBody>
          <a:bodyPr wrap="square" rtlCol="0">
            <a:spAutoFit/>
          </a:bodyPr>
          <a:lstStyle/>
          <a:p>
            <a:r>
              <a:rPr lang="ru-RU" sz="2400" dirty="0" smtClean="0">
                <a:solidFill>
                  <a:srgbClr val="0070C0"/>
                </a:solidFill>
              </a:rPr>
              <a:t>Проговаривание стихотворения «Самолёт»</a:t>
            </a:r>
            <a:endParaRPr lang="ru-RU" sz="2400"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p:spPr>
      </p:pic>
      <p:sp>
        <p:nvSpPr>
          <p:cNvPr id="3" name="TextBox 2"/>
          <p:cNvSpPr txBox="1"/>
          <p:nvPr/>
        </p:nvSpPr>
        <p:spPr>
          <a:xfrm>
            <a:off x="3592286" y="627017"/>
            <a:ext cx="5120640" cy="523220"/>
          </a:xfrm>
          <a:prstGeom prst="rect">
            <a:avLst/>
          </a:prstGeom>
          <a:noFill/>
        </p:spPr>
        <p:txBody>
          <a:bodyPr wrap="square" rtlCol="0">
            <a:spAutoFit/>
          </a:bodyPr>
          <a:lstStyle/>
          <a:p>
            <a:r>
              <a:rPr lang="ru-RU" sz="2800" dirty="0" smtClean="0">
                <a:solidFill>
                  <a:srgbClr val="0070C0"/>
                </a:solidFill>
              </a:rPr>
              <a:t>            День 4. «Зайка»</a:t>
            </a:r>
            <a:endParaRPr lang="ru-RU" sz="2800" dirty="0">
              <a:solidFill>
                <a:srgbClr val="0070C0"/>
              </a:solidFill>
            </a:endParaRPr>
          </a:p>
        </p:txBody>
      </p:sp>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2196" y="1306435"/>
            <a:ext cx="2930387" cy="3917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101535" y="1306436"/>
            <a:ext cx="2930387" cy="3917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526188" y="1306436"/>
            <a:ext cx="2962967" cy="3961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463041" y="5499463"/>
            <a:ext cx="8569234" cy="1015663"/>
          </a:xfrm>
          <a:prstGeom prst="rect">
            <a:avLst/>
          </a:prstGeom>
          <a:noFill/>
        </p:spPr>
        <p:txBody>
          <a:bodyPr wrap="square" rtlCol="0">
            <a:spAutoFit/>
          </a:bodyPr>
          <a:lstStyle/>
          <a:p>
            <a:r>
              <a:rPr lang="ru-RU" sz="2000" b="1" dirty="0" smtClean="0"/>
              <a:t>1. Обследование зайки.</a:t>
            </a:r>
          </a:p>
          <a:p>
            <a:r>
              <a:rPr lang="ru-RU" sz="2000" b="1" dirty="0" smtClean="0"/>
              <a:t>2. Подвижная игра «Зайка серенький сидит и ушами шевелит».</a:t>
            </a:r>
          </a:p>
          <a:p>
            <a:r>
              <a:rPr lang="ru-RU" sz="2000" b="1" dirty="0" smtClean="0"/>
              <a:t>3. Конструирование из </a:t>
            </a:r>
            <a:r>
              <a:rPr lang="ru-RU" sz="2000" b="1" dirty="0" smtClean="0"/>
              <a:t>кубиков </a:t>
            </a:r>
            <a:r>
              <a:rPr lang="ru-RU" sz="2000" b="1" dirty="0" smtClean="0"/>
              <a:t>«Домик для зайки»</a:t>
            </a:r>
            <a:endParaRPr lang="ru-RU"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p:spPr>
      </p:pic>
      <p:sp>
        <p:nvSpPr>
          <p:cNvPr id="3" name="TextBox 2"/>
          <p:cNvSpPr txBox="1"/>
          <p:nvPr/>
        </p:nvSpPr>
        <p:spPr>
          <a:xfrm>
            <a:off x="3788229" y="496389"/>
            <a:ext cx="4767942" cy="523220"/>
          </a:xfrm>
          <a:prstGeom prst="rect">
            <a:avLst/>
          </a:prstGeom>
          <a:noFill/>
        </p:spPr>
        <p:txBody>
          <a:bodyPr wrap="square" rtlCol="0">
            <a:spAutoFit/>
          </a:bodyPr>
          <a:lstStyle/>
          <a:p>
            <a:r>
              <a:rPr lang="ru-RU" sz="2800" dirty="0" smtClean="0">
                <a:solidFill>
                  <a:srgbClr val="0070C0"/>
                </a:solidFill>
              </a:rPr>
              <a:t>         День 5. «Мишка»</a:t>
            </a:r>
            <a:endParaRPr lang="ru-RU" sz="2800" dirty="0">
              <a:solidFill>
                <a:srgbClr val="0070C0"/>
              </a:solidFill>
            </a:endParaRPr>
          </a:p>
        </p:txBody>
      </p:sp>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5131" y="1561516"/>
            <a:ext cx="4804257" cy="3593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029859" y="1510337"/>
            <a:ext cx="2677885" cy="3579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IMG_20210205_094247 (1).jpg"/>
          <p:cNvPicPr>
            <a:picLocks noChangeAspect="1"/>
          </p:cNvPicPr>
          <p:nvPr/>
        </p:nvPicPr>
        <p:blipFill>
          <a:blip r:embed="rId5" cstate="print"/>
          <a:stretch>
            <a:fillRect/>
          </a:stretch>
        </p:blipFill>
        <p:spPr>
          <a:xfrm>
            <a:off x="5613284" y="1502229"/>
            <a:ext cx="2745714" cy="3670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692331" y="5682343"/>
            <a:ext cx="10515600" cy="830997"/>
          </a:xfrm>
          <a:prstGeom prst="rect">
            <a:avLst/>
          </a:prstGeom>
          <a:noFill/>
        </p:spPr>
        <p:txBody>
          <a:bodyPr wrap="square" rtlCol="0">
            <a:spAutoFit/>
          </a:bodyPr>
          <a:lstStyle/>
          <a:p>
            <a:r>
              <a:rPr lang="ru-RU" sz="2400" b="1" dirty="0" smtClean="0"/>
              <a:t>1. Обследование мишки.</a:t>
            </a:r>
          </a:p>
          <a:p>
            <a:r>
              <a:rPr lang="ru-RU" sz="2400" b="1" dirty="0" smtClean="0"/>
              <a:t>2. Чтение и обыгрывание стихотворения А. </a:t>
            </a:r>
            <a:r>
              <a:rPr lang="ru-RU" sz="2400" b="1" dirty="0" err="1" smtClean="0"/>
              <a:t>Барто</a:t>
            </a:r>
            <a:r>
              <a:rPr lang="ru-RU" sz="2400" b="1" dirty="0" smtClean="0"/>
              <a:t> «Уронили мишку на пол…».</a:t>
            </a:r>
            <a:endParaRPr lang="ru-RU"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p:spPr>
      </p:pic>
      <p:sp>
        <p:nvSpPr>
          <p:cNvPr id="5" name="TextBox 4"/>
          <p:cNvSpPr txBox="1"/>
          <p:nvPr/>
        </p:nvSpPr>
        <p:spPr>
          <a:xfrm>
            <a:off x="3135086" y="862149"/>
            <a:ext cx="5486400" cy="523220"/>
          </a:xfrm>
          <a:prstGeom prst="rect">
            <a:avLst/>
          </a:prstGeom>
          <a:noFill/>
        </p:spPr>
        <p:txBody>
          <a:bodyPr wrap="square" rtlCol="0">
            <a:spAutoFit/>
          </a:bodyPr>
          <a:lstStyle/>
          <a:p>
            <a:r>
              <a:rPr lang="ru-RU" sz="2800" b="1" dirty="0" smtClean="0">
                <a:solidFill>
                  <a:srgbClr val="0070C0"/>
                </a:solidFill>
              </a:rPr>
              <a:t>           Заключительный день</a:t>
            </a:r>
            <a:endParaRPr lang="ru-RU" sz="2800" dirty="0">
              <a:solidFill>
                <a:srgbClr val="0070C0"/>
              </a:solidFill>
            </a:endParaRPr>
          </a:p>
        </p:txBody>
      </p:sp>
      <p:sp>
        <p:nvSpPr>
          <p:cNvPr id="6" name="TextBox 5"/>
          <p:cNvSpPr txBox="1"/>
          <p:nvPr/>
        </p:nvSpPr>
        <p:spPr>
          <a:xfrm>
            <a:off x="2299063" y="5251269"/>
            <a:ext cx="7576457" cy="461665"/>
          </a:xfrm>
          <a:prstGeom prst="rect">
            <a:avLst/>
          </a:prstGeom>
          <a:noFill/>
        </p:spPr>
        <p:txBody>
          <a:bodyPr wrap="square" rtlCol="0">
            <a:spAutoFit/>
          </a:bodyPr>
          <a:lstStyle/>
          <a:p>
            <a:r>
              <a:rPr lang="ru-RU" sz="2400" b="1" dirty="0" smtClean="0"/>
              <a:t>Демонстрация книжек - игрушек по стихам А. </a:t>
            </a:r>
            <a:r>
              <a:rPr lang="ru-RU" sz="2400" b="1" dirty="0" err="1" smtClean="0"/>
              <a:t>Барто</a:t>
            </a:r>
            <a:r>
              <a:rPr lang="ru-RU" sz="2400" b="1" dirty="0" smtClean="0"/>
              <a:t>.</a:t>
            </a:r>
            <a:endParaRPr lang="ru-RU" sz="2400" b="1" dirty="0"/>
          </a:p>
        </p:txBody>
      </p:sp>
      <p:pic>
        <p:nvPicPr>
          <p:cNvPr id="7" name="Picture 2" descr="https://www.maam.ru/upload/blogs/detsad-369117-1473604634.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 r="-318" b="5073"/>
          <a:stretch/>
        </p:blipFill>
        <p:spPr bwMode="auto">
          <a:xfrm>
            <a:off x="2947759" y="1541417"/>
            <a:ext cx="6539931" cy="347471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p:spPr>
      </p:pic>
      <p:sp>
        <p:nvSpPr>
          <p:cNvPr id="3" name="TextBox 2"/>
          <p:cNvSpPr txBox="1"/>
          <p:nvPr/>
        </p:nvSpPr>
        <p:spPr>
          <a:xfrm>
            <a:off x="3331029" y="535577"/>
            <a:ext cx="6309360" cy="523220"/>
          </a:xfrm>
          <a:prstGeom prst="rect">
            <a:avLst/>
          </a:prstGeom>
          <a:noFill/>
        </p:spPr>
        <p:txBody>
          <a:bodyPr wrap="square" rtlCol="0">
            <a:spAutoFit/>
          </a:bodyPr>
          <a:lstStyle/>
          <a:p>
            <a:r>
              <a:rPr lang="ru-RU" sz="2800" dirty="0" smtClean="0">
                <a:solidFill>
                  <a:srgbClr val="0070C0"/>
                </a:solidFill>
              </a:rPr>
              <a:t>              Работа с родителями.</a:t>
            </a:r>
            <a:endParaRPr lang="ru-RU" sz="2800" dirty="0">
              <a:solidFill>
                <a:srgbClr val="0070C0"/>
              </a:solidFill>
            </a:endParaRPr>
          </a:p>
        </p:txBody>
      </p:sp>
      <p:pic>
        <p:nvPicPr>
          <p:cNvPr id="5" name="Рисунок 4" descr="изображение_viber_2021-02-04_08-50-21.jpg"/>
          <p:cNvPicPr>
            <a:picLocks noChangeAspect="1"/>
          </p:cNvPicPr>
          <p:nvPr/>
        </p:nvPicPr>
        <p:blipFill>
          <a:blip r:embed="rId3" cstate="print"/>
          <a:stretch>
            <a:fillRect/>
          </a:stretch>
        </p:blipFill>
        <p:spPr>
          <a:xfrm>
            <a:off x="310789" y="1110343"/>
            <a:ext cx="3203666" cy="42715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изображение_viber_2021-02-04_08-50-212.jpg"/>
          <p:cNvPicPr>
            <a:picLocks noChangeAspect="1"/>
          </p:cNvPicPr>
          <p:nvPr/>
        </p:nvPicPr>
        <p:blipFill>
          <a:blip r:embed="rId4" cstate="print"/>
          <a:stretch>
            <a:fillRect/>
          </a:stretch>
        </p:blipFill>
        <p:spPr>
          <a:xfrm>
            <a:off x="4125141" y="1071155"/>
            <a:ext cx="3223260" cy="42976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изображение_viber_2021-02-04_08-50-235.jpg"/>
          <p:cNvPicPr>
            <a:picLocks noChangeAspect="1"/>
          </p:cNvPicPr>
          <p:nvPr/>
        </p:nvPicPr>
        <p:blipFill>
          <a:blip r:embed="rId5" cstate="print"/>
          <a:stretch>
            <a:fillRect/>
          </a:stretch>
        </p:blipFill>
        <p:spPr>
          <a:xfrm>
            <a:off x="7981407" y="1005841"/>
            <a:ext cx="3291840" cy="4389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p:spPr>
      </p:pic>
      <p:sp>
        <p:nvSpPr>
          <p:cNvPr id="3" name="TextBox 2"/>
          <p:cNvSpPr txBox="1"/>
          <p:nvPr/>
        </p:nvSpPr>
        <p:spPr>
          <a:xfrm>
            <a:off x="3331029" y="535577"/>
            <a:ext cx="6309360" cy="523220"/>
          </a:xfrm>
          <a:prstGeom prst="rect">
            <a:avLst/>
          </a:prstGeom>
          <a:noFill/>
        </p:spPr>
        <p:txBody>
          <a:bodyPr wrap="square" rtlCol="0">
            <a:spAutoFit/>
          </a:bodyPr>
          <a:lstStyle/>
          <a:p>
            <a:r>
              <a:rPr lang="ru-RU" sz="2800" dirty="0" smtClean="0">
                <a:solidFill>
                  <a:srgbClr val="0070C0"/>
                </a:solidFill>
              </a:rPr>
              <a:t>              Работа с родителями.</a:t>
            </a:r>
            <a:endParaRPr lang="ru-RU" sz="2800" dirty="0">
              <a:solidFill>
                <a:srgbClr val="0070C0"/>
              </a:solidFill>
            </a:endParaRPr>
          </a:p>
        </p:txBody>
      </p:sp>
      <p:pic>
        <p:nvPicPr>
          <p:cNvPr id="4" name="Рисунок 3" descr="изображение_viber_2021-02-04_09-49-530.jpg"/>
          <p:cNvPicPr>
            <a:picLocks noChangeAspect="1"/>
          </p:cNvPicPr>
          <p:nvPr/>
        </p:nvPicPr>
        <p:blipFill>
          <a:blip r:embed="rId3" cstate="print"/>
          <a:stretch>
            <a:fillRect/>
          </a:stretch>
        </p:blipFill>
        <p:spPr>
          <a:xfrm>
            <a:off x="1852205" y="1071152"/>
            <a:ext cx="3699509" cy="49326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изображение_viber_2021-02-04_12-02-43.jpg"/>
          <p:cNvPicPr>
            <a:picLocks noChangeAspect="1"/>
          </p:cNvPicPr>
          <p:nvPr/>
        </p:nvPicPr>
        <p:blipFill>
          <a:blip r:embed="rId4" cstate="print"/>
          <a:stretch>
            <a:fillRect/>
          </a:stretch>
        </p:blipFill>
        <p:spPr>
          <a:xfrm>
            <a:off x="6443798" y="1071156"/>
            <a:ext cx="3634739" cy="48463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p:spPr>
      </p:pic>
      <p:sp>
        <p:nvSpPr>
          <p:cNvPr id="3" name="TextBox 2"/>
          <p:cNvSpPr txBox="1"/>
          <p:nvPr/>
        </p:nvSpPr>
        <p:spPr>
          <a:xfrm>
            <a:off x="3331029" y="535577"/>
            <a:ext cx="6309360" cy="523220"/>
          </a:xfrm>
          <a:prstGeom prst="rect">
            <a:avLst/>
          </a:prstGeom>
          <a:noFill/>
        </p:spPr>
        <p:txBody>
          <a:bodyPr wrap="square" rtlCol="0">
            <a:spAutoFit/>
          </a:bodyPr>
          <a:lstStyle/>
          <a:p>
            <a:r>
              <a:rPr lang="ru-RU" sz="2800" dirty="0" smtClean="0">
                <a:solidFill>
                  <a:srgbClr val="0070C0"/>
                </a:solidFill>
              </a:rPr>
              <a:t>              </a:t>
            </a:r>
            <a:endParaRPr lang="ru-RU" sz="2800" dirty="0">
              <a:solidFill>
                <a:srgbClr val="0070C0"/>
              </a:solidFill>
            </a:endParaRPr>
          </a:p>
        </p:txBody>
      </p:sp>
      <p:pic>
        <p:nvPicPr>
          <p:cNvPr id="4" name="Рисунок 3" descr="0015-015-Spasibo-za-vnimanie.jpg"/>
          <p:cNvPicPr>
            <a:picLocks noChangeAspect="1"/>
          </p:cNvPicPr>
          <p:nvPr/>
        </p:nvPicPr>
        <p:blipFill>
          <a:blip r:embed="rId3" cstate="print"/>
          <a:stretch>
            <a:fillRect/>
          </a:stretch>
        </p:blipFill>
        <p:spPr>
          <a:xfrm>
            <a:off x="1"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p:spPr>
      </p:pic>
      <p:sp>
        <p:nvSpPr>
          <p:cNvPr id="3" name="Прямоугольник 2"/>
          <p:cNvSpPr/>
          <p:nvPr/>
        </p:nvSpPr>
        <p:spPr>
          <a:xfrm>
            <a:off x="3048000" y="483326"/>
            <a:ext cx="8408126" cy="4401205"/>
          </a:xfrm>
          <a:prstGeom prst="rect">
            <a:avLst/>
          </a:prstGeom>
        </p:spPr>
        <p:txBody>
          <a:bodyPr wrap="square">
            <a:spAutoFit/>
          </a:bodyPr>
          <a:lstStyle/>
          <a:p>
            <a:pPr indent="446088" algn="just"/>
            <a:r>
              <a:rPr lang="ru-RU" sz="2800" dirty="0" smtClean="0"/>
              <a:t>Игра – один из тех видов деятельности, которые используются взрослыми в целях воспитания дошкольников, обучения их различным действиям, способам и средствам общения. В игре у ребёнка формируются те стороны психики, от которых зависит, насколько впоследствии он будет преуспевать в учёбе, работе, как сложатся его отношения с другими людьми; в игре же происходят существенные преобразования в интеллектуальной сфере, являющейся фундаментом развития личности.</a:t>
            </a:r>
            <a:endParaRPr lang="ru-RU"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p:spPr>
      </p:pic>
      <p:sp>
        <p:nvSpPr>
          <p:cNvPr id="3" name="Прямоугольник 2"/>
          <p:cNvSpPr/>
          <p:nvPr/>
        </p:nvSpPr>
        <p:spPr>
          <a:xfrm>
            <a:off x="3396342" y="248193"/>
            <a:ext cx="8255727" cy="4524315"/>
          </a:xfrm>
          <a:prstGeom prst="rect">
            <a:avLst/>
          </a:prstGeom>
        </p:spPr>
        <p:txBody>
          <a:bodyPr wrap="square">
            <a:spAutoFit/>
          </a:bodyPr>
          <a:lstStyle/>
          <a:p>
            <a:pPr indent="446088" algn="just"/>
            <a:r>
              <a:rPr lang="ru-RU" sz="2400" dirty="0" smtClean="0">
                <a:latin typeface="Times New Roman" pitchFamily="18" charset="0"/>
                <a:cs typeface="Times New Roman" pitchFamily="18" charset="0"/>
              </a:rPr>
              <a:t>Игрушка — это не просто забава. Дарить игрушки было распространенным обычаем - подарок приносит ребенку радость и благополучие. Но, мы стали замечать, что дети бросают игрушки, вырывают друг у друга, не видят, что игрушки валяются. И поэтому было решено создать книгу игрушек по произведению А. </a:t>
            </a:r>
            <a:r>
              <a:rPr lang="ru-RU" sz="2400" dirty="0" err="1" smtClean="0">
                <a:latin typeface="Times New Roman" pitchFamily="18" charset="0"/>
                <a:cs typeface="Times New Roman" pitchFamily="18" charset="0"/>
              </a:rPr>
              <a:t>Барто</a:t>
            </a:r>
            <a:r>
              <a:rPr lang="ru-RU" sz="2400" dirty="0" smtClean="0">
                <a:latin typeface="Times New Roman" pitchFamily="18" charset="0"/>
                <a:cs typeface="Times New Roman" pitchFamily="18" charset="0"/>
              </a:rPr>
              <a:t>. Важно выработать у ребенка привычку беречь игрушку, аккуратно их складывать, убирая после игры. Желательно научить его делиться игрушками при игре со сверстниками, дарить игрушки, которые смастерил сам другим детям. Пусть ребенок почувствует радость того, что доставил удовольствие другому.</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p:spPr>
      </p:pic>
      <p:sp>
        <p:nvSpPr>
          <p:cNvPr id="3" name="Прямоугольник 2"/>
          <p:cNvSpPr/>
          <p:nvPr/>
        </p:nvSpPr>
        <p:spPr>
          <a:xfrm>
            <a:off x="4715691" y="339634"/>
            <a:ext cx="5042262" cy="584775"/>
          </a:xfrm>
          <a:prstGeom prst="rect">
            <a:avLst/>
          </a:prstGeom>
        </p:spPr>
        <p:txBody>
          <a:bodyPr wrap="square">
            <a:spAutoFit/>
          </a:bodyPr>
          <a:lstStyle/>
          <a:p>
            <a:r>
              <a:rPr lang="ru-RU" sz="3200" b="1" dirty="0" smtClean="0">
                <a:solidFill>
                  <a:schemeClr val="tx2"/>
                </a:solidFill>
                <a:latin typeface="Times New Roman" pitchFamily="18" charset="0"/>
                <a:cs typeface="Times New Roman" pitchFamily="18" charset="0"/>
              </a:rPr>
              <a:t>Цели проекта:</a:t>
            </a:r>
            <a:endParaRPr lang="ru-RU" sz="3200" dirty="0">
              <a:solidFill>
                <a:schemeClr val="tx2"/>
              </a:solidFill>
              <a:latin typeface="Times New Roman" pitchFamily="18" charset="0"/>
              <a:cs typeface="Times New Roman" pitchFamily="18" charset="0"/>
            </a:endParaRPr>
          </a:p>
        </p:txBody>
      </p:sp>
      <p:sp>
        <p:nvSpPr>
          <p:cNvPr id="4" name="Прямоугольник 3"/>
          <p:cNvSpPr/>
          <p:nvPr/>
        </p:nvSpPr>
        <p:spPr>
          <a:xfrm>
            <a:off x="3749040" y="953589"/>
            <a:ext cx="7955279" cy="4293483"/>
          </a:xfrm>
          <a:prstGeom prst="rect">
            <a:avLst/>
          </a:prstGeom>
        </p:spPr>
        <p:txBody>
          <a:bodyPr wrap="square">
            <a:spAutoFit/>
          </a:bodyPr>
          <a:lstStyle/>
          <a:p>
            <a:pPr marL="358775" indent="-358775" algn="just">
              <a:buClr>
                <a:srgbClr val="FF0000"/>
              </a:buClr>
              <a:buFont typeface="Wingdings" panose="05000000000000000000" pitchFamily="2" charset="2"/>
              <a:buChar char="Ø"/>
            </a:pPr>
            <a:r>
              <a:rPr lang="ru-RU" sz="2100" dirty="0" smtClean="0">
                <a:latin typeface="Times New Roman" pitchFamily="18" charset="0"/>
                <a:cs typeface="Times New Roman" pitchFamily="18" charset="0"/>
              </a:rPr>
              <a:t>Создание условий для формирования у детей целостной картины мира через познавательно-исследовательскую деятельность.</a:t>
            </a:r>
          </a:p>
          <a:p>
            <a:pPr marL="358775" indent="-358775" algn="just">
              <a:buClr>
                <a:srgbClr val="FF0000"/>
              </a:buClr>
              <a:buFont typeface="Wingdings" panose="05000000000000000000" pitchFamily="2" charset="2"/>
              <a:buChar char="Ø"/>
            </a:pPr>
            <a:r>
              <a:rPr lang="ru-RU" sz="2100" dirty="0" smtClean="0">
                <a:latin typeface="Times New Roman" pitchFamily="18" charset="0"/>
                <a:cs typeface="Times New Roman" pitchFamily="18" charset="0"/>
              </a:rPr>
              <a:t>Теоретически и экспериментально обосновать педагогические условия, обеспечивающие в своей совокупности успешность развития эмоциональной отзывчивости у детей раннего возраста в процессе формирования познавательной активности к игрушкам.</a:t>
            </a:r>
          </a:p>
          <a:p>
            <a:pPr marL="358775" indent="-358775" algn="just">
              <a:buClr>
                <a:srgbClr val="FF0000"/>
              </a:buClr>
              <a:buFont typeface="Wingdings" panose="05000000000000000000" pitchFamily="2" charset="2"/>
              <a:buChar char="Ø"/>
            </a:pPr>
            <a:r>
              <a:rPr lang="ru-RU" sz="2100" dirty="0" smtClean="0">
                <a:latin typeface="Times New Roman" pitchFamily="18" charset="0"/>
                <a:cs typeface="Times New Roman" pitchFamily="18" charset="0"/>
              </a:rPr>
              <a:t>Накапливать и обогащать эмоциональный опыт, развивать речь, обогащать словарь.</a:t>
            </a:r>
          </a:p>
          <a:p>
            <a:pPr marL="358775" indent="-358775" algn="just">
              <a:buClr>
                <a:srgbClr val="FF0000"/>
              </a:buClr>
              <a:buFont typeface="Wingdings" panose="05000000000000000000" pitchFamily="2" charset="2"/>
              <a:buChar char="Ø"/>
            </a:pPr>
            <a:r>
              <a:rPr lang="ru-RU" sz="2100" dirty="0" smtClean="0">
                <a:latin typeface="Times New Roman" pitchFamily="18" charset="0"/>
                <a:cs typeface="Times New Roman" pitchFamily="18" charset="0"/>
              </a:rPr>
              <a:t>Развивать наглядно - действенное мышление, стимулировать поиск новых способов решения практических задач при помощи различных предметов (игрушек, предметов быта).</a:t>
            </a:r>
            <a:endParaRPr lang="ru-RU" sz="2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p:spPr>
      </p:pic>
      <p:sp>
        <p:nvSpPr>
          <p:cNvPr id="3" name="Прямоугольник 2"/>
          <p:cNvSpPr/>
          <p:nvPr/>
        </p:nvSpPr>
        <p:spPr>
          <a:xfrm>
            <a:off x="5394959" y="300447"/>
            <a:ext cx="4336869" cy="1200329"/>
          </a:xfrm>
          <a:prstGeom prst="rect">
            <a:avLst/>
          </a:prstGeom>
        </p:spPr>
        <p:txBody>
          <a:bodyPr wrap="square">
            <a:spAutoFit/>
          </a:bodyPr>
          <a:lstStyle/>
          <a:p>
            <a:r>
              <a:rPr lang="ru-RU" sz="36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Задачи проекта</a:t>
            </a:r>
            <a:r>
              <a:rPr lang="ru-RU" sz="3600" dirty="0" smtClean="0">
                <a:latin typeface="Times New Roman" pitchFamily="18" charset="0"/>
                <a:cs typeface="Times New Roman" pitchFamily="18" charset="0"/>
              </a:rPr>
              <a:t>:</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4" name="Прямоугольник 3"/>
          <p:cNvSpPr/>
          <p:nvPr/>
        </p:nvSpPr>
        <p:spPr>
          <a:xfrm>
            <a:off x="3553097" y="927463"/>
            <a:ext cx="8112033" cy="4247317"/>
          </a:xfrm>
          <a:prstGeom prst="rect">
            <a:avLst/>
          </a:prstGeom>
        </p:spPr>
        <p:txBody>
          <a:bodyPr wrap="square">
            <a:spAutoFit/>
          </a:bodyPr>
          <a:lstStyle/>
          <a:p>
            <a:pPr algn="just"/>
            <a:r>
              <a:rPr lang="ru-RU" b="1" dirty="0" smtClean="0">
                <a:latin typeface="Times New Roman" pitchFamily="18" charset="0"/>
                <a:cs typeface="Times New Roman" pitchFamily="18" charset="0"/>
              </a:rPr>
              <a:t>Для детей</a:t>
            </a:r>
            <a:r>
              <a:rPr lang="ru-RU" dirty="0" smtClean="0">
                <a:latin typeface="Times New Roman" pitchFamily="18" charset="0"/>
                <a:cs typeface="Times New Roman" pitchFamily="18" charset="0"/>
              </a:rPr>
              <a:t>: </a:t>
            </a:r>
          </a:p>
          <a:p>
            <a:pPr algn="just">
              <a:buClr>
                <a:srgbClr val="FF0000"/>
              </a:buClr>
              <a:buFont typeface="Wingdings" panose="05000000000000000000" pitchFamily="2" charset="2"/>
              <a:buChar char="Ø"/>
            </a:pPr>
            <a:r>
              <a:rPr lang="ru-RU" dirty="0" smtClean="0">
                <a:latin typeface="Times New Roman" pitchFamily="18" charset="0"/>
                <a:cs typeface="Times New Roman" pitchFamily="18" charset="0"/>
              </a:rPr>
              <a:t>1. Раскрыть сущность и особенности </a:t>
            </a:r>
            <a:r>
              <a:rPr lang="ru-RU" dirty="0" err="1" smtClean="0">
                <a:latin typeface="Times New Roman" pitchFamily="18" charset="0"/>
                <a:cs typeface="Times New Roman" pitchFamily="18" charset="0"/>
              </a:rPr>
              <a:t>предметно-отобразительной</a:t>
            </a:r>
            <a:r>
              <a:rPr lang="ru-RU" dirty="0" smtClean="0">
                <a:latin typeface="Times New Roman" pitchFamily="18" charset="0"/>
                <a:cs typeface="Times New Roman" pitchFamily="18" charset="0"/>
              </a:rPr>
              <a:t> игры детей младшего возраста - учить внимательно рассматривать игрушки, обогащать словарный запас, развивать навыки фразовой и связной речи, побуждать к высказываниям;</a:t>
            </a:r>
          </a:p>
          <a:p>
            <a:pPr algn="just">
              <a:buClr>
                <a:srgbClr val="FF0000"/>
              </a:buClr>
              <a:buFont typeface="Wingdings" panose="05000000000000000000" pitchFamily="2" charset="2"/>
              <a:buChar char="Ø"/>
            </a:pPr>
            <a:r>
              <a:rPr lang="ru-RU" dirty="0" smtClean="0">
                <a:latin typeface="Times New Roman" pitchFamily="18" charset="0"/>
                <a:cs typeface="Times New Roman" pitchFamily="18" charset="0"/>
              </a:rPr>
              <a:t> 2. Развивать восприятие детей, способствовать связи восприятия со словом и дальнейшим действием; учить детей использовать слова - названия для более глубокого восприятия различных качеств предмета;</a:t>
            </a:r>
          </a:p>
          <a:p>
            <a:pPr algn="just">
              <a:buClr>
                <a:srgbClr val="FF0000"/>
              </a:buClr>
              <a:buFont typeface="Wingdings" panose="05000000000000000000" pitchFamily="2" charset="2"/>
              <a:buChar char="Ø"/>
            </a:pPr>
            <a:r>
              <a:rPr lang="ru-RU" dirty="0" smtClean="0">
                <a:latin typeface="Times New Roman" pitchFamily="18" charset="0"/>
                <a:cs typeface="Times New Roman" pitchFamily="18" charset="0"/>
              </a:rPr>
              <a:t>3. Воспитывать желание беречь игрушку и заботиться о ней.</a:t>
            </a:r>
          </a:p>
          <a:p>
            <a:pPr algn="just">
              <a:buClr>
                <a:srgbClr val="FF0000"/>
              </a:buClr>
            </a:pPr>
            <a:r>
              <a:rPr lang="ru-RU" b="1" dirty="0" smtClean="0">
                <a:latin typeface="Times New Roman" pitchFamily="18" charset="0"/>
                <a:cs typeface="Times New Roman" pitchFamily="18" charset="0"/>
              </a:rPr>
              <a:t>Для воспитателя</a:t>
            </a:r>
            <a:r>
              <a:rPr lang="ru-RU" dirty="0" smtClean="0">
                <a:latin typeface="Times New Roman" pitchFamily="18" charset="0"/>
                <a:cs typeface="Times New Roman" pitchFamily="18" charset="0"/>
              </a:rPr>
              <a:t>:</a:t>
            </a:r>
          </a:p>
          <a:p>
            <a:pPr algn="just">
              <a:buClr>
                <a:srgbClr val="FF0000"/>
              </a:buClr>
              <a:buFont typeface="Wingdings" panose="05000000000000000000" pitchFamily="2" charset="2"/>
              <a:buChar char="Ø"/>
            </a:pPr>
            <a:r>
              <a:rPr lang="ru-RU" dirty="0" smtClean="0">
                <a:latin typeface="Times New Roman" pitchFamily="18" charset="0"/>
                <a:cs typeface="Times New Roman" pitchFamily="18" charset="0"/>
              </a:rPr>
              <a:t>1. Поддерживать стремление ребенка активно вступать в общение, высказываться;</a:t>
            </a:r>
          </a:p>
          <a:p>
            <a:pPr algn="just">
              <a:buClr>
                <a:srgbClr val="FF0000"/>
              </a:buClr>
              <a:buFont typeface="Wingdings" panose="05000000000000000000" pitchFamily="2" charset="2"/>
              <a:buChar char="Ø"/>
            </a:pPr>
            <a:r>
              <a:rPr lang="ru-RU" dirty="0" smtClean="0">
                <a:latin typeface="Times New Roman" pitchFamily="18" charset="0"/>
                <a:cs typeface="Times New Roman" pitchFamily="18" charset="0"/>
              </a:rPr>
              <a:t>2. Развивать эмоциональный отклик на любимое литературное произведение посредством сюжетно - </a:t>
            </a:r>
            <a:r>
              <a:rPr lang="ru-RU" dirty="0" err="1" smtClean="0">
                <a:latin typeface="Times New Roman" pitchFamily="18" charset="0"/>
                <a:cs typeface="Times New Roman" pitchFamily="18" charset="0"/>
              </a:rPr>
              <a:t>отобразительной</a:t>
            </a:r>
            <a:r>
              <a:rPr lang="ru-RU" dirty="0" smtClean="0">
                <a:latin typeface="Times New Roman" pitchFamily="18" charset="0"/>
                <a:cs typeface="Times New Roman" pitchFamily="18" charset="0"/>
              </a:rPr>
              <a:t> игры; стимулировать ребенка повторять за воспитателем слова и фразы из знакомых стихотворений.</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p:spPr>
      </p:pic>
      <p:sp>
        <p:nvSpPr>
          <p:cNvPr id="3" name="Прямоугольник 2"/>
          <p:cNvSpPr/>
          <p:nvPr/>
        </p:nvSpPr>
        <p:spPr>
          <a:xfrm>
            <a:off x="3048000" y="274321"/>
            <a:ext cx="6670766" cy="523220"/>
          </a:xfrm>
          <a:prstGeom prst="rect">
            <a:avLst/>
          </a:prstGeom>
        </p:spPr>
        <p:txBody>
          <a:bodyPr wrap="square">
            <a:spAutoFit/>
          </a:bodyPr>
          <a:lstStyle/>
          <a:p>
            <a:r>
              <a:rPr lang="ru-RU" sz="24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r>
              <a:rPr lang="ru-RU" sz="2800" b="1" dirty="0" smtClean="0">
                <a:solidFill>
                  <a:srgbClr val="0070C0"/>
                </a:solidFill>
                <a:latin typeface="Times New Roman" pitchFamily="18" charset="0"/>
                <a:cs typeface="Times New Roman" pitchFamily="18" charset="0"/>
              </a:rPr>
              <a:t>ДЕНЬ 1.  Наша Таня.</a:t>
            </a:r>
            <a:endParaRPr lang="ru-RU" sz="2800" dirty="0">
              <a:solidFill>
                <a:srgbClr val="0070C0"/>
              </a:solidFill>
              <a:latin typeface="Times New Roman" pitchFamily="18" charset="0"/>
              <a:cs typeface="Times New Roman" pitchFamily="18" charset="0"/>
            </a:endParaRPr>
          </a:p>
        </p:txBody>
      </p:sp>
      <p:sp>
        <p:nvSpPr>
          <p:cNvPr id="6" name="Прямоугольник 5"/>
          <p:cNvSpPr/>
          <p:nvPr/>
        </p:nvSpPr>
        <p:spPr>
          <a:xfrm>
            <a:off x="2730137" y="4650377"/>
            <a:ext cx="8556172" cy="830997"/>
          </a:xfrm>
          <a:prstGeom prst="rect">
            <a:avLst/>
          </a:prstGeom>
        </p:spPr>
        <p:txBody>
          <a:bodyPr wrap="square">
            <a:spAutoFit/>
          </a:bodyPr>
          <a:lstStyle/>
          <a:p>
            <a:r>
              <a:rPr lang="ru-RU" sz="20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Обследование мяча - тонет или нет в </a:t>
            </a:r>
            <a:r>
              <a:rPr lang="ru-RU" sz="2400" b="1" dirty="0" smtClean="0">
                <a:latin typeface="Times New Roman" pitchFamily="18" charset="0"/>
                <a:cs typeface="Times New Roman" pitchFamily="18" charset="0"/>
              </a:rPr>
              <a:t>воде</a:t>
            </a:r>
          </a:p>
          <a:p>
            <a:r>
              <a:rPr lang="ru-RU" sz="2400" b="1" dirty="0" smtClean="0">
                <a:latin typeface="Times New Roman" pitchFamily="18" charset="0"/>
                <a:cs typeface="Times New Roman" pitchFamily="18" charset="0"/>
              </a:rPr>
              <a:t> ( экспериментальная деятельность</a:t>
            </a:r>
            <a:r>
              <a:rPr lang="ru-RU" sz="2000" b="1" dirty="0" smtClean="0">
                <a:latin typeface="Times New Roman" pitchFamily="18" charset="0"/>
                <a:cs typeface="Times New Roman" pitchFamily="18" charset="0"/>
              </a:rPr>
              <a:t>)</a:t>
            </a:r>
            <a:endParaRPr lang="ru-RU" sz="2000" b="1" dirty="0" smtClean="0">
              <a:latin typeface="Times New Roman" pitchFamily="18" charset="0"/>
              <a:cs typeface="Times New Roman" pitchFamily="18" charset="0"/>
            </a:endParaRPr>
          </a:p>
        </p:txBody>
      </p:sp>
      <p:pic>
        <p:nvPicPr>
          <p:cNvPr id="7" name="Рисунок 6" descr="IMG_20210205_092643_1.jpg"/>
          <p:cNvPicPr>
            <a:picLocks noChangeAspect="1"/>
          </p:cNvPicPr>
          <p:nvPr/>
        </p:nvPicPr>
        <p:blipFill>
          <a:blip r:embed="rId3" cstate="print"/>
          <a:stretch>
            <a:fillRect/>
          </a:stretch>
        </p:blipFill>
        <p:spPr>
          <a:xfrm>
            <a:off x="0" y="1150212"/>
            <a:ext cx="3958046" cy="2960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IMG_20210205_092621.jpg"/>
          <p:cNvPicPr>
            <a:picLocks noChangeAspect="1"/>
          </p:cNvPicPr>
          <p:nvPr/>
        </p:nvPicPr>
        <p:blipFill>
          <a:blip r:embed="rId4" cstate="print"/>
          <a:stretch>
            <a:fillRect/>
          </a:stretch>
        </p:blipFill>
        <p:spPr>
          <a:xfrm>
            <a:off x="8224125" y="1146767"/>
            <a:ext cx="3967875" cy="2968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IMG_20210205_092724_1.jpg"/>
          <p:cNvPicPr>
            <a:picLocks noChangeAspect="1"/>
          </p:cNvPicPr>
          <p:nvPr/>
        </p:nvPicPr>
        <p:blipFill>
          <a:blip r:embed="rId5" cstate="print"/>
          <a:stretch>
            <a:fillRect/>
          </a:stretch>
        </p:blipFill>
        <p:spPr>
          <a:xfrm>
            <a:off x="4532811" y="1120139"/>
            <a:ext cx="2808516" cy="30338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p:spPr>
      </p:pic>
      <p:sp>
        <p:nvSpPr>
          <p:cNvPr id="3" name="Прямоугольник 2"/>
          <p:cNvSpPr/>
          <p:nvPr/>
        </p:nvSpPr>
        <p:spPr>
          <a:xfrm>
            <a:off x="3048000" y="274321"/>
            <a:ext cx="8473440" cy="830997"/>
          </a:xfrm>
          <a:prstGeom prst="rect">
            <a:avLst/>
          </a:prstGeom>
        </p:spPr>
        <p:txBody>
          <a:bodyPr wrap="square">
            <a:spAutoFit/>
          </a:bodyPr>
          <a:lstStyle/>
          <a:p>
            <a:r>
              <a:rPr lang="ru-RU" sz="2400" b="1" dirty="0" smtClean="0">
                <a:solidFill>
                  <a:srgbClr val="0070C0"/>
                </a:solidFill>
                <a:latin typeface="Times New Roman" pitchFamily="18" charset="0"/>
                <a:cs typeface="Times New Roman" pitchFamily="18" charset="0"/>
              </a:rPr>
              <a:t>Знакомство со стихотворением А. </a:t>
            </a:r>
            <a:r>
              <a:rPr lang="ru-RU" sz="2400" b="1" dirty="0" err="1" smtClean="0">
                <a:solidFill>
                  <a:srgbClr val="0070C0"/>
                </a:solidFill>
                <a:latin typeface="Times New Roman" pitchFamily="18" charset="0"/>
                <a:cs typeface="Times New Roman" pitchFamily="18" charset="0"/>
              </a:rPr>
              <a:t>Барто</a:t>
            </a:r>
            <a:r>
              <a:rPr lang="ru-RU" sz="2400" b="1" dirty="0" smtClean="0">
                <a:solidFill>
                  <a:srgbClr val="0070C0"/>
                </a:solidFill>
                <a:latin typeface="Times New Roman" pitchFamily="18" charset="0"/>
                <a:cs typeface="Times New Roman" pitchFamily="18" charset="0"/>
              </a:rPr>
              <a:t> «Наша Таня»</a:t>
            </a:r>
            <a:r>
              <a:rPr lang="ru-RU" sz="2400" dirty="0" smtClean="0">
                <a:solidFill>
                  <a:srgbClr val="0070C0"/>
                </a:solidFill>
                <a:latin typeface="Times New Roman" pitchFamily="18" charset="0"/>
                <a:cs typeface="Times New Roman" pitchFamily="18" charset="0"/>
              </a:rPr>
              <a:t/>
            </a:r>
            <a:br>
              <a:rPr lang="ru-RU" sz="2400" dirty="0" smtClean="0">
                <a:solidFill>
                  <a:srgbClr val="0070C0"/>
                </a:solidFill>
                <a:latin typeface="Times New Roman" pitchFamily="18" charset="0"/>
                <a:cs typeface="Times New Roman" pitchFamily="18" charset="0"/>
              </a:rPr>
            </a:br>
            <a:endParaRPr lang="ru-RU" sz="2400" dirty="0">
              <a:solidFill>
                <a:srgbClr val="0070C0"/>
              </a:solidFill>
            </a:endParaRPr>
          </a:p>
        </p:txBody>
      </p:sp>
      <p:pic>
        <p:nvPicPr>
          <p:cNvPr id="4" name="Рисунок 3" descr="IMG_20210205_092948 (1).jpg"/>
          <p:cNvPicPr>
            <a:picLocks noChangeAspect="1"/>
          </p:cNvPicPr>
          <p:nvPr/>
        </p:nvPicPr>
        <p:blipFill>
          <a:blip r:embed="rId3" cstate="print"/>
          <a:stretch>
            <a:fillRect/>
          </a:stretch>
        </p:blipFill>
        <p:spPr>
          <a:xfrm>
            <a:off x="3331027" y="780505"/>
            <a:ext cx="5172892" cy="5689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p:spPr>
      </p:pic>
      <p:sp>
        <p:nvSpPr>
          <p:cNvPr id="5" name="TextBox 4"/>
          <p:cNvSpPr txBox="1"/>
          <p:nvPr/>
        </p:nvSpPr>
        <p:spPr>
          <a:xfrm>
            <a:off x="3840480" y="666206"/>
            <a:ext cx="4441371" cy="523220"/>
          </a:xfrm>
          <a:prstGeom prst="rect">
            <a:avLst/>
          </a:prstGeom>
          <a:noFill/>
        </p:spPr>
        <p:txBody>
          <a:bodyPr wrap="square" rtlCol="0">
            <a:spAutoFit/>
          </a:bodyPr>
          <a:lstStyle/>
          <a:p>
            <a:r>
              <a:rPr lang="ru-RU" sz="2400" b="1" dirty="0" smtClean="0">
                <a:solidFill>
                  <a:schemeClr val="bg2">
                    <a:lumMod val="10000"/>
                  </a:schemeClr>
                </a:solidFill>
                <a:latin typeface="Times New Roman" pitchFamily="18" charset="0"/>
                <a:cs typeface="Times New Roman" pitchFamily="18" charset="0"/>
              </a:rPr>
              <a:t>         </a:t>
            </a:r>
            <a:r>
              <a:rPr lang="ru-RU" sz="2800" b="1" dirty="0" smtClean="0">
                <a:solidFill>
                  <a:srgbClr val="0070C0"/>
                </a:solidFill>
                <a:latin typeface="Times New Roman" pitchFamily="18" charset="0"/>
                <a:cs typeface="Times New Roman" pitchFamily="18" charset="0"/>
              </a:rPr>
              <a:t>Угостим куклу чаем.</a:t>
            </a:r>
            <a:endParaRPr lang="ru-RU" sz="2800" b="1" dirty="0">
              <a:solidFill>
                <a:srgbClr val="0070C0"/>
              </a:solidFill>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17829" y="1690686"/>
            <a:ext cx="4367115" cy="3266671"/>
          </a:xfrm>
          <a:prstGeom prst="rect">
            <a:avLst/>
          </a:prstGeom>
        </p:spPr>
      </p:pic>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835150" y="1690686"/>
            <a:ext cx="2443522" cy="3266671"/>
          </a:xfrm>
          <a:prstGeom prst="rect">
            <a:avLst/>
          </a:prstGeom>
        </p:spPr>
      </p:pic>
      <p:pic>
        <p:nvPicPr>
          <p:cNvPr id="8" name="Рисунок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428879" y="1690688"/>
            <a:ext cx="4367116" cy="326667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m2d01b689.png"/>
          <p:cNvPicPr>
            <a:picLocks noChangeAspect="1"/>
          </p:cNvPicPr>
          <p:nvPr/>
        </p:nvPicPr>
        <p:blipFill>
          <a:blip r:embed="rId2" cstate="print"/>
          <a:stretch>
            <a:fillRect/>
          </a:stretch>
        </p:blipFill>
        <p:spPr>
          <a:xfrm>
            <a:off x="0" y="0"/>
            <a:ext cx="12192000" cy="6858000"/>
          </a:xfrm>
          <a:prstGeom prst="rect">
            <a:avLst/>
          </a:prstGeom>
        </p:spPr>
      </p:pic>
      <p:sp>
        <p:nvSpPr>
          <p:cNvPr id="3" name="TextBox 2"/>
          <p:cNvSpPr txBox="1"/>
          <p:nvPr/>
        </p:nvSpPr>
        <p:spPr>
          <a:xfrm>
            <a:off x="3801291" y="653144"/>
            <a:ext cx="5865223" cy="954107"/>
          </a:xfrm>
          <a:prstGeom prst="rect">
            <a:avLst/>
          </a:prstGeom>
          <a:noFill/>
        </p:spPr>
        <p:txBody>
          <a:bodyPr wrap="square" rtlCol="0">
            <a:spAutoFit/>
          </a:bodyPr>
          <a:lstStyle/>
          <a:p>
            <a:r>
              <a:rPr lang="ru-RU" sz="2800" b="1" dirty="0" smtClean="0">
                <a:solidFill>
                  <a:srgbClr val="0070C0"/>
                </a:solidFill>
              </a:rPr>
              <a:t>День 2. «Машина».</a:t>
            </a:r>
            <a:r>
              <a:rPr lang="ru-RU" sz="2800" dirty="0" smtClean="0"/>
              <a:t/>
            </a:r>
            <a:br>
              <a:rPr lang="ru-RU" sz="2800" dirty="0" smtClean="0"/>
            </a:br>
            <a:endParaRPr lang="ru-RU" sz="2800" dirty="0">
              <a:solidFill>
                <a:srgbClr val="0070C0"/>
              </a:solidFill>
            </a:endParaRPr>
          </a:p>
        </p:txBody>
      </p:sp>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79713" y="1374748"/>
            <a:ext cx="4844142" cy="3623495"/>
          </a:xfrm>
          <a:prstGeom prst="rect">
            <a:avLst/>
          </a:prstGeom>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368143" y="1374749"/>
            <a:ext cx="4844143" cy="3623495"/>
          </a:xfrm>
          <a:prstGeom prst="rect">
            <a:avLst/>
          </a:prstGeom>
        </p:spPr>
      </p:pic>
      <p:sp>
        <p:nvSpPr>
          <p:cNvPr id="6" name="TextBox 5"/>
          <p:cNvSpPr txBox="1"/>
          <p:nvPr/>
        </p:nvSpPr>
        <p:spPr>
          <a:xfrm>
            <a:off x="2743200" y="5499463"/>
            <a:ext cx="5643154" cy="523220"/>
          </a:xfrm>
          <a:prstGeom prst="rect">
            <a:avLst/>
          </a:prstGeom>
          <a:noFill/>
        </p:spPr>
        <p:txBody>
          <a:bodyPr wrap="square" rtlCol="0">
            <a:spAutoFit/>
          </a:bodyPr>
          <a:lstStyle/>
          <a:p>
            <a:r>
              <a:rPr lang="ru-RU" sz="2800" dirty="0" smtClean="0"/>
              <a:t>Обследование </a:t>
            </a:r>
            <a:r>
              <a:rPr lang="ru-RU" sz="2800" dirty="0" smtClean="0"/>
              <a:t>и игры с машинами.</a:t>
            </a:r>
            <a:endParaRPr lang="ru-RU"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485</Words>
  <Application>Microsoft Office PowerPoint</Application>
  <PresentationFormat>Произвольный</PresentationFormat>
  <Paragraphs>45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«ИГРУШКИ»</dc:title>
  <dc:creator>Пользователь Windows</dc:creator>
  <cp:lastModifiedBy>Пользователь Windows</cp:lastModifiedBy>
  <cp:revision>9</cp:revision>
  <dcterms:created xsi:type="dcterms:W3CDTF">2021-02-03T15:25:09Z</dcterms:created>
  <dcterms:modified xsi:type="dcterms:W3CDTF">2021-02-05T11:59:14Z</dcterms:modified>
</cp:coreProperties>
</file>