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85" r:id="rId2"/>
    <p:sldId id="276" r:id="rId3"/>
    <p:sldId id="256" r:id="rId4"/>
    <p:sldId id="274" r:id="rId5"/>
    <p:sldId id="257" r:id="rId6"/>
    <p:sldId id="286" r:id="rId7"/>
    <p:sldId id="261" r:id="rId8"/>
    <p:sldId id="258" r:id="rId9"/>
    <p:sldId id="259" r:id="rId10"/>
    <p:sldId id="270" r:id="rId11"/>
    <p:sldId id="280" r:id="rId12"/>
    <p:sldId id="264" r:id="rId13"/>
    <p:sldId id="265" r:id="rId14"/>
    <p:sldId id="266" r:id="rId15"/>
    <p:sldId id="267" r:id="rId16"/>
    <p:sldId id="271" r:id="rId17"/>
    <p:sldId id="272" r:id="rId18"/>
    <p:sldId id="279" r:id="rId19"/>
    <p:sldId id="281" r:id="rId20"/>
    <p:sldId id="283" r:id="rId21"/>
    <p:sldId id="282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B83B4F-B170-4C61-A634-8FAAED3C7C58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0DA616-478D-4E0F-944B-13DA9F0DFE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917052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0DA616-478D-4E0F-944B-13DA9F0DFEB6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24263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B4B3E-DAAA-4803-8283-2153334791AC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C10A7-D0DF-45EB-B177-920CDA83D5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B4B3E-DAAA-4803-8283-2153334791AC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C10A7-D0DF-45EB-B177-920CDA83D5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B4B3E-DAAA-4803-8283-2153334791AC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C10A7-D0DF-45EB-B177-920CDA83D5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179512" y="215032"/>
            <a:ext cx="8784976" cy="64543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762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251520" y="260648"/>
            <a:ext cx="8640960" cy="1008112"/>
          </a:xfrm>
          <a:prstGeom prst="rect">
            <a:avLst/>
          </a:prstGeom>
          <a:solidFill>
            <a:srgbClr val="7A3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4" descr="https://img.pngio.com/download-green-chalkboard-png-blackboard-png-image-with-no-blackboard-png-1164_76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882" y="1132818"/>
            <a:ext cx="7677344" cy="503248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5"/>
          <p:cNvGrpSpPr/>
          <p:nvPr userDrawn="1"/>
        </p:nvGrpSpPr>
        <p:grpSpPr>
          <a:xfrm>
            <a:off x="4499992" y="2770624"/>
            <a:ext cx="4289698" cy="3983786"/>
            <a:chOff x="4499992" y="2770624"/>
            <a:chExt cx="4289698" cy="3983786"/>
          </a:xfrm>
        </p:grpSpPr>
        <p:pic>
          <p:nvPicPr>
            <p:cNvPr id="7" name="Picture 6" descr="https://padlet-uploads.storage.googleapis.com/215188/N9nY_cYtDiPwhjHezq8nag/6b038cf32df0d827831f96dc58a0ac23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25866" y="4869160"/>
              <a:ext cx="1616602" cy="188525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" name="Группа 8"/>
            <p:cNvGrpSpPr/>
            <p:nvPr/>
          </p:nvGrpSpPr>
          <p:grpSpPr>
            <a:xfrm>
              <a:off x="4499992" y="2770624"/>
              <a:ext cx="4289698" cy="3805844"/>
              <a:chOff x="4499992" y="2770624"/>
              <a:chExt cx="4289698" cy="3805844"/>
            </a:xfrm>
          </p:grpSpPr>
          <p:sp>
            <p:nvSpPr>
              <p:cNvPr id="11" name="Трапеция 10"/>
              <p:cNvSpPr/>
              <p:nvPr/>
            </p:nvSpPr>
            <p:spPr>
              <a:xfrm>
                <a:off x="5076056" y="6165304"/>
                <a:ext cx="1224136" cy="288032"/>
              </a:xfrm>
              <a:prstGeom prst="trapezoid">
                <a:avLst>
                  <a:gd name="adj" fmla="val 61376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" name="Овал 11"/>
              <p:cNvSpPr/>
              <p:nvPr/>
            </p:nvSpPr>
            <p:spPr>
              <a:xfrm>
                <a:off x="4860032" y="3140968"/>
                <a:ext cx="1224136" cy="12241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" name="Овал 12"/>
              <p:cNvSpPr/>
              <p:nvPr/>
            </p:nvSpPr>
            <p:spPr>
              <a:xfrm>
                <a:off x="6876256" y="3068960"/>
                <a:ext cx="1224136" cy="12241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14" name="Picture 2" descr="http://rylik.ru/uploads/posts/2018-05/1526277605_vector-children-collection-8-10.jpg"/>
              <p:cNvPicPr>
                <a:picLocks noChangeAspect="1" noChangeArrowheads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99992" y="2770624"/>
                <a:ext cx="4289698" cy="38058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  <p:extLst>
      <p:ext uri="{BB962C8B-B14F-4D97-AF65-F5344CB8AC3E}">
        <p14:creationId xmlns="" xmlns:p14="http://schemas.microsoft.com/office/powerpoint/2010/main" val="7559229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179512" y="215032"/>
            <a:ext cx="8784976" cy="64543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762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251520" y="260648"/>
            <a:ext cx="8640960" cy="1008112"/>
          </a:xfrm>
          <a:prstGeom prst="rect">
            <a:avLst/>
          </a:prstGeom>
          <a:solidFill>
            <a:srgbClr val="7A3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2" descr="https://habazavr.ru/prezentaciya-uchenik-u-doski/uchenik-u-doski_019.pn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038" r="1891" b="5132"/>
          <a:stretch/>
        </p:blipFill>
        <p:spPr bwMode="auto">
          <a:xfrm>
            <a:off x="345307" y="1003232"/>
            <a:ext cx="8619181" cy="57397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1026402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179512" y="215032"/>
            <a:ext cx="8784976" cy="64543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762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251520" y="260646"/>
            <a:ext cx="8640960" cy="1368153"/>
          </a:xfrm>
          <a:prstGeom prst="rect">
            <a:avLst/>
          </a:prstGeom>
          <a:solidFill>
            <a:srgbClr val="7A3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2" descr="https://habazavr.ru/prezentaciya-uchitel-s-ukazkoj-u-doski/uchitel-s-ukazkoj-u-doski_016.pn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t="-602"/>
          <a:stretch/>
        </p:blipFill>
        <p:spPr bwMode="auto">
          <a:xfrm>
            <a:off x="251520" y="1380565"/>
            <a:ext cx="8640959" cy="53874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011689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B4B3E-DAAA-4803-8283-2153334791AC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C10A7-D0DF-45EB-B177-920CDA83D5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B4B3E-DAAA-4803-8283-2153334791AC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C10A7-D0DF-45EB-B177-920CDA83D5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B4B3E-DAAA-4803-8283-2153334791AC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C10A7-D0DF-45EB-B177-920CDA83D5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B4B3E-DAAA-4803-8283-2153334791AC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C10A7-D0DF-45EB-B177-920CDA83D5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B4B3E-DAAA-4803-8283-2153334791AC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C10A7-D0DF-45EB-B177-920CDA83D5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B4B3E-DAAA-4803-8283-2153334791AC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C10A7-D0DF-45EB-B177-920CDA83D5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B4B3E-DAAA-4803-8283-2153334791AC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C10A7-D0DF-45EB-B177-920CDA83D5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B4B3E-DAAA-4803-8283-2153334791AC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C10A7-D0DF-45EB-B177-920CDA83D5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9B4B3E-DAAA-4803-8283-2153334791AC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69C10A7-D0DF-45EB-B177-920CDA83D59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1907704" y="298851"/>
            <a:ext cx="55066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Comic Sans MS" pitchFamily="66" charset="0"/>
              </a:rPr>
              <a:t>Двадцать второе ноября</a:t>
            </a:r>
            <a:endParaRPr lang="ru-RU" sz="36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85984" y="1857364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2800" u="sng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/>
              </a:rPr>
              <a:t>Тема урока: </a:t>
            </a:r>
            <a:endParaRPr lang="ru-RU" sz="2800" dirty="0" smtClean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alibri"/>
            </a:endParaRPr>
          </a:p>
          <a:p>
            <a:pPr lvl="0" algn="ctr"/>
            <a:r>
              <a:rPr lang="ru-RU" sz="28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/>
              </a:rPr>
              <a:t> Параллельное соединение проводников </a:t>
            </a:r>
            <a:endParaRPr lang="ru-RU" sz="28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alibri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1" y="6177636"/>
            <a:ext cx="8534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Урок физики в 8 классе.                                     Учитель:  Джемилев Р.Н.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85720" y="5715016"/>
            <a:ext cx="3225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МБОУ «Скалистовская СОШ»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02004" y="3428999"/>
            <a:ext cx="3727384" cy="2071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User\Desktop\фото\IMG_20211122_1205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6190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фото 1\IMG_20211124_1225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Desktop\фото\IMG_20211122_1132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00578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ser\Desktop\фото\IMG_20211122_11353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7989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Desktop\фото\IMG_20211122_11384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User\Desktop\фото\IMG_20211122_11433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74747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User\Desktop\фото\IMG_20211122_11445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88527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User\Desktop\фото\IMG_20211122_0843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47341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User\Desktop\фото\IMG_20211122_0843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10477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фото 1\IMG_20211124_1015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285728"/>
            <a:ext cx="6715172" cy="65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 smtClean="0">
                <a:solidFill>
                  <a:schemeClr val="bg1"/>
                </a:solidFill>
                <a:effectLst/>
                <a:latin typeface="Comic Sans MS" pitchFamily="66" charset="0"/>
                <a:ea typeface="Times New Roman"/>
                <a:cs typeface="Times New Roman"/>
              </a:rPr>
              <a:t>Рефлексия деятельности.</a:t>
            </a:r>
            <a:endParaRPr lang="ru-RU" sz="3200" b="1" dirty="0" smtClean="0">
              <a:solidFill>
                <a:schemeClr val="bg1"/>
              </a:solidFill>
              <a:effectLst/>
              <a:latin typeface="Comic Sans MS" pitchFamily="66" charset="0"/>
              <a:ea typeface="MS Mincho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1428736"/>
            <a:ext cx="7643866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solidFill>
                  <a:schemeClr val="bg1"/>
                </a:solidFill>
                <a:latin typeface="Comic Sans MS" pitchFamily="66" charset="0"/>
                <a:ea typeface="MS Mincho"/>
                <a:cs typeface="Times New Roman"/>
              </a:rPr>
              <a:t>Цель: </a:t>
            </a:r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  <a:ea typeface="MS Mincho"/>
                <a:cs typeface="Times New Roman"/>
              </a:rPr>
              <a:t>оценить результаты собственной деятельности.</a:t>
            </a:r>
            <a:endParaRPr lang="ru-RU" sz="2800" dirty="0" smtClean="0">
              <a:solidFill>
                <a:schemeClr val="bg1"/>
              </a:solidFill>
              <a:latin typeface="Comic Sans MS" pitchFamily="66" charset="0"/>
              <a:ea typeface="Times New Roman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2714620"/>
            <a:ext cx="4071966" cy="2703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 smtClean="0">
                <a:solidFill>
                  <a:schemeClr val="bg1"/>
                </a:solidFill>
                <a:latin typeface="Comic Sans MS" pitchFamily="66" charset="0"/>
                <a:ea typeface="MS Mincho"/>
                <a:cs typeface="Times New Roman"/>
              </a:rPr>
              <a:t>Я сам .......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 smtClean="0">
                <a:solidFill>
                  <a:schemeClr val="bg1"/>
                </a:solidFill>
                <a:latin typeface="Comic Sans MS" pitchFamily="66" charset="0"/>
                <a:ea typeface="MS Mincho"/>
                <a:cs typeface="Times New Roman"/>
              </a:rPr>
              <a:t>Я могу .......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 smtClean="0">
                <a:solidFill>
                  <a:schemeClr val="bg1"/>
                </a:solidFill>
                <a:latin typeface="Comic Sans MS" pitchFamily="66" charset="0"/>
                <a:ea typeface="MS Mincho"/>
                <a:cs typeface="Times New Roman"/>
              </a:rPr>
              <a:t>Я  научился .......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 smtClean="0">
                <a:solidFill>
                  <a:schemeClr val="bg1"/>
                </a:solidFill>
                <a:latin typeface="Comic Sans MS" pitchFamily="66" charset="0"/>
                <a:ea typeface="MS Mincho"/>
                <a:cs typeface="Times New Roman"/>
              </a:rPr>
              <a:t>Мы вместе ....... </a:t>
            </a:r>
            <a:endParaRPr lang="ru-RU" sz="3200" b="1" dirty="0" smtClean="0">
              <a:solidFill>
                <a:schemeClr val="bg1"/>
              </a:solidFill>
              <a:latin typeface="Comic Sans MS" pitchFamily="66" charset="0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831454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31032" y="247263"/>
            <a:ext cx="8605464" cy="634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</a:pPr>
            <a:r>
              <a:rPr lang="ru-RU" sz="2000" b="1" dirty="0" smtClean="0">
                <a:solidFill>
                  <a:srgbClr val="FF0000"/>
                </a:solidFill>
                <a:effectLst/>
                <a:latin typeface="Arial" pitchFamily="34" charset="0"/>
                <a:ea typeface="Times New Roman"/>
                <a:cs typeface="Arial" pitchFamily="34" charset="0"/>
              </a:rPr>
              <a:t>Структура и ход урока.</a:t>
            </a:r>
            <a:endParaRPr lang="ru-RU" sz="2000" dirty="0" smtClean="0">
              <a:solidFill>
                <a:srgbClr val="FF0000"/>
              </a:solidFill>
              <a:effectLst/>
              <a:latin typeface="Arial" pitchFamily="34" charset="0"/>
              <a:ea typeface="Times New Roman"/>
              <a:cs typeface="Arial" pitchFamily="34" charset="0"/>
            </a:endParaRPr>
          </a:p>
          <a:p>
            <a:pPr lvl="0" algn="just"/>
            <a:r>
              <a:rPr lang="en-US" sz="2000" dirty="0" smtClean="0">
                <a:effectLst/>
                <a:latin typeface="Arial" pitchFamily="34" charset="0"/>
                <a:ea typeface="Times New Roman"/>
                <a:cs typeface="Arial" pitchFamily="34" charset="0"/>
              </a:rPr>
              <a:t>I</a:t>
            </a:r>
            <a:r>
              <a:rPr lang="ru-RU" sz="2000" dirty="0" smtClean="0">
                <a:effectLst/>
                <a:latin typeface="Arial" pitchFamily="34" charset="0"/>
                <a:ea typeface="Times New Roman"/>
                <a:cs typeface="Arial" pitchFamily="34" charset="0"/>
              </a:rPr>
              <a:t>. Организационный момент. (</a:t>
            </a:r>
            <a:r>
              <a:rPr lang="ru-RU" dirty="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Приветствие</a:t>
            </a:r>
            <a:r>
              <a:rPr lang="ru-RU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. С</a:t>
            </a:r>
            <a:r>
              <a:rPr lang="ru-RU" dirty="0">
                <a:solidFill>
                  <a:prstClr val="black"/>
                </a:solidFill>
                <a:latin typeface="Times New Roman"/>
                <a:ea typeface="MS Mincho"/>
              </a:rPr>
              <a:t>оздание  благоприятного психологического настроя на работу </a:t>
            </a:r>
            <a:r>
              <a:rPr lang="ru-RU" dirty="0" smtClean="0">
                <a:solidFill>
                  <a:prstClr val="black"/>
                </a:solidFill>
                <a:latin typeface="Times New Roman"/>
                <a:ea typeface="MS Mincho"/>
              </a:rPr>
              <a:t>).  </a:t>
            </a:r>
            <a:r>
              <a:rPr lang="ru-RU" sz="2000" dirty="0" smtClean="0">
                <a:effectLst/>
                <a:latin typeface="Arial" pitchFamily="34" charset="0"/>
                <a:ea typeface="Times New Roman"/>
                <a:cs typeface="Arial" pitchFamily="34" charset="0"/>
              </a:rPr>
              <a:t>1 мин.</a:t>
            </a:r>
          </a:p>
          <a:p>
            <a:pPr lvl="0" algn="just"/>
            <a:r>
              <a:rPr lang="en-US" sz="2000" dirty="0" smtClean="0">
                <a:effectLst/>
                <a:latin typeface="Arial" pitchFamily="34" charset="0"/>
                <a:cs typeface="Arial" pitchFamily="34" charset="0"/>
              </a:rPr>
              <a:t>II</a:t>
            </a:r>
            <a:r>
              <a:rPr lang="ru-RU" sz="2000" dirty="0" smtClean="0">
                <a:effectLst/>
                <a:latin typeface="Arial" pitchFamily="34" charset="0"/>
                <a:cs typeface="Arial" pitchFamily="34" charset="0"/>
              </a:rPr>
              <a:t>. 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Мотивация учебной деятельности учащихся. </a:t>
            </a:r>
            <a:r>
              <a:rPr lang="ru-RU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Повторение основных понятий.</a:t>
            </a:r>
            <a:r>
              <a:rPr lang="ru-RU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dirty="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(Повторяют </a:t>
            </a:r>
            <a:r>
              <a:rPr lang="ru-RU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уже известные понятия электрических физических величин, их обозначения и единицы измерения. Закон Ома. Последовательное соединение проводников. </a:t>
            </a:r>
            <a:r>
              <a:rPr lang="ru-RU" dirty="0">
                <a:solidFill>
                  <a:prstClr val="black"/>
                </a:solidFill>
                <a:latin typeface="Calibri" pitchFamily="34" charset="0"/>
                <a:ea typeface="Calibri"/>
                <a:cs typeface="Calibri" pitchFamily="34" charset="0"/>
              </a:rPr>
              <a:t>Отвечают на вопросы</a:t>
            </a:r>
            <a:r>
              <a:rPr lang="ru-RU" dirty="0" smtClean="0">
                <a:solidFill>
                  <a:prstClr val="black"/>
                </a:solidFill>
                <a:latin typeface="Calibri" pitchFamily="34" charset="0"/>
                <a:ea typeface="Calibri"/>
                <a:cs typeface="Calibri" pitchFamily="34" charset="0"/>
              </a:rPr>
              <a:t>.) 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5 мин. </a:t>
            </a:r>
            <a:endParaRPr lang="ru-RU" sz="20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lvl="0" algn="just"/>
            <a:r>
              <a:rPr lang="en-US" sz="20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II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ru-RU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sz="2000" dirty="0" smtClean="0">
                <a:effectLst/>
                <a:latin typeface="Arial" pitchFamily="34" charset="0"/>
                <a:cs typeface="Arial" pitchFamily="34" charset="0"/>
              </a:rPr>
              <a:t>Актуализация опорных знаний. 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Постановка цели и задач урока. </a:t>
            </a:r>
            <a:r>
              <a:rPr lang="ru-RU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(У</a:t>
            </a:r>
            <a:r>
              <a:rPr lang="ru-RU" dirty="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чащиеся </a:t>
            </a:r>
            <a:r>
              <a:rPr lang="ru-RU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самостоятельно пытаются сформулировать  тему и цели </a:t>
            </a:r>
            <a:r>
              <a:rPr lang="ru-RU" dirty="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урока).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3 мин.                                                                                                                                      </a:t>
            </a:r>
            <a:r>
              <a:rPr lang="en-US" sz="20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ru-RU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V. </a:t>
            </a:r>
            <a:r>
              <a:rPr lang="ru-RU" sz="2000" dirty="0" smtClean="0">
                <a:effectLst/>
                <a:latin typeface="Arial" pitchFamily="34" charset="0"/>
                <a:cs typeface="Arial" pitchFamily="34" charset="0"/>
              </a:rPr>
              <a:t>Объяснение нового материала.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 10 мин. </a:t>
            </a:r>
          </a:p>
          <a:p>
            <a:pPr lvl="0" algn="just">
              <a:lnSpc>
                <a:spcPct val="115000"/>
              </a:lnSpc>
            </a:pPr>
            <a:r>
              <a:rPr lang="ru-RU" sz="2000" dirty="0" smtClean="0">
                <a:solidFill>
                  <a:prstClr val="black"/>
                </a:solidFill>
                <a:latin typeface="Arial" pitchFamily="34" charset="0"/>
                <a:ea typeface="Times New Roman"/>
                <a:cs typeface="Arial" pitchFamily="34" charset="0"/>
              </a:rPr>
              <a:t>V. </a:t>
            </a:r>
            <a:r>
              <a:rPr lang="ru-RU" sz="2000" dirty="0">
                <a:solidFill>
                  <a:prstClr val="black"/>
                </a:solidFill>
                <a:latin typeface="Arial" pitchFamily="34" charset="0"/>
                <a:ea typeface="Times New Roman"/>
                <a:cs typeface="Arial" pitchFamily="34" charset="0"/>
              </a:rPr>
              <a:t>Физминутка.</a:t>
            </a:r>
            <a:r>
              <a:rPr lang="ru-RU" sz="2000" dirty="0">
                <a:solidFill>
                  <a:prstClr val="black"/>
                </a:solidFill>
                <a:latin typeface="Arial" pitchFamily="34" charset="0"/>
                <a:ea typeface="MS Mincho"/>
                <a:cs typeface="Arial" pitchFamily="34" charset="0"/>
              </a:rPr>
              <a:t> </a:t>
            </a:r>
            <a:r>
              <a:rPr lang="ru-RU" sz="2000" dirty="0" smtClean="0">
                <a:solidFill>
                  <a:prstClr val="black"/>
                </a:solidFill>
                <a:latin typeface="Arial" pitchFamily="34" charset="0"/>
                <a:ea typeface="MS Mincho"/>
                <a:cs typeface="Arial" pitchFamily="34" charset="0"/>
              </a:rPr>
              <a:t>(</a:t>
            </a:r>
            <a:r>
              <a:rPr lang="ru-RU" sz="2000" b="1" dirty="0" smtClean="0">
                <a:effectLst/>
                <a:latin typeface="Times New Roman"/>
                <a:ea typeface="MS Mincho"/>
              </a:rPr>
              <a:t>Цель: </a:t>
            </a:r>
            <a:r>
              <a:rPr lang="ru-RU" sz="2000" dirty="0" smtClean="0">
                <a:effectLst/>
                <a:latin typeface="Times New Roman"/>
                <a:ea typeface="MS Mincho"/>
              </a:rPr>
              <a:t>сменить вид деятельности).  </a:t>
            </a:r>
            <a:r>
              <a:rPr lang="ru-RU" sz="2000" dirty="0" smtClean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2 мин.</a:t>
            </a:r>
            <a:endParaRPr lang="ru-RU" sz="2000" dirty="0">
              <a:solidFill>
                <a:prstClr val="black"/>
              </a:solidFill>
              <a:latin typeface="Arial" pitchFamily="34" charset="0"/>
              <a:ea typeface="Times New Roman"/>
              <a:cs typeface="Arial" pitchFamily="34" charset="0"/>
            </a:endParaRPr>
          </a:p>
          <a:p>
            <a:pPr lvl="0" algn="just">
              <a:lnSpc>
                <a:spcPct val="115000"/>
              </a:lnSpc>
            </a:pPr>
            <a:r>
              <a:rPr lang="ru-RU" sz="2000" dirty="0" smtClean="0">
                <a:solidFill>
                  <a:prstClr val="black"/>
                </a:solidFill>
                <a:latin typeface="Arial" pitchFamily="34" charset="0"/>
                <a:ea typeface="Times New Roman"/>
                <a:cs typeface="Arial" pitchFamily="34" charset="0"/>
              </a:rPr>
              <a:t>V</a:t>
            </a:r>
            <a:r>
              <a:rPr lang="ru-RU" sz="2000" dirty="0">
                <a:solidFill>
                  <a:prstClr val="black"/>
                </a:solidFill>
                <a:latin typeface="Arial" pitchFamily="34" charset="0"/>
                <a:ea typeface="Times New Roman"/>
                <a:cs typeface="Arial" pitchFamily="34" charset="0"/>
              </a:rPr>
              <a:t>I</a:t>
            </a:r>
            <a:r>
              <a:rPr lang="ru-RU" sz="2000" dirty="0" smtClean="0">
                <a:solidFill>
                  <a:prstClr val="black"/>
                </a:solidFill>
                <a:latin typeface="Arial" pitchFamily="34" charset="0"/>
                <a:ea typeface="Times New Roman"/>
                <a:cs typeface="Arial" pitchFamily="34" charset="0"/>
              </a:rPr>
              <a:t>. </a:t>
            </a:r>
            <a:r>
              <a:rPr lang="ru-RU" sz="2000" dirty="0" smtClean="0">
                <a:effectLst/>
                <a:latin typeface="Arial" pitchFamily="34" charset="0"/>
                <a:cs typeface="Arial" pitchFamily="34" charset="0"/>
              </a:rPr>
              <a:t>Закрепление нового материала. Оценки результатов урока.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(</a:t>
            </a:r>
            <a:r>
              <a:rPr lang="ru-RU" dirty="0" smtClean="0">
                <a:solidFill>
                  <a:srgbClr val="000000"/>
                </a:solidFill>
                <a:latin typeface="Calibri"/>
              </a:rPr>
              <a:t>Применение </a:t>
            </a:r>
            <a:r>
              <a:rPr lang="ru-RU" dirty="0">
                <a:solidFill>
                  <a:srgbClr val="000000"/>
                </a:solidFill>
                <a:latin typeface="Calibri"/>
              </a:rPr>
              <a:t>знаний и умений в новой ситуации. </a:t>
            </a:r>
            <a:r>
              <a:rPr lang="ru-RU" dirty="0" smtClean="0">
                <a:solidFill>
                  <a:prstClr val="black"/>
                </a:solidFill>
                <a:latin typeface="Calibri" pitchFamily="34" charset="0"/>
                <a:ea typeface="Calibri"/>
                <a:cs typeface="Calibri" pitchFamily="34" charset="0"/>
              </a:rPr>
              <a:t>Решают </a:t>
            </a:r>
            <a:r>
              <a:rPr lang="ru-RU" dirty="0">
                <a:solidFill>
                  <a:prstClr val="black"/>
                </a:solidFill>
                <a:latin typeface="Calibri" pitchFamily="34" charset="0"/>
                <a:ea typeface="Calibri"/>
                <a:cs typeface="Calibri" pitchFamily="34" charset="0"/>
              </a:rPr>
              <a:t>задачи в тетради с последующей проверкой с доской</a:t>
            </a:r>
            <a:r>
              <a:rPr lang="ru-RU" dirty="0" smtClean="0">
                <a:solidFill>
                  <a:prstClr val="black"/>
                </a:solidFill>
                <a:latin typeface="Calibri" pitchFamily="34" charset="0"/>
                <a:ea typeface="Calibri"/>
                <a:cs typeface="Calibri" pitchFamily="34" charset="0"/>
              </a:rPr>
              <a:t>.)  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18 мин.</a:t>
            </a:r>
            <a:endParaRPr lang="ru-RU" sz="2000" dirty="0" smtClean="0">
              <a:effectLst/>
              <a:latin typeface="Arial" pitchFamily="34" charset="0"/>
              <a:cs typeface="Arial" pitchFamily="34" charset="0"/>
            </a:endParaRPr>
          </a:p>
          <a:p>
            <a:pPr lvl="0" algn="just">
              <a:lnSpc>
                <a:spcPct val="115000"/>
              </a:lnSpc>
            </a:pPr>
            <a:r>
              <a:rPr lang="ru-RU" sz="2000" dirty="0">
                <a:solidFill>
                  <a:prstClr val="black"/>
                </a:solidFill>
                <a:latin typeface="Arial" pitchFamily="34" charset="0"/>
                <a:ea typeface="Times New Roman"/>
                <a:cs typeface="Arial" pitchFamily="34" charset="0"/>
              </a:rPr>
              <a:t>VII. </a:t>
            </a:r>
            <a:r>
              <a:rPr lang="ru-RU" sz="2000" dirty="0" smtClean="0">
                <a:effectLst/>
                <a:latin typeface="Arial" pitchFamily="34" charset="0"/>
                <a:ea typeface="Times New Roman"/>
                <a:cs typeface="Arial" pitchFamily="34" charset="0"/>
              </a:rPr>
              <a:t>Рефлексия деятельности. (</a:t>
            </a:r>
            <a:r>
              <a:rPr lang="ru-RU" dirty="0" smtClean="0">
                <a:solidFill>
                  <a:prstClr val="black"/>
                </a:solidFill>
                <a:latin typeface="Times New Roman"/>
                <a:ea typeface="MS Mincho"/>
              </a:rPr>
              <a:t>Оценивают  </a:t>
            </a:r>
            <a:r>
              <a:rPr lang="ru-RU" dirty="0">
                <a:solidFill>
                  <a:prstClr val="black"/>
                </a:solidFill>
                <a:latin typeface="Times New Roman"/>
                <a:ea typeface="MS Mincho"/>
              </a:rPr>
              <a:t>результаты собственной </a:t>
            </a:r>
            <a:r>
              <a:rPr lang="ru-RU" dirty="0" smtClean="0">
                <a:solidFill>
                  <a:prstClr val="black"/>
                </a:solidFill>
                <a:latin typeface="Times New Roman"/>
                <a:ea typeface="MS Mincho"/>
              </a:rPr>
              <a:t>деятельности)   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Arial" pitchFamily="34" charset="0"/>
                <a:ea typeface="Times New Roman"/>
                <a:cs typeface="Arial" pitchFamily="34" charset="0"/>
              </a:rPr>
              <a:t>3 мин. </a:t>
            </a:r>
          </a:p>
          <a:p>
            <a:pPr lvl="0">
              <a:lnSpc>
                <a:spcPct val="115000"/>
              </a:lnSpc>
            </a:pPr>
            <a:r>
              <a:rPr lang="ru-RU" sz="2000" dirty="0" smtClean="0">
                <a:effectLst/>
                <a:latin typeface="Arial" pitchFamily="34" charset="0"/>
                <a:ea typeface="Times New Roman"/>
                <a:cs typeface="Arial" pitchFamily="34" charset="0"/>
              </a:rPr>
              <a:t>VIII. Итоги урока.  </a:t>
            </a:r>
            <a:r>
              <a:rPr lang="ru-RU" sz="2000" dirty="0" smtClean="0">
                <a:solidFill>
                  <a:prstClr val="black"/>
                </a:solidFill>
                <a:latin typeface="Arial" pitchFamily="34" charset="0"/>
                <a:ea typeface="Times New Roman"/>
                <a:cs typeface="Arial" pitchFamily="34" charset="0"/>
              </a:rPr>
              <a:t>Информация </a:t>
            </a:r>
            <a:r>
              <a:rPr lang="ru-RU" sz="2000" dirty="0">
                <a:solidFill>
                  <a:prstClr val="black"/>
                </a:solidFill>
                <a:latin typeface="Arial" pitchFamily="34" charset="0"/>
                <a:ea typeface="Times New Roman"/>
                <a:cs typeface="Arial" pitchFamily="34" charset="0"/>
              </a:rPr>
              <a:t>о домашнем задании.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(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Учитель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даёт </a:t>
            </a: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инструктаж по его </a:t>
            </a:r>
            <a:r>
              <a:rPr lang="ru-RU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выполнению)   </a:t>
            </a:r>
            <a:r>
              <a:rPr lang="ru-RU" sz="2000" dirty="0" smtClean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2 мин.</a:t>
            </a:r>
            <a:endParaRPr lang="ru-RU" sz="2000" dirty="0">
              <a:solidFill>
                <a:prstClr val="black"/>
              </a:solidFill>
              <a:latin typeface="Arial" pitchFamily="34" charset="0"/>
              <a:ea typeface="Times New Roman"/>
              <a:cs typeface="Arial" pitchFamily="34" charset="0"/>
            </a:endParaRPr>
          </a:p>
          <a:p>
            <a:pPr marR="47625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effectLst/>
                <a:latin typeface="Arial" pitchFamily="34" charset="0"/>
                <a:ea typeface="Times New Roman"/>
                <a:cs typeface="Arial" pitchFamily="34" charset="0"/>
              </a:rPr>
              <a:t>Продолжительность урока 45 мин.</a:t>
            </a:r>
            <a:endParaRPr lang="ru-RU" sz="2000" dirty="0">
              <a:effectLst/>
              <a:latin typeface="Arial" pitchFamily="34" charset="0"/>
              <a:ea typeface="Times New Roman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78888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9169" y="692696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Comic Sans MS" pitchFamily="66" charset="0"/>
              </a:rPr>
              <a:t>Домашнее задание</a:t>
            </a:r>
            <a:endParaRPr lang="ru-RU" sz="32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844824"/>
            <a:ext cx="6120680" cy="2074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47625" lvl="0">
              <a:lnSpc>
                <a:spcPct val="115000"/>
              </a:lnSpc>
            </a:pPr>
            <a:r>
              <a:rPr lang="ru-RU" sz="2800" b="1" dirty="0" smtClean="0">
                <a:solidFill>
                  <a:schemeClr val="bg1"/>
                </a:solidFill>
                <a:latin typeface="Calibri" pitchFamily="34" charset="0"/>
                <a:ea typeface="Times New Roman"/>
                <a:cs typeface="Calibri" pitchFamily="34" charset="0"/>
              </a:rPr>
              <a:t>§11 учить определения и формулы для параллельного соединения ; </a:t>
            </a:r>
          </a:p>
          <a:p>
            <a:pPr marR="47625" lvl="0">
              <a:lnSpc>
                <a:spcPct val="115000"/>
              </a:lnSpc>
            </a:pPr>
            <a:r>
              <a:rPr lang="ru-RU" sz="2800" b="1" dirty="0" smtClean="0">
                <a:solidFill>
                  <a:schemeClr val="bg1"/>
                </a:solidFill>
                <a:latin typeface="Calibri" pitchFamily="34" charset="0"/>
                <a:ea typeface="Times New Roman"/>
                <a:cs typeface="Calibri" pitchFamily="34" charset="0"/>
              </a:rPr>
              <a:t> № 11.1 решить</a:t>
            </a:r>
          </a:p>
          <a:p>
            <a:pPr marR="47625" lvl="0">
              <a:lnSpc>
                <a:spcPct val="115000"/>
              </a:lnSpc>
            </a:pPr>
            <a:r>
              <a:rPr lang="ru-RU" sz="2800" b="1" dirty="0" smtClean="0">
                <a:solidFill>
                  <a:schemeClr val="bg1"/>
                </a:solidFill>
                <a:latin typeface="Calibri" pitchFamily="34" charset="0"/>
                <a:ea typeface="Times New Roman"/>
                <a:cs typeface="Calibri" pitchFamily="34" charset="0"/>
              </a:rPr>
              <a:t> № 11.3 решить по желанию</a:t>
            </a:r>
            <a:endParaRPr lang="ru-RU" sz="2800" b="1" dirty="0">
              <a:solidFill>
                <a:schemeClr val="bg1"/>
              </a:solidFill>
              <a:latin typeface="Calibri" pitchFamily="34" charset="0"/>
              <a:ea typeface="Times New Roman"/>
              <a:cs typeface="Calibr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14612" y="5072074"/>
            <a:ext cx="26282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Comic Sans MS" pitchFamily="66" charset="0"/>
              </a:rPr>
              <a:t>Литература: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43174" y="5643578"/>
            <a:ext cx="62646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effectLst/>
                <a:latin typeface="Calibri" pitchFamily="34" charset="0"/>
                <a:ea typeface="Times New Roman"/>
                <a:cs typeface="Calibri" pitchFamily="34" charset="0"/>
              </a:rPr>
              <a:t>Учебник: Физика 8 класс: учеб. для общеобразоват. организаций / О.Ф. </a:t>
            </a:r>
            <a:r>
              <a:rPr lang="ru-RU" sz="2000" dirty="0" err="1" smtClean="0">
                <a:effectLst/>
                <a:latin typeface="Calibri" pitchFamily="34" charset="0"/>
                <a:ea typeface="Times New Roman"/>
                <a:cs typeface="Calibri" pitchFamily="34" charset="0"/>
              </a:rPr>
              <a:t>Кабардин</a:t>
            </a:r>
            <a:r>
              <a:rPr lang="ru-RU" sz="2000" dirty="0" smtClean="0">
                <a:effectLst/>
                <a:latin typeface="Calibri" pitchFamily="34" charset="0"/>
                <a:ea typeface="Times New Roman"/>
                <a:cs typeface="Calibri" pitchFamily="34" charset="0"/>
              </a:rPr>
              <a:t>. –      3-е изд. –  М.: Просвещение, 2014.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 </a:t>
            </a:r>
            <a:endParaRPr lang="ru-RU" sz="20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0881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2786058"/>
            <a:ext cx="4431021" cy="646331"/>
          </a:xfrm>
          <a:prstGeom prst="rect">
            <a:avLst/>
          </a:prstGeom>
          <a:scene3d>
            <a:camera prst="isometricOffAxis2Left"/>
            <a:lightRig rig="threePt" dir="t"/>
          </a:scene3d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Спасибо за внимание</a:t>
            </a:r>
            <a:endParaRPr lang="ru-RU" sz="36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871086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фото\IMG_20211122_0931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25357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9944" y="676727"/>
            <a:ext cx="813690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solidFill>
                  <a:srgbClr val="000000"/>
                </a:solidFill>
                <a:latin typeface="Comic Sans MS" pitchFamily="66" charset="0"/>
              </a:rPr>
              <a:t>Рассмотреть  электрическую цепь с параллельным соединением проводников;</a:t>
            </a:r>
            <a:endParaRPr lang="ru-RU" sz="2400" dirty="0" smtClean="0">
              <a:effectLst/>
              <a:latin typeface="Comic Sans MS" pitchFamily="66" charset="0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solidFill>
                  <a:srgbClr val="000000"/>
                </a:solidFill>
                <a:latin typeface="Comic Sans MS" pitchFamily="66" charset="0"/>
              </a:rPr>
              <a:t>Познакомить учащихся с закономерностями, существующими в эл. цепи с параллельным соединением проводников;</a:t>
            </a:r>
            <a:endParaRPr lang="ru-RU" sz="2400" dirty="0" smtClean="0">
              <a:effectLst/>
              <a:latin typeface="Comic Sans MS" pitchFamily="66" charset="0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solidFill>
                  <a:srgbClr val="000000"/>
                </a:solidFill>
                <a:latin typeface="Comic Sans MS" pitchFamily="66" charset="0"/>
              </a:rPr>
              <a:t> Научить решать задачи по </a:t>
            </a:r>
            <a:r>
              <a:rPr lang="ru-RU" sz="2400" dirty="0" smtClean="0">
                <a:solidFill>
                  <a:srgbClr val="000000"/>
                </a:solidFill>
                <a:latin typeface="Comic Sans MS" pitchFamily="66" charset="0"/>
              </a:rPr>
              <a:t>теме « Параллельное соединение проводников», </a:t>
            </a:r>
            <a:r>
              <a:rPr lang="ru-RU" sz="2400" dirty="0">
                <a:solidFill>
                  <a:srgbClr val="000000"/>
                </a:solidFill>
                <a:latin typeface="Comic Sans MS" pitchFamily="66" charset="0"/>
              </a:rPr>
              <a:t>закрепить знания учащихся о различных электрических соединениях.</a:t>
            </a:r>
            <a:endParaRPr lang="ru-RU" sz="2400" dirty="0">
              <a:effectLst/>
              <a:latin typeface="Comic Sans MS" pitchFamily="66" charset="0"/>
              <a:ea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215062"/>
            <a:ext cx="19864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Цели урока:</a:t>
            </a:r>
            <a:endParaRPr lang="ru-RU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552" y="4257256"/>
            <a:ext cx="82809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rgbClr val="FF0000"/>
                </a:solidFill>
                <a:effectLst/>
                <a:latin typeface="Comic Sans MS" pitchFamily="66" charset="0"/>
                <a:ea typeface="Calibri"/>
              </a:rPr>
              <a:t>Учебно-практическое оборудование:</a:t>
            </a: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sz="2400" dirty="0" smtClean="0">
                <a:latin typeface="Comic Sans MS" pitchFamily="66" charset="0"/>
              </a:rPr>
              <a:t>источник тока, резистор,  электрическая лампа, ключ, амперметр, вольтметр, соединительные провода. 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5589240"/>
            <a:ext cx="7704856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FF0000"/>
                </a:solidFill>
                <a:effectLst/>
                <a:latin typeface="Comic Sans MS" pitchFamily="66" charset="0"/>
                <a:ea typeface="Times New Roman"/>
                <a:cs typeface="Times New Roman"/>
              </a:rPr>
              <a:t>Средства ИКТ: </a:t>
            </a:r>
            <a:r>
              <a:rPr lang="ru-RU" sz="2400" dirty="0" smtClean="0">
                <a:effectLst/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2400" dirty="0" smtClean="0">
                <a:effectLst/>
                <a:latin typeface="Comic Sans MS" pitchFamily="66" charset="0"/>
                <a:ea typeface="Times New Roman"/>
                <a:cs typeface="Times New Roman"/>
              </a:rPr>
              <a:t>компьютер, </a:t>
            </a:r>
            <a:r>
              <a:rPr lang="ru-RU" sz="2400" dirty="0" smtClean="0">
                <a:solidFill>
                  <a:prstClr val="black"/>
                </a:solidFill>
                <a:latin typeface="Comic Sans MS" pitchFamily="66" charset="0"/>
              </a:rPr>
              <a:t>интерактивная </a:t>
            </a:r>
            <a:r>
              <a:rPr lang="ru-RU" sz="2400" dirty="0">
                <a:solidFill>
                  <a:prstClr val="black"/>
                </a:solidFill>
                <a:latin typeface="Comic Sans MS" pitchFamily="66" charset="0"/>
              </a:rPr>
              <a:t>доска, презентация.</a:t>
            </a:r>
          </a:p>
        </p:txBody>
      </p:sp>
    </p:spTree>
    <p:extLst>
      <p:ext uri="{BB962C8B-B14F-4D97-AF65-F5344CB8AC3E}">
        <p14:creationId xmlns="" xmlns:p14="http://schemas.microsoft.com/office/powerpoint/2010/main" val="930174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фото\IMG_20211122_0934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08734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142852"/>
            <a:ext cx="78581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Самоанализ    </a:t>
            </a:r>
            <a:r>
              <a:rPr lang="ru-RU" sz="2400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урока по физике в 8 классе по теме: </a:t>
            </a:r>
            <a:r>
              <a:rPr lang="ru-RU" sz="2400" dirty="0" smtClean="0">
                <a:latin typeface="Calibri" pitchFamily="34" charset="0"/>
                <a:cs typeface="Calibri" pitchFamily="34" charset="0"/>
              </a:rPr>
              <a:t>«</a:t>
            </a:r>
            <a:r>
              <a:rPr lang="ru-RU" sz="2400" dirty="0" smtClean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Параллельное соединение проводников</a:t>
            </a:r>
            <a:r>
              <a:rPr lang="ru-RU" sz="24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ru-RU" sz="2400" dirty="0" smtClean="0">
                <a:latin typeface="Calibri" pitchFamily="34" charset="0"/>
                <a:cs typeface="Calibri" pitchFamily="34" charset="0"/>
              </a:rPr>
              <a:t>».</a:t>
            </a:r>
            <a:endParaRPr lang="ru-RU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1000108"/>
            <a:ext cx="864399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При планировании этого урока я </a:t>
            </a:r>
            <a:r>
              <a:rPr lang="ru-RU" dirty="0" smtClean="0"/>
              <a:t>учитывал </a:t>
            </a:r>
            <a:r>
              <a:rPr lang="ru-RU" dirty="0" smtClean="0"/>
              <a:t>следующие способности учащихся: у </a:t>
            </a:r>
            <a:r>
              <a:rPr lang="ru-RU" dirty="0" smtClean="0"/>
              <a:t>большинства  обучаемых </a:t>
            </a:r>
            <a:r>
              <a:rPr lang="ru-RU" dirty="0" smtClean="0"/>
              <a:t>сформировано положительное отношение к учебной деятельности, </a:t>
            </a:r>
            <a:r>
              <a:rPr lang="ru-RU" dirty="0" smtClean="0"/>
              <a:t>есть    познавательный </a:t>
            </a:r>
            <a:r>
              <a:rPr lang="ru-RU" dirty="0" smtClean="0"/>
              <a:t>интерес, потребность в получении знаний, умений и навыков, </a:t>
            </a:r>
            <a:r>
              <a:rPr lang="ru-RU" dirty="0" smtClean="0"/>
              <a:t>воспитаны    чувства </a:t>
            </a:r>
            <a:r>
              <a:rPr lang="ru-RU" dirty="0" smtClean="0"/>
              <a:t>долга, ответственности и другие мотивы учения. </a:t>
            </a:r>
            <a:endParaRPr lang="ru-RU" dirty="0" smtClean="0"/>
          </a:p>
          <a:p>
            <a:r>
              <a:rPr lang="ru-RU" dirty="0" smtClean="0">
                <a:solidFill>
                  <a:srgbClr val="FF0000"/>
                </a:solidFill>
              </a:rPr>
              <a:t>Основные </a:t>
            </a:r>
            <a:r>
              <a:rPr lang="ru-RU" dirty="0" smtClean="0">
                <a:solidFill>
                  <a:srgbClr val="FF0000"/>
                </a:solidFill>
              </a:rPr>
              <a:t>формы организации детей: </a:t>
            </a:r>
            <a:r>
              <a:rPr lang="ru-RU" dirty="0" smtClean="0"/>
              <a:t>индивидуальная, парная, фронтальная.</a:t>
            </a:r>
          </a:p>
          <a:p>
            <a:r>
              <a:rPr lang="ru-RU" dirty="0" smtClean="0"/>
              <a:t>Методы: частично-поисковый, объяснительно-иллюстративный.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Технология:</a:t>
            </a:r>
            <a:r>
              <a:rPr lang="ru-RU" dirty="0" smtClean="0"/>
              <a:t> здоровье сберегающая технология, ИКТ.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Деятельность учащихся на уроке</a:t>
            </a:r>
            <a:r>
              <a:rPr lang="ru-RU" dirty="0" smtClean="0"/>
              <a:t> – все учащиеся класса привлекались в различных видах  деятельности. Степень интереса к изучаемому материалу - достаточная. Активность и  самостоятельность обучаемых проявлялась на каждом этапе урока. 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Психологическая атмосфера   </a:t>
            </a:r>
            <a:r>
              <a:rPr lang="ru-RU" dirty="0" smtClean="0"/>
              <a:t>на уроке была доброжелательная. Использование различных видов деятельности позволили  избежать умственного и физического перенапряжения учащихся.</a:t>
            </a:r>
          </a:p>
          <a:p>
            <a:r>
              <a:rPr lang="ru-RU" dirty="0" smtClean="0"/>
              <a:t>Была </a:t>
            </a:r>
            <a:r>
              <a:rPr lang="ru-RU" dirty="0" smtClean="0"/>
              <a:t>проведена </a:t>
            </a:r>
            <a:r>
              <a:rPr lang="ru-RU" dirty="0" smtClean="0">
                <a:solidFill>
                  <a:srgbClr val="FF0000"/>
                </a:solidFill>
              </a:rPr>
              <a:t>рефлексия урока</a:t>
            </a:r>
            <a:r>
              <a:rPr lang="ru-RU" dirty="0" smtClean="0"/>
              <a:t>, которая показала, что почти у</a:t>
            </a:r>
          </a:p>
          <a:p>
            <a:r>
              <a:rPr lang="ru-RU" dirty="0" smtClean="0"/>
              <a:t>всех учащихся было хорошее настроение, большинство учащихся оценили свою деятельность.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Взаимоотношения учителя и учащихся: </a:t>
            </a:r>
            <a:r>
              <a:rPr lang="ru-RU" dirty="0" smtClean="0"/>
              <a:t>сотрудничество.</a:t>
            </a:r>
          </a:p>
          <a:p>
            <a:pPr algn="just"/>
            <a:endParaRPr lang="ru-RU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фото\IMG_20211122_09355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33666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фото\IMG_20211122_0934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96933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фото\IMG_20211122_0935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07526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238</TotalTime>
  <Words>520</Words>
  <Application>Microsoft Office PowerPoint</Application>
  <PresentationFormat>Экран (4:3)</PresentationFormat>
  <Paragraphs>44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29</cp:revision>
  <dcterms:created xsi:type="dcterms:W3CDTF">2021-11-25T03:10:18Z</dcterms:created>
  <dcterms:modified xsi:type="dcterms:W3CDTF">2021-11-25T14:59:43Z</dcterms:modified>
</cp:coreProperties>
</file>