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  <p:sldMasterId id="2147483807" r:id="rId2"/>
  </p:sldMasterIdLst>
  <p:notesMasterIdLst>
    <p:notesMasterId r:id="rId28"/>
  </p:notesMasterIdLst>
  <p:sldIdLst>
    <p:sldId id="302" r:id="rId3"/>
    <p:sldId id="304" r:id="rId4"/>
    <p:sldId id="305" r:id="rId5"/>
    <p:sldId id="318" r:id="rId6"/>
    <p:sldId id="329" r:id="rId7"/>
    <p:sldId id="330" r:id="rId8"/>
    <p:sldId id="331" r:id="rId9"/>
    <p:sldId id="319" r:id="rId10"/>
    <p:sldId id="310" r:id="rId11"/>
    <p:sldId id="306" r:id="rId12"/>
    <p:sldId id="317" r:id="rId13"/>
    <p:sldId id="322" r:id="rId14"/>
    <p:sldId id="307" r:id="rId15"/>
    <p:sldId id="328" r:id="rId16"/>
    <p:sldId id="327" r:id="rId17"/>
    <p:sldId id="323" r:id="rId18"/>
    <p:sldId id="324" r:id="rId19"/>
    <p:sldId id="325" r:id="rId20"/>
    <p:sldId id="326" r:id="rId21"/>
    <p:sldId id="320" r:id="rId22"/>
    <p:sldId id="282" r:id="rId23"/>
    <p:sldId id="333" r:id="rId24"/>
    <p:sldId id="313" r:id="rId25"/>
    <p:sldId id="315" r:id="rId26"/>
    <p:sldId id="321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33"/>
    <a:srgbClr val="996633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03" autoAdjust="0"/>
    <p:restoredTop sz="94767" autoAdjust="0"/>
  </p:normalViewPr>
  <p:slideViewPr>
    <p:cSldViewPr>
      <p:cViewPr>
        <p:scale>
          <a:sx n="91" d="100"/>
          <a:sy n="91" d="100"/>
        </p:scale>
        <p:origin x="-1334" y="22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70"/>
    </p:cViewPr>
  </p:sorterViewPr>
  <p:notesViewPr>
    <p:cSldViewPr>
      <p:cViewPr varScale="1">
        <p:scale>
          <a:sx n="82" d="100"/>
          <a:sy n="82" d="100"/>
        </p:scale>
        <p:origin x="-2016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F05D4C1-78E9-424F-B6E0-105D3A79211A}" type="datetimeFigureOut">
              <a:rPr lang="ru-RU"/>
              <a:pPr>
                <a:defRPr/>
              </a:pPr>
              <a:t>11.11.2023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1B2A665-DF06-43BC-B8B1-DBD6D0DB0BC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4391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822CFBF-CC71-4D10-990C-73A38F0D650F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97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6BFB66-59EE-4B94-8535-846FC1639D3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606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522230-89FD-4130-AEE0-6C7DF1DBCB0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412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49A9F5BC-2A58-4FCB-98E1-1F96F7AD8EA7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4837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F285C8D8-7BFE-484B-BE14-A653098D38B0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05747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7C62CF84-43D2-44BA-8CFE-7DE05F5E52A9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49330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10064502-54E4-49A3-ABBE-7E3FC348683B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912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1F6CC211-E2D8-4997-A14F-F03281AC76DD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13541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272B6130-D010-4D63-A3DD-3ABCCF0F3DD5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78513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9F64AADE-E954-4A20-BF6F-373EAC58A2CE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55619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B574716D-8B4C-4AC7-B3E4-B175E3E3D3A4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3862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8A1ADE-0A46-452D-858A-D4DAFC74587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4763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87892A51-B204-4038-87BB-153F1BD1A81E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83287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CAA8ECF8-3BBD-4082-A1AF-E180AEF2FA76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45556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4F495DD9-DE1E-42D9-B100-A713D878CE81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9201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E1FA87-8FE7-4EE2-9FCB-432419B394D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026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398503-763C-42D0-A706-C68BCE93346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478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B79F697-8BCC-495B-9DA0-8E6EB15E14F6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08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9B9F0B-AFC5-4BFC-99FA-650CE572713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692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5243B2-838C-472C-BF55-6FFF81B0A01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974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66322F-24CF-4E68-BD21-4942C846C16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876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6E5E9C-4CF4-4211-AAC0-51781C101C7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763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>
              <a:defRPr sz="1600">
                <a:solidFill>
                  <a:schemeClr val="tx2"/>
                </a:solidFill>
              </a:defRPr>
            </a:lvl1pPr>
          </a:lstStyle>
          <a:p>
            <a:fld id="{071FD6AF-5454-4030-B970-A6E73C57C4A5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57" r:id="rId1"/>
    <p:sldLayoutId id="2147484049" r:id="rId2"/>
    <p:sldLayoutId id="2147484058" r:id="rId3"/>
    <p:sldLayoutId id="2147484050" r:id="rId4"/>
    <p:sldLayoutId id="2147484059" r:id="rId5"/>
    <p:sldLayoutId id="2147484051" r:id="rId6"/>
    <p:sldLayoutId id="2147484052" r:id="rId7"/>
    <p:sldLayoutId id="2147484053" r:id="rId8"/>
    <p:sldLayoutId id="2147484054" r:id="rId9"/>
    <p:sldLayoutId id="2147484055" r:id="rId10"/>
    <p:sldLayoutId id="214748405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anose="05020102010507070707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anose="05020102010507070707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5E739F29-A107-45BD-BECA-93B14769AE79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0" r:id="rId1"/>
    <p:sldLayoutId id="2147484061" r:id="rId2"/>
    <p:sldLayoutId id="2147484062" r:id="rId3"/>
    <p:sldLayoutId id="2147484063" r:id="rId4"/>
    <p:sldLayoutId id="2147484064" r:id="rId5"/>
    <p:sldLayoutId id="2147484065" r:id="rId6"/>
    <p:sldLayoutId id="2147484066" r:id="rId7"/>
    <p:sldLayoutId id="2147484067" r:id="rId8"/>
    <p:sldLayoutId id="2147484068" r:id="rId9"/>
    <p:sldLayoutId id="2147484069" r:id="rId10"/>
    <p:sldLayoutId id="214748407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C:\Users\Samsung\Desktop\Шаблон для презентации по литературе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79388" y="4941888"/>
            <a:ext cx="56165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sz="2800" b="1" dirty="0">
                <a:solidFill>
                  <a:schemeClr val="bg2"/>
                </a:solidFill>
                <a:latin typeface="Arial" panose="020B0604020202020204" pitchFamily="34" charset="0"/>
              </a:rPr>
              <a:t>ИНТЕГРИРОВАННЫЙ</a:t>
            </a:r>
            <a:r>
              <a:rPr lang="ru-RU" sz="2800" b="1" dirty="0">
                <a:solidFill>
                  <a:schemeClr val="bg2"/>
                </a:solidFill>
                <a:latin typeface="Comic Sans MS" panose="030F0702030302020204" pitchFamily="66" charset="0"/>
              </a:rPr>
              <a:t> УРОК:</a:t>
            </a: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sz="2800" dirty="0"/>
              <a:t>«Чтение — вот лучшее учение» </a:t>
            </a:r>
            <a:endParaRPr lang="ru-RU" sz="2800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C:\Users\Samsung\Desktop\Последний день Матвея Кузьмина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31640" y="476672"/>
            <a:ext cx="6636327" cy="457200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555" name="Прямоугольник 5"/>
          <p:cNvSpPr>
            <a:spLocks noChangeArrowheads="1"/>
          </p:cNvSpPr>
          <p:nvPr/>
        </p:nvSpPr>
        <p:spPr bwMode="auto">
          <a:xfrm>
            <a:off x="1835150" y="5300663"/>
            <a:ext cx="57610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ru-RU" sz="3600">
                <a:latin typeface="Comic Sans MS" panose="030F0702030302020204" pitchFamily="66" charset="0"/>
              </a:rPr>
              <a:t>Матвей Кузьмин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50179" name="Picture 3" descr="C:\Users\Samsung\Desktop\Последний день Матвея Кузьмина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7544" y="764704"/>
            <a:ext cx="8208912" cy="510168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C:\Users\Samsung\Desktop\Последний день Матвея Кузьмина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8403664" cy="55206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Содержимое 9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238" cy="457200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7106" name="Picture 2" descr="C:\Users\Samsung\Desktop\Последний день Матвея Кузьмина.gi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560" y="476672"/>
            <a:ext cx="7848872" cy="5886656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072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238" cy="457200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072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238" cy="457200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" name="Picture 3" descr="C:\Users\Samsung\Desktop\Последний день Матвея Кузьмина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848872" cy="5886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Samsung\Desktop\Последний день Матвея Кузьмина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48680"/>
            <a:ext cx="7776864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2771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238" cy="457200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2772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238" cy="457200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" name="Picture 6" descr="C:\Users\Samsung\Desktop\Последний день Матвея Кузьмина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7776864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3795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238" cy="457200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3796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238" cy="457200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" name="Picture 7" descr="C:\Users\Samsung\Desktop\Последний день Матвея Кузьмина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7776864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4819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238" cy="457200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4820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238" cy="457200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" name="Picture 8" descr="C:\Users\Samsung\Desktop\Последний день Матвея Кузьмина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848872" cy="58866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584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238" cy="457200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584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238" cy="457200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" name="Picture 9" descr="C:\Users\Samsung\Desktop\Последний день Матвея Кузьмина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7776864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28775"/>
            <a:ext cx="9144000" cy="3960813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ru-RU" sz="4400" b="1" i="1" smtClean="0">
                <a:latin typeface="Constantia" panose="02030602050306030303" pitchFamily="18" charset="0"/>
              </a:rPr>
              <a:t>«Умирая, не умрёт герой –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ru-RU" sz="4400" b="1" i="1" smtClean="0">
                <a:latin typeface="Constantia" panose="02030602050306030303" pitchFamily="18" charset="0"/>
              </a:rPr>
              <a:t>Мужество останется в веках».</a:t>
            </a:r>
            <a:r>
              <a:rPr lang="ru-RU" sz="4400" i="1" smtClean="0">
                <a:latin typeface="Constantia" panose="02030602050306030303" pitchFamily="18" charset="0"/>
              </a:rPr>
              <a:t> </a:t>
            </a:r>
          </a:p>
          <a:p>
            <a:pPr algn="ctr" eaLnBrk="1" hangingPunct="1">
              <a:buFontTx/>
              <a:buNone/>
            </a:pPr>
            <a:endParaRPr lang="ru-RU" sz="4000" i="1" smtClean="0">
              <a:latin typeface="Constantia" panose="02030602050306030303" pitchFamily="18" charset="0"/>
            </a:endParaRPr>
          </a:p>
          <a:p>
            <a:pPr algn="r" eaLnBrk="1" hangingPunct="1">
              <a:buFontTx/>
              <a:buNone/>
            </a:pPr>
            <a:r>
              <a:rPr lang="ru-RU" i="1" smtClean="0">
                <a:latin typeface="Constantia" panose="02030602050306030303" pitchFamily="18" charset="0"/>
              </a:rPr>
              <a:t>М. Джалиль</a:t>
            </a:r>
          </a:p>
          <a:p>
            <a:pPr eaLnBrk="1" hangingPunct="1">
              <a:buFontTx/>
              <a:buNone/>
            </a:pPr>
            <a:endParaRPr lang="ru-RU" i="1" smtClean="0">
              <a:solidFill>
                <a:srgbClr val="1C1C1C"/>
              </a:solidFill>
              <a:latin typeface="Constantia" panose="02030602050306030303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29438" y="6357938"/>
            <a:ext cx="2214562" cy="500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333375"/>
            <a:ext cx="9144000" cy="1511300"/>
          </a:xfrm>
        </p:spPr>
        <p:txBody>
          <a:bodyPr/>
          <a:lstStyle/>
          <a:p>
            <a:pPr algn="ctr">
              <a:buFont typeface="Wingdings 2" panose="05020102010507070707" pitchFamily="18" charset="2"/>
              <a:buNone/>
            </a:pPr>
            <a:r>
              <a:rPr lang="ru-RU" smtClean="0">
                <a:latin typeface="Comic Sans MS" panose="030F0702030302020204" pitchFamily="66" charset="0"/>
              </a:rPr>
              <a:t>«Здесь 14 февраля 1942 г., </a:t>
            </a:r>
          </a:p>
          <a:p>
            <a:pPr algn="ctr">
              <a:buFont typeface="Wingdings 2" panose="05020102010507070707" pitchFamily="18" charset="2"/>
              <a:buNone/>
            </a:pPr>
            <a:r>
              <a:rPr lang="ru-RU" smtClean="0">
                <a:latin typeface="Comic Sans MS" panose="030F0702030302020204" pitchFamily="66" charset="0"/>
              </a:rPr>
              <a:t>повторив подвиг Ивана Сусанина, </a:t>
            </a:r>
          </a:p>
          <a:p>
            <a:pPr algn="ctr">
              <a:buFont typeface="Wingdings 2" panose="05020102010507070707" pitchFamily="18" charset="2"/>
              <a:buNone/>
            </a:pPr>
            <a:r>
              <a:rPr lang="ru-RU" smtClean="0">
                <a:latin typeface="Comic Sans MS" panose="030F0702030302020204" pitchFamily="66" charset="0"/>
              </a:rPr>
              <a:t>героически погиб КУЗЬМИН МАТВЕЙ КУЗЬМИЧ». </a:t>
            </a:r>
          </a:p>
        </p:txBody>
      </p:sp>
      <p:pic>
        <p:nvPicPr>
          <p:cNvPr id="57346" name="Picture 2" descr="F:\Открытый урок, 2013 год\картинки\место подвиг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3648" y="2132856"/>
            <a:ext cx="6475136" cy="432048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31" dur="50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3857620" y="1500174"/>
            <a:ext cx="5072098" cy="394505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200" b="1" smtClean="0">
                <a:latin typeface="Segoe Print" pitchFamily="2" charset="0"/>
              </a:rPr>
              <a:t/>
            </a:r>
            <a:br>
              <a:rPr lang="ru-RU" sz="3200" b="1" smtClean="0">
                <a:latin typeface="Segoe Print" pitchFamily="2" charset="0"/>
              </a:rPr>
            </a:br>
            <a:r>
              <a:rPr lang="ru-RU" sz="3200" b="1" smtClean="0">
                <a:latin typeface="Segoe Print" pitchFamily="2" charset="0"/>
              </a:rPr>
              <a:t/>
            </a:r>
            <a:br>
              <a:rPr lang="ru-RU" sz="3200" b="1" smtClean="0">
                <a:latin typeface="Segoe Print" pitchFamily="2" charset="0"/>
              </a:rPr>
            </a:br>
            <a:r>
              <a:rPr lang="ru-RU" sz="3200" b="1" smtClean="0">
                <a:latin typeface="Segoe Print" pitchFamily="2" charset="0"/>
              </a:rPr>
              <a:t/>
            </a:r>
            <a:br>
              <a:rPr lang="ru-RU" sz="3200" b="1" smtClean="0">
                <a:latin typeface="Segoe Print" pitchFamily="2" charset="0"/>
              </a:rPr>
            </a:br>
            <a:r>
              <a:rPr lang="ru-RU" sz="3200" b="1" smtClean="0">
                <a:latin typeface="Segoe Print" pitchFamily="2" charset="0"/>
              </a:rPr>
              <a:t/>
            </a:r>
            <a:br>
              <a:rPr lang="ru-RU" sz="3200" b="1" smtClean="0">
                <a:latin typeface="Segoe Print" pitchFamily="2" charset="0"/>
              </a:rPr>
            </a:br>
            <a:r>
              <a:rPr lang="ru-RU" sz="3200" b="1" smtClean="0">
                <a:latin typeface="Segoe Print" pitchFamily="2" charset="0"/>
              </a:rPr>
              <a:t/>
            </a:r>
            <a:br>
              <a:rPr lang="ru-RU" sz="3200" b="1" smtClean="0">
                <a:latin typeface="Segoe Print" pitchFamily="2" charset="0"/>
              </a:rPr>
            </a:br>
            <a:r>
              <a:rPr lang="ru-RU" sz="3200" b="1" i="1" smtClean="0">
                <a:latin typeface="+mn-lt"/>
              </a:rPr>
              <a:t>Медаль </a:t>
            </a:r>
            <a:br>
              <a:rPr lang="ru-RU" sz="3200" b="1" i="1" smtClean="0">
                <a:latin typeface="+mn-lt"/>
              </a:rPr>
            </a:br>
            <a:r>
              <a:rPr lang="ru-RU" sz="3200" b="1" i="1" smtClean="0">
                <a:latin typeface="+mn-lt"/>
              </a:rPr>
              <a:t>«Золотая Звезда» - </a:t>
            </a:r>
            <a:br>
              <a:rPr lang="ru-RU" sz="3200" b="1" i="1" smtClean="0">
                <a:latin typeface="+mn-lt"/>
              </a:rPr>
            </a:br>
            <a:r>
              <a:rPr lang="ru-RU" sz="3200" b="1" i="1" smtClean="0">
                <a:latin typeface="+mn-lt"/>
              </a:rPr>
              <a:t>знак отличия </a:t>
            </a:r>
            <a:br>
              <a:rPr lang="ru-RU" sz="3200" b="1" i="1" smtClean="0">
                <a:latin typeface="+mn-lt"/>
              </a:rPr>
            </a:br>
            <a:r>
              <a:rPr lang="ru-RU" sz="3200" b="1" i="1" smtClean="0">
                <a:latin typeface="+mn-lt"/>
              </a:rPr>
              <a:t>Героя </a:t>
            </a:r>
            <a:br>
              <a:rPr lang="ru-RU" sz="3200" b="1" i="1" smtClean="0">
                <a:latin typeface="+mn-lt"/>
              </a:rPr>
            </a:br>
            <a:r>
              <a:rPr lang="ru-RU" sz="3200" b="1" i="1" smtClean="0">
                <a:latin typeface="+mn-lt"/>
              </a:rPr>
              <a:t>Советского Союза.</a:t>
            </a:r>
            <a:endParaRPr lang="ru-RU" sz="3200" b="1" i="1">
              <a:latin typeface="+mn-lt"/>
            </a:endParaRPr>
          </a:p>
        </p:txBody>
      </p:sp>
      <p:pic>
        <p:nvPicPr>
          <p:cNvPr id="35843" name="Picture 5" descr="Звезда Героя Советского Союз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71480"/>
            <a:ext cx="3372822" cy="56631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4067175" y="981075"/>
            <a:ext cx="4752975" cy="1570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i="1" dirty="0">
                <a:latin typeface="+mn-lt"/>
              </a:rPr>
              <a:t>Герой Советского Союза - высшая степень отличия.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63490" name="Picture 2" descr="C:\Users\Samsung\Desktop\Моментальный снимок 1 (14.03.2013 19-50)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55650" y="476250"/>
            <a:ext cx="7669213" cy="5761038"/>
          </a:xfrm>
          <a:ln w="127000" cap="sq">
            <a:solidFill>
              <a:srgbClr val="000000"/>
            </a:solidFill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9750" y="1052513"/>
            <a:ext cx="4059238" cy="968375"/>
          </a:xfrm>
        </p:spPr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ru-RU" sz="7200" b="1" i="1" smtClean="0"/>
              <a:t>О ком?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sz="half" idx="1"/>
          </p:nvPr>
        </p:nvSpPr>
        <p:spPr>
          <a:xfrm>
            <a:off x="5076825" y="1125538"/>
            <a:ext cx="3384550" cy="968375"/>
          </a:xfrm>
        </p:spPr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ru-RU" sz="7200" b="1" i="1" smtClean="0"/>
              <a:t>О чём?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sz="half" idx="1"/>
          </p:nvPr>
        </p:nvSpPr>
        <p:spPr>
          <a:xfrm>
            <a:off x="2771775" y="3500438"/>
            <a:ext cx="4059238" cy="968375"/>
          </a:xfrm>
        </p:spPr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ru-RU" sz="7200" b="1" i="1" smtClean="0"/>
              <a:t>Зачем?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  <p:bldP spid="6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Rectangle 3"/>
          <p:cNvSpPr>
            <a:spLocks noGrp="1" noChangeArrowheads="1"/>
          </p:cNvSpPr>
          <p:nvPr>
            <p:ph idx="1"/>
          </p:nvPr>
        </p:nvSpPr>
        <p:spPr>
          <a:xfrm>
            <a:off x="0" y="1628775"/>
            <a:ext cx="9144000" cy="3600450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ru-RU" sz="4400" b="1" i="1" smtClean="0">
                <a:latin typeface="Constantia" panose="02030602050306030303" pitchFamily="18" charset="0"/>
              </a:rPr>
              <a:t>«Умирая, не умрёт герой –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ru-RU" sz="4400" b="1" i="1" smtClean="0">
                <a:latin typeface="Constantia" panose="02030602050306030303" pitchFamily="18" charset="0"/>
              </a:rPr>
              <a:t>Мужество останется в веках».</a:t>
            </a:r>
            <a:r>
              <a:rPr lang="ru-RU" sz="4400" i="1" smtClean="0">
                <a:latin typeface="Constantia" panose="02030602050306030303" pitchFamily="18" charset="0"/>
              </a:rPr>
              <a:t> </a:t>
            </a:r>
          </a:p>
          <a:p>
            <a:pPr algn="ctr" eaLnBrk="1" hangingPunct="1">
              <a:buFontTx/>
              <a:buNone/>
            </a:pPr>
            <a:endParaRPr lang="ru-RU" sz="4000" i="1" smtClean="0">
              <a:latin typeface="Constantia" panose="02030602050306030303" pitchFamily="18" charset="0"/>
            </a:endParaRPr>
          </a:p>
          <a:p>
            <a:pPr algn="r" eaLnBrk="1" hangingPunct="1">
              <a:buFontTx/>
              <a:buNone/>
            </a:pPr>
            <a:r>
              <a:rPr lang="ru-RU" i="1" smtClean="0">
                <a:latin typeface="Constantia" panose="02030602050306030303" pitchFamily="18" charset="0"/>
              </a:rPr>
              <a:t>М. Джалиль</a:t>
            </a:r>
          </a:p>
          <a:p>
            <a:pPr eaLnBrk="1" hangingPunct="1">
              <a:buFontTx/>
              <a:buNone/>
            </a:pPr>
            <a:endParaRPr lang="ru-RU" smtClean="0">
              <a:solidFill>
                <a:srgbClr val="1C1C1C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29438" y="6357938"/>
            <a:ext cx="2214562" cy="500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30725" name="Picture 5" descr="F:\Открытый урок, 2013 год\картинки\помню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293096"/>
            <a:ext cx="2160240" cy="232733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1987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238" cy="457200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1988" name="Picture 3" descr="F:\Открытый урок, 2013 год\картинки\я горжусь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015413" cy="6858000"/>
          </a:xfr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Содержимое 3"/>
          <p:cNvSpPr>
            <a:spLocks noGrp="1"/>
          </p:cNvSpPr>
          <p:nvPr>
            <p:ph idx="1"/>
          </p:nvPr>
        </p:nvSpPr>
        <p:spPr>
          <a:xfrm>
            <a:off x="179388" y="1125538"/>
            <a:ext cx="4691062" cy="4572000"/>
          </a:xfrm>
        </p:spPr>
        <p:txBody>
          <a:bodyPr/>
          <a:lstStyle/>
          <a:p>
            <a:pPr algn="ctr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ru-RU" sz="3200" b="1" i="1" smtClean="0">
                <a:cs typeface="Times New Roman" panose="02020603050405020304" pitchFamily="18" charset="0"/>
              </a:rPr>
              <a:t>ГЕРОЙ - витязь, храбрый воин, </a:t>
            </a:r>
          </a:p>
          <a:p>
            <a:pPr algn="ctr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ru-RU" sz="3200" b="1" i="1" smtClean="0">
                <a:cs typeface="Times New Roman" panose="02020603050405020304" pitchFamily="18" charset="0"/>
              </a:rPr>
              <a:t>доблестный воитель, богатырь, </a:t>
            </a:r>
          </a:p>
          <a:p>
            <a:pPr algn="ctr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ru-RU" sz="3200" b="1" i="1" smtClean="0">
                <a:cs typeface="Times New Roman" panose="02020603050405020304" pitchFamily="18" charset="0"/>
              </a:rPr>
              <a:t>чудо-воин.</a:t>
            </a:r>
            <a:endParaRPr lang="ru-RU" sz="3200" b="1" i="1" smtClean="0"/>
          </a:p>
          <a:p>
            <a:endParaRPr lang="ru-RU" smtClean="0"/>
          </a:p>
        </p:txBody>
      </p:sp>
      <p:pic>
        <p:nvPicPr>
          <p:cNvPr id="19460" name="Picture 4" descr="F:\Открытый урок, 2013 год\картинки\даль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692150"/>
            <a:ext cx="4025900" cy="5280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356100" y="1125538"/>
            <a:ext cx="4787900" cy="4524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buFont typeface="Wingdings 2" pitchFamily="18" charset="2"/>
              <a:buNone/>
              <a:defRPr/>
            </a:pPr>
            <a:r>
              <a:rPr lang="ru-RU" sz="3200" b="1" i="1" dirty="0">
                <a:latin typeface="+mn-lt"/>
                <a:cs typeface="Times New Roman" pitchFamily="18" charset="0"/>
              </a:rPr>
              <a:t>ГЕРОЙ - человек, </a:t>
            </a:r>
          </a:p>
          <a:p>
            <a:pPr algn="ctr">
              <a:lnSpc>
                <a:spcPct val="150000"/>
              </a:lnSpc>
              <a:buFont typeface="Wingdings 2" pitchFamily="18" charset="2"/>
              <a:buNone/>
              <a:defRPr/>
            </a:pPr>
            <a:r>
              <a:rPr lang="ru-RU" sz="3200" b="1" i="1" dirty="0">
                <a:latin typeface="+mn-lt"/>
                <a:cs typeface="Times New Roman" pitchFamily="18" charset="0"/>
              </a:rPr>
              <a:t>совершающий</a:t>
            </a:r>
          </a:p>
          <a:p>
            <a:pPr algn="ctr">
              <a:lnSpc>
                <a:spcPct val="150000"/>
              </a:lnSpc>
              <a:buFont typeface="Wingdings 2" pitchFamily="18" charset="2"/>
              <a:buNone/>
              <a:defRPr/>
            </a:pPr>
            <a:r>
              <a:rPr lang="ru-RU" sz="3200" b="1" i="1" dirty="0">
                <a:latin typeface="+mn-lt"/>
                <a:cs typeface="Times New Roman" pitchFamily="18" charset="0"/>
              </a:rPr>
              <a:t>подвиги</a:t>
            </a:r>
            <a:r>
              <a:rPr lang="ru-RU" sz="3200" b="1" i="1">
                <a:latin typeface="+mn-lt"/>
                <a:cs typeface="Times New Roman" pitchFamily="18" charset="0"/>
              </a:rPr>
              <a:t>;  необычный </a:t>
            </a:r>
            <a:endParaRPr lang="ru-RU" sz="3200" b="1" i="1" dirty="0">
              <a:latin typeface="+mn-lt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Font typeface="Wingdings 2" pitchFamily="18" charset="2"/>
              <a:buNone/>
              <a:defRPr/>
            </a:pPr>
            <a:r>
              <a:rPr lang="ru-RU" sz="3200" b="1" i="1" dirty="0">
                <a:latin typeface="+mn-lt"/>
                <a:cs typeface="Times New Roman" pitchFamily="18" charset="0"/>
              </a:rPr>
              <a:t>по своей храбрости, </a:t>
            </a:r>
          </a:p>
          <a:p>
            <a:pPr algn="ctr">
              <a:lnSpc>
                <a:spcPct val="150000"/>
              </a:lnSpc>
              <a:buFont typeface="Wingdings 2" pitchFamily="18" charset="2"/>
              <a:buNone/>
              <a:defRPr/>
            </a:pPr>
            <a:r>
              <a:rPr lang="ru-RU" sz="3200" b="1" i="1" dirty="0">
                <a:latin typeface="+mn-lt"/>
                <a:cs typeface="Times New Roman" pitchFamily="18" charset="0"/>
              </a:rPr>
              <a:t>доблести,</a:t>
            </a:r>
          </a:p>
          <a:p>
            <a:pPr algn="ctr">
              <a:lnSpc>
                <a:spcPct val="150000"/>
              </a:lnSpc>
              <a:buFont typeface="Wingdings 2" pitchFamily="18" charset="2"/>
              <a:buNone/>
              <a:defRPr/>
            </a:pPr>
            <a:r>
              <a:rPr lang="ru-RU" sz="3200" b="1" i="1" dirty="0">
                <a:latin typeface="+mn-lt"/>
                <a:cs typeface="Times New Roman" pitchFamily="18" charset="0"/>
              </a:rPr>
              <a:t>самоотверженности. </a:t>
            </a:r>
            <a:endParaRPr lang="ru-RU" sz="3200" dirty="0">
              <a:latin typeface="+mn-lt"/>
            </a:endParaRPr>
          </a:p>
        </p:txBody>
      </p:sp>
      <p:pic>
        <p:nvPicPr>
          <p:cNvPr id="4" name="Picture 10" descr="1236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764704"/>
            <a:ext cx="3567145" cy="5345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 descr="Страницы%20истор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8208912" cy="62108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2531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238" cy="457200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" name="Picture 5" descr="glrx-88368225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7544" y="1340768"/>
            <a:ext cx="8219256" cy="4345931"/>
          </a:xfr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3555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238" cy="457200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" name="Picture 7" descr="1800117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528" y="692696"/>
            <a:ext cx="8400093" cy="5544616"/>
          </a:xfr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3178175" cy="5073650"/>
          </a:xfrm>
        </p:spPr>
        <p:txBody>
          <a:bodyPr/>
          <a:lstStyle/>
          <a:p>
            <a:endParaRPr lang="ru-RU" smtClean="0"/>
          </a:p>
          <a:p>
            <a:pPr>
              <a:buFont typeface="Wingdings 2" panose="05020102010507070707" pitchFamily="18" charset="2"/>
              <a:buNone/>
            </a:pPr>
            <a:endParaRPr lang="ru-RU" b="1" smtClean="0"/>
          </a:p>
          <a:p>
            <a:pPr>
              <a:buFont typeface="Wingdings 2" panose="05020102010507070707" pitchFamily="18" charset="2"/>
              <a:buNone/>
            </a:pPr>
            <a:endParaRPr lang="ru-RU" b="1" smtClean="0"/>
          </a:p>
          <a:p>
            <a:pPr>
              <a:buFont typeface="Wingdings 2" panose="05020102010507070707" pitchFamily="18" charset="2"/>
              <a:buNone/>
            </a:pPr>
            <a:endParaRPr lang="ru-RU" b="1" smtClean="0"/>
          </a:p>
          <a:p>
            <a:pPr>
              <a:buFont typeface="Wingdings 2" panose="05020102010507070707" pitchFamily="18" charset="2"/>
              <a:buNone/>
            </a:pPr>
            <a:endParaRPr lang="ru-RU" b="1" smtClean="0"/>
          </a:p>
          <a:p>
            <a:pPr>
              <a:buFont typeface="Wingdings 2" panose="05020102010507070707" pitchFamily="18" charset="2"/>
              <a:buNone/>
            </a:pPr>
            <a:endParaRPr lang="ru-RU" b="1" smtClean="0"/>
          </a:p>
          <a:p>
            <a:pPr>
              <a:buFont typeface="Wingdings 2" panose="05020102010507070707" pitchFamily="18" charset="2"/>
              <a:buNone/>
            </a:pPr>
            <a:endParaRPr lang="ru-RU" b="1" smtClean="0"/>
          </a:p>
          <a:p>
            <a:pPr algn="ctr">
              <a:buFont typeface="Wingdings 2" panose="05020102010507070707" pitchFamily="18" charset="2"/>
              <a:buNone/>
            </a:pPr>
            <a:endParaRPr lang="ru-RU" sz="2400" b="1" smtClean="0">
              <a:latin typeface="Segoe Print" panose="02000600000000000000" pitchFamily="2" charset="0"/>
            </a:endParaRPr>
          </a:p>
          <a:p>
            <a:pPr algn="ctr">
              <a:buFont typeface="Wingdings 2" panose="05020102010507070707" pitchFamily="18" charset="2"/>
              <a:buNone/>
            </a:pPr>
            <a:endParaRPr lang="ru-RU" sz="2400" b="1" smtClean="0">
              <a:latin typeface="Segoe Print" panose="02000600000000000000" pitchFamily="2" charset="0"/>
            </a:endParaRPr>
          </a:p>
          <a:p>
            <a:pPr algn="ctr">
              <a:buFont typeface="Wingdings 2" panose="05020102010507070707" pitchFamily="18" charset="2"/>
              <a:buNone/>
            </a:pPr>
            <a:r>
              <a:rPr lang="ru-RU" sz="2400" b="1" smtClean="0">
                <a:latin typeface="Segoe Print" panose="02000600000000000000" pitchFamily="2" charset="0"/>
              </a:rPr>
              <a:t>Борис Николаевич</a:t>
            </a:r>
            <a:endParaRPr lang="ru-RU" sz="2400" smtClean="0">
              <a:latin typeface="Segoe Print" panose="02000600000000000000" pitchFamily="2" charset="0"/>
            </a:endParaRPr>
          </a:p>
          <a:p>
            <a:pPr algn="ctr">
              <a:buFont typeface="Wingdings 2" panose="05020102010507070707" pitchFamily="18" charset="2"/>
              <a:buNone/>
            </a:pPr>
            <a:r>
              <a:rPr lang="ru-RU" sz="2400" b="1" smtClean="0">
                <a:latin typeface="Segoe Print" panose="02000600000000000000" pitchFamily="2" charset="0"/>
              </a:rPr>
              <a:t>ПОЛЕВОЙ</a:t>
            </a:r>
            <a:endParaRPr lang="ru-RU" sz="2400" smtClean="0">
              <a:latin typeface="Segoe Print" panose="02000600000000000000" pitchFamily="2" charset="0"/>
            </a:endParaRPr>
          </a:p>
          <a:p>
            <a:endParaRPr lang="ru-RU" smtClean="0"/>
          </a:p>
          <a:p>
            <a:pPr>
              <a:buFont typeface="Wingdings 2" panose="05020102010507070707" pitchFamily="18" charset="2"/>
              <a:buNone/>
            </a:pPr>
            <a:endParaRPr lang="ru-RU" smtClean="0"/>
          </a:p>
        </p:txBody>
      </p:sp>
      <p:pic>
        <p:nvPicPr>
          <p:cNvPr id="24579" name="Рисунок 3" descr="F:\Открытый урок, 2013 год\Портреты для физминутки\Полевой Борис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6"/>
          <a:stretch>
            <a:fillRect/>
          </a:stretch>
        </p:blipFill>
        <p:spPr bwMode="auto">
          <a:xfrm>
            <a:off x="395288" y="620713"/>
            <a:ext cx="3313112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C:\Users\Samsung\Desktop\Последний день Матвея Кузьмина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404813"/>
            <a:ext cx="3455987" cy="25987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7" descr="F:\Открытый урок, 2013 год\картинки\обложка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2997200"/>
            <a:ext cx="3443287" cy="23526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6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427538" y="620713"/>
            <a:ext cx="4105275" cy="5486400"/>
          </a:xfr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5603" name="Содержимое 4"/>
          <p:cNvSpPr>
            <a:spLocks noGrp="1"/>
          </p:cNvSpPr>
          <p:nvPr>
            <p:ph sz="half" idx="1"/>
          </p:nvPr>
        </p:nvSpPr>
        <p:spPr>
          <a:xfrm>
            <a:off x="323850" y="908050"/>
            <a:ext cx="3609975" cy="5113338"/>
          </a:xfrm>
        </p:spPr>
        <p:txBody>
          <a:bodyPr/>
          <a:lstStyle/>
          <a:p>
            <a:pPr algn="ctr">
              <a:buFont typeface="Wingdings 2" panose="05020102010507070707" pitchFamily="18" charset="2"/>
              <a:buNone/>
            </a:pPr>
            <a:r>
              <a:rPr lang="ru-RU" sz="3200" b="1" smtClean="0">
                <a:latin typeface="Comic Sans MS" panose="030F0702030302020204" pitchFamily="66" charset="0"/>
              </a:rPr>
              <a:t>Матвей Кузьмич</a:t>
            </a:r>
          </a:p>
          <a:p>
            <a:pPr algn="ctr">
              <a:buFont typeface="Wingdings 2" panose="05020102010507070707" pitchFamily="18" charset="2"/>
              <a:buNone/>
            </a:pPr>
            <a:r>
              <a:rPr lang="ru-RU" sz="3200" b="1" smtClean="0">
                <a:latin typeface="Comic Sans MS" panose="030F0702030302020204" pitchFamily="66" charset="0"/>
              </a:rPr>
              <a:t>Кузьмин </a:t>
            </a:r>
          </a:p>
          <a:p>
            <a:pPr algn="ctr">
              <a:buFont typeface="Wingdings 2" panose="05020102010507070707" pitchFamily="18" charset="2"/>
              <a:buNone/>
            </a:pPr>
            <a:r>
              <a:rPr lang="ru-RU" sz="2400" i="1" smtClean="0">
                <a:latin typeface="Comic Sans MS" panose="030F0702030302020204" pitchFamily="66" charset="0"/>
              </a:rPr>
              <a:t>(1858-1942 гг.) </a:t>
            </a:r>
          </a:p>
          <a:p>
            <a:pPr algn="ctr">
              <a:buFont typeface="Wingdings 2" panose="05020102010507070707" pitchFamily="18" charset="2"/>
              <a:buNone/>
            </a:pPr>
            <a:endParaRPr lang="ru-RU" sz="2400" i="1" smtClean="0">
              <a:latin typeface="Comic Sans MS" panose="030F0702030302020204" pitchFamily="66" charset="0"/>
            </a:endParaRPr>
          </a:p>
          <a:p>
            <a:pPr algn="ctr">
              <a:buFont typeface="Wingdings 2" panose="05020102010507070707" pitchFamily="18" charset="2"/>
              <a:buNone/>
            </a:pPr>
            <a:r>
              <a:rPr lang="ru-RU" sz="2800" i="1" smtClean="0"/>
              <a:t>русский крестьянин, житель деревни Куракино</a:t>
            </a:r>
          </a:p>
          <a:p>
            <a:pPr algn="ctr">
              <a:buFont typeface="Wingdings 2" panose="05020102010507070707" pitchFamily="18" charset="2"/>
              <a:buNone/>
            </a:pPr>
            <a:r>
              <a:rPr lang="ru-RU" sz="2800" i="1" smtClean="0"/>
              <a:t>Великолукского района</a:t>
            </a:r>
          </a:p>
          <a:p>
            <a:pPr algn="ctr">
              <a:buFont typeface="Wingdings 2" panose="05020102010507070707" pitchFamily="18" charset="2"/>
              <a:buNone/>
            </a:pPr>
            <a:r>
              <a:rPr lang="ru-RU" sz="2800" i="1" smtClean="0"/>
              <a:t>Псковской области  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1373</TotalTime>
  <Words>126</Words>
  <Application>Microsoft Office PowerPoint</Application>
  <PresentationFormat>Экран (4:3)</PresentationFormat>
  <Paragraphs>46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Бумажная</vt:lpstr>
      <vt:lpstr>Diseño predeterminado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Медаль  «Золотая Звезда» -  знак отличия  Героя  Советского Союза.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Wg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Внеклассное чтение по рассказу              А.Н. Толстого «Русский характер». Человеческая красота и сила характера героев произведения.</dc:title>
  <dc:creator>FoM</dc:creator>
  <cp:lastModifiedBy>Пользователь Windows</cp:lastModifiedBy>
  <cp:revision>155</cp:revision>
  <dcterms:created xsi:type="dcterms:W3CDTF">2009-05-01T06:53:56Z</dcterms:created>
  <dcterms:modified xsi:type="dcterms:W3CDTF">2023-11-11T15:48:40Z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00080080120300000000010250300207f7000400038000</vt:lpwstr>
  </property>
</Properties>
</file>