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_rels/presentation.xml.rels" ContentType="application/vnd.openxmlformats-package.relationships+xml"/>
  <Override PartName="/ppt/media/image4.png" ContentType="image/png"/>
  <Override PartName="/ppt/media/image6.jpeg" ContentType="image/jpeg"/>
  <Override PartName="/ppt/media/image5.jpeg" ContentType="image/jpeg"/>
  <Override PartName="/ppt/media/image1.png" ContentType="image/png"/>
  <Override PartName="/ppt/media/image2.png" ContentType="image/png"/>
  <Override PartName="/ppt/media/image3.png" ContentType="image/png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slideLayout1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6 Imagen" descr="Dibujo.bmp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</p:pic>
      <p:sp>
        <p:nvSpPr>
          <p:cNvPr id="1" name="CustomShape 1"/>
          <p:cNvSpPr/>
          <p:nvPr/>
        </p:nvSpPr>
        <p:spPr>
          <a:xfrm>
            <a:off x="0" y="0"/>
            <a:ext cx="12191400" cy="7009560"/>
          </a:xfrm>
          <a:prstGeom prst="rect">
            <a:avLst/>
          </a:prstGeom>
          <a:gradFill rotWithShape="0">
            <a:gsLst>
              <a:gs pos="0">
                <a:srgbClr val="21d6e0">
                  <a:alpha val="23137"/>
                </a:srgbClr>
              </a:gs>
              <a:gs pos="100000">
                <a:srgbClr val="0087e6">
                  <a:alpha val="25098"/>
                </a:srgbClr>
              </a:gs>
            </a:gsLst>
            <a:lin ang="27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" name="6 Imagen" descr="Dibujo.bmp"/>
          <p:cNvPicPr/>
          <p:nvPr/>
        </p:nvPicPr>
        <p:blipFill>
          <a:blip r:embed="rId3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6 Imagen" descr="Dibujo.bmp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0" y="0"/>
            <a:ext cx="12191400" cy="7009560"/>
          </a:xfrm>
          <a:prstGeom prst="rect">
            <a:avLst/>
          </a:prstGeom>
          <a:gradFill rotWithShape="0">
            <a:gsLst>
              <a:gs pos="0">
                <a:srgbClr val="21d6e0">
                  <a:alpha val="23137"/>
                </a:srgbClr>
              </a:gs>
              <a:gs pos="100000">
                <a:srgbClr val="0087e6">
                  <a:alpha val="25098"/>
                </a:srgbClr>
              </a:gs>
            </a:gsLst>
            <a:lin ang="27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6 Imagen" descr="Dibujo.bmp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</p:pic>
      <p:sp>
        <p:nvSpPr>
          <p:cNvPr id="82" name="CustomShape 1"/>
          <p:cNvSpPr/>
          <p:nvPr/>
        </p:nvSpPr>
        <p:spPr>
          <a:xfrm>
            <a:off x="0" y="0"/>
            <a:ext cx="12191400" cy="7009560"/>
          </a:xfrm>
          <a:prstGeom prst="rect">
            <a:avLst/>
          </a:prstGeom>
          <a:gradFill rotWithShape="0">
            <a:gsLst>
              <a:gs pos="0">
                <a:srgbClr val="21d6e0">
                  <a:alpha val="23137"/>
                </a:srgbClr>
              </a:gs>
              <a:gs pos="100000">
                <a:srgbClr val="0087e6">
                  <a:alpha val="25098"/>
                </a:srgbClr>
              </a:gs>
            </a:gsLst>
            <a:lin ang="27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2d05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5881680" y="5055120"/>
            <a:ext cx="3857040" cy="39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2"/>
          <p:cNvSpPr/>
          <p:nvPr/>
        </p:nvSpPr>
        <p:spPr>
          <a:xfrm>
            <a:off x="720" y="37800"/>
            <a:ext cx="12191400" cy="17362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7030a0"/>
                </a:solidFill>
                <a:latin typeface="Comic Sans MS"/>
                <a:ea typeface="DejaVu Sans"/>
              </a:rPr>
              <a:t>Формирование читательской грамотности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7030a0"/>
                </a:solidFill>
                <a:latin typeface="Comic Sans MS"/>
                <a:ea typeface="DejaVu Sans"/>
              </a:rPr>
              <a:t> </a:t>
            </a:r>
            <a:r>
              <a:rPr b="1" lang="ru-RU" sz="3600" spc="-1" strike="noStrike">
                <a:solidFill>
                  <a:srgbClr val="7030a0"/>
                </a:solidFill>
                <a:latin typeface="Comic Sans MS"/>
                <a:ea typeface="DejaVu Sans"/>
              </a:rPr>
              <a:t>младших школьников 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7030a0"/>
                </a:solidFill>
                <a:latin typeface="Comic Sans MS"/>
                <a:ea typeface="DejaVu Sans"/>
              </a:rPr>
              <a:t> 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123" name="Рисунок 3" descr=""/>
          <p:cNvPicPr/>
          <p:nvPr/>
        </p:nvPicPr>
        <p:blipFill>
          <a:blip r:embed="rId1"/>
          <a:stretch/>
        </p:blipFill>
        <p:spPr>
          <a:xfrm>
            <a:off x="360" y="1774080"/>
            <a:ext cx="6699600" cy="5082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4" name="Рисунок 4" descr=""/>
          <p:cNvPicPr/>
          <p:nvPr/>
        </p:nvPicPr>
        <p:blipFill>
          <a:blip r:embed="rId2"/>
          <a:stretch/>
        </p:blipFill>
        <p:spPr>
          <a:xfrm>
            <a:off x="6700320" y="2160000"/>
            <a:ext cx="5471640" cy="4103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1981080" y="500040"/>
            <a:ext cx="8228880" cy="91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b050"/>
                </a:solidFill>
                <a:latin typeface="Calibri"/>
              </a:rPr>
              <a:t>Задания для 2 класса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609480" y="1600200"/>
            <a:ext cx="109720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7030a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7030a0"/>
                </a:solidFill>
                <a:latin typeface="Times New Roman"/>
              </a:rPr>
              <a:t> </a:t>
            </a:r>
            <a:r>
              <a:rPr b="0" lang="ru-RU" sz="2400" spc="-1" strike="noStrike">
                <a:solidFill>
                  <a:srgbClr val="7030a0"/>
                </a:solidFill>
                <a:latin typeface="Times New Roman"/>
              </a:rPr>
              <a:t>Читай предложение наоборот справа налево: 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</a:rPr>
              <a:t>вомодхашырк ан илсивопикьлусосеикьненот </a:t>
            </a:r>
            <a:endParaRPr b="0" lang="ru-RU" sz="36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7030a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7030a0"/>
                </a:solidFill>
                <a:latin typeface="Times New Roman"/>
              </a:rPr>
              <a:t>Прочитай поговорку правильно: </a:t>
            </a:r>
            <a:r>
              <a:rPr b="0" lang="ru-RU" sz="2400" spc="-1" strike="noStrike">
                <a:solidFill>
                  <a:srgbClr val="0000cc"/>
                </a:solidFill>
                <a:latin typeface="Times New Roman"/>
              </a:rPr>
              <a:t> 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Дерево живёт друзьями, а человек корнями. </a:t>
            </a:r>
            <a:endParaRPr b="0" lang="ru-RU" sz="2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Труд портит, а лень - кормит. </a:t>
            </a:r>
            <a:endParaRPr b="0" lang="ru-RU" sz="2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За одним зайцем погонишься – двух поймаешь. </a:t>
            </a:r>
            <a:endParaRPr b="0" lang="ru-RU" sz="2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Один раз отмерь – семь раз отрежь. 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0" dur="indefinite" restart="never" nodeType="tmRoot">
          <p:childTnLst>
            <p:seq>
              <p:cTn id="81" dur="indefinite" nodeType="mainSeq">
                <p:childTnLst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86" dur="2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89" dur="20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94" dur="20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97" dur="2000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00" dur="2000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03" dur="2000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06" dur="2000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1981080" y="500040"/>
            <a:ext cx="8228880" cy="91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b050"/>
                </a:solidFill>
                <a:latin typeface="Calibri"/>
              </a:rPr>
              <a:t>Задания для 2 класса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609480" y="1600200"/>
            <a:ext cx="109720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7030a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7030a0"/>
                </a:solidFill>
                <a:latin typeface="Times New Roman"/>
              </a:rPr>
              <a:t>  </a:t>
            </a:r>
            <a:r>
              <a:rPr b="0" lang="ru-RU" sz="2000" spc="-1" strike="noStrike">
                <a:solidFill>
                  <a:srgbClr val="7030a0"/>
                </a:solidFill>
                <a:latin typeface="Times New Roman"/>
              </a:rPr>
              <a:t>Одна буква изменила смысл всей пословицы, найди ошибку и прочитай правильно. 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</a:rPr>
              <a:t>По печи узнают человека. </a:t>
            </a:r>
            <a:endParaRPr b="0" lang="ru-RU" sz="36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</a:rPr>
              <a:t>Терпенье и прут всё перетрут. </a:t>
            </a:r>
            <a:endParaRPr b="0" lang="ru-RU" sz="36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</a:rPr>
              <a:t>Здоровому - грач не нужен. </a:t>
            </a:r>
            <a:endParaRPr b="0" lang="ru-RU" sz="36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</a:rPr>
              <a:t>Торопливый человек дважды одно тело делает. </a:t>
            </a:r>
            <a:endParaRPr b="0" lang="ru-RU" sz="36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ru-RU" sz="36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ru-R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1981080" y="500040"/>
            <a:ext cx="8228880" cy="91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c00000"/>
                </a:solidFill>
                <a:latin typeface="Calibri"/>
              </a:rPr>
              <a:t>Задания для 3-4 класса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609480" y="1600200"/>
            <a:ext cx="109720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7030a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7030a0"/>
                </a:solidFill>
                <a:latin typeface="Times New Roman"/>
              </a:rPr>
              <a:t>   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ru-RU" sz="4000" spc="-1" strike="noStrike">
                <a:solidFill>
                  <a:srgbClr val="000000"/>
                </a:solidFill>
                <a:latin typeface="Times New Roman"/>
              </a:rPr>
              <a:t>                          </a:t>
            </a:r>
            <a:r>
              <a:rPr b="0" lang="ru-RU" sz="4000" spc="-1" strike="noStrike">
                <a:solidFill>
                  <a:srgbClr val="000000"/>
                </a:solidFill>
                <a:latin typeface="Times New Roman"/>
              </a:rPr>
              <a:t>чаМет</a:t>
            </a:r>
            <a:endParaRPr b="0" lang="ru-RU" sz="4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4000" spc="-1" strike="noStrike">
                <a:solidFill>
                  <a:srgbClr val="000000"/>
                </a:solidFill>
                <a:latin typeface="Times New Roman"/>
              </a:rPr>
              <a:t>ыМ  с  лоКей  милюб  троисть  букики  и  течмать: но – о  роме,  я  -  о  бене.  нО  дубет  корямом,  а  я  комлётчи. </a:t>
            </a:r>
            <a:endParaRPr b="0" lang="ru-RU" sz="4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ru-RU" sz="4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1981080" y="500040"/>
            <a:ext cx="8228880" cy="91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c00000"/>
                </a:solidFill>
                <a:latin typeface="Calibri"/>
              </a:rPr>
              <a:t>Задания для 3-4 класса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609480" y="1600200"/>
            <a:ext cx="109720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00b05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b050"/>
                </a:solidFill>
                <a:latin typeface="Times New Roman"/>
              </a:rPr>
              <a:t>   </a:t>
            </a:r>
            <a:r>
              <a:rPr b="0" lang="ru-RU" sz="2000" spc="-1" strike="noStrike">
                <a:solidFill>
                  <a:srgbClr val="00b050"/>
                </a:solidFill>
                <a:latin typeface="Times New Roman"/>
              </a:rPr>
              <a:t>Вставь подходящие по смыслу слова.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                                           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Скворец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</a:rPr>
              <a:t>В комнату=== кот. В зубах у кота ====скворец. Коля === у него птичку. Мальчик =====раненое крылышко. Потом Коля =====скворца на волю. </a:t>
            </a:r>
            <a:endParaRPr b="0" lang="ru-RU" sz="36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20"/>
              </a:spcBef>
              <a:buClr>
                <a:srgbClr val="c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3600" spc="-1" strike="noStrike">
                <a:solidFill>
                  <a:srgbClr val="c00000"/>
                </a:solidFill>
                <a:latin typeface="Times New Roman"/>
              </a:rPr>
              <a:t>Слова для справок: подлечил был выпустил вбежал отнял    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endParaRPr b="0" lang="ru-RU" sz="36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endParaRPr b="0" lang="ru-RU" sz="36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endParaRPr b="0" lang="ru-R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1981080" y="500040"/>
            <a:ext cx="8228880" cy="91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c00000"/>
                </a:solidFill>
                <a:latin typeface="Calibri"/>
              </a:rPr>
              <a:t>Задания для 3-4 класса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609480" y="1600200"/>
            <a:ext cx="109720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78000"/>
          </a:bodyPr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00b05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b05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b050"/>
                </a:solidFill>
                <a:latin typeface="Times New Roman"/>
              </a:rPr>
              <a:t>Прочитать текст и ответить на вопросы: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4000" spc="-1" strike="noStrike">
                <a:solidFill>
                  <a:srgbClr val="000000"/>
                </a:solidFill>
                <a:latin typeface="Times New Roman"/>
              </a:rPr>
              <a:t>Что умеют животные?                                                                           </a:t>
            </a:r>
            <a:endParaRPr b="0" lang="ru-RU" sz="4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4000" spc="-1" strike="noStrike">
                <a:solidFill>
                  <a:srgbClr val="000000"/>
                </a:solidFill>
                <a:latin typeface="Times New Roman"/>
              </a:rPr>
              <a:t>Закончите морскую пословицу: «Чайка ходит по песку,     морякам сулит….»                                                                                       </a:t>
            </a:r>
            <a:endParaRPr b="0" lang="ru-RU" sz="4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4000" spc="-1" strike="noStrike">
                <a:solidFill>
                  <a:srgbClr val="000000"/>
                </a:solidFill>
                <a:latin typeface="Times New Roman"/>
              </a:rPr>
              <a:t>Что не делают чайки, когда приближается сильная буря?                 </a:t>
            </a:r>
            <a:endParaRPr b="0" lang="ru-RU" sz="4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40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4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endParaRPr b="0" lang="ru-RU" sz="4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1981080" y="785880"/>
            <a:ext cx="8228880" cy="63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2000"/>
          </a:bodyPr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215968"/>
                </a:solidFill>
                <a:latin typeface="Calibri"/>
              </a:rPr>
              <a:t>Правила синквей</a:t>
            </a:r>
            <a:r>
              <a:rPr b="1" lang="ru-RU" sz="4400" spc="-1" strike="noStrike">
                <a:solidFill>
                  <a:srgbClr val="215968"/>
                </a:solidFill>
                <a:latin typeface="Calibri"/>
              </a:rPr>
              <a:t>на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609480" y="1600200"/>
            <a:ext cx="109720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800" spc="-1" strike="noStrike">
                <a:solidFill>
                  <a:srgbClr val="c00000"/>
                </a:solidFill>
                <a:latin typeface="Times New Roman"/>
              </a:rPr>
              <a:t>1строчка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 - это существительное. Тема, о которой пойдёт речь. </a:t>
            </a:r>
            <a:endParaRPr b="0" lang="ru-RU" sz="2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c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c00000"/>
                </a:solidFill>
                <a:latin typeface="Times New Roman"/>
              </a:rPr>
              <a:t>2строчка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 – это два прилагательных или причастий, описывающих предмет. </a:t>
            </a:r>
            <a:endParaRPr b="0" lang="ru-RU" sz="2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c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c00000"/>
                </a:solidFill>
                <a:latin typeface="Times New Roman"/>
              </a:rPr>
              <a:t>3строчка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 – это три глагола, которые описывают действия предмета по выбранной теме. </a:t>
            </a:r>
            <a:endParaRPr b="0" lang="ru-RU" sz="2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c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c00000"/>
                </a:solidFill>
                <a:latin typeface="Times New Roman"/>
              </a:rPr>
              <a:t>4строчка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– это фраза, которая показывает отношение автора  к теме. </a:t>
            </a:r>
            <a:endParaRPr b="0" lang="ru-RU" sz="2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c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c00000"/>
                </a:solidFill>
                <a:latin typeface="Times New Roman"/>
              </a:rPr>
              <a:t>5строчка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 – это  существительное, которое  ассоциируется с темой синквейна.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2"/>
          <p:cNvSpPr/>
          <p:nvPr/>
        </p:nvSpPr>
        <p:spPr>
          <a:xfrm>
            <a:off x="609480" y="1600200"/>
            <a:ext cx="109720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 algn="ctr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Говорит  она беззвучно, </a:t>
            </a:r>
            <a:endParaRPr b="0" lang="ru-RU" sz="2800" spc="-1" strike="noStrike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А понятно и не скучно. </a:t>
            </a:r>
            <a:endParaRPr b="0" lang="ru-RU" sz="2800" spc="-1" strike="noStrike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Ты беседуй чаще с ней </a:t>
            </a:r>
            <a:endParaRPr b="0" lang="ru-RU" sz="2800" spc="-1" strike="noStrike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–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Станешь вчетверо умней. </a:t>
            </a:r>
            <a:endParaRPr b="0" lang="ru-RU" sz="2800" spc="-1" strike="noStrike">
              <a:latin typeface="Arial"/>
            </a:endParaRPr>
          </a:p>
          <a:p>
            <a:pPr marL="343080" indent="-342360" algn="r">
              <a:lnSpc>
                <a:spcPct val="100000"/>
              </a:lnSpc>
              <a:spcBef>
                <a:spcPts val="799"/>
              </a:spcBef>
              <a:buClr>
                <a:srgbClr val="0000cc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4000" spc="-1" strike="noStrike">
                <a:solidFill>
                  <a:srgbClr val="0000cc"/>
                </a:solidFill>
                <a:latin typeface="Calibri"/>
              </a:rPr>
              <a:t> </a:t>
            </a: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7" dur="indefinite" restart="never" nodeType="tmRoot">
          <p:childTnLst>
            <p:seq>
              <p:cTn id="108" dur="indefinite" nodeType="mainSeq">
                <p:childTnLst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113" dur="2000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2"/>
          <p:cNvSpPr/>
          <p:nvPr/>
        </p:nvSpPr>
        <p:spPr>
          <a:xfrm>
            <a:off x="1981080" y="274680"/>
            <a:ext cx="7930440" cy="585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учащиеся  учатся слушать друг друга, несут ответственность за совместный способ познания;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увеличивается интеллектуальный потенциал  учащихся, расширяется их словарный запас;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совместная работа способствует лучшему пониманию трудного, информационно насыщенного текста;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вырабатывается уважение к собственным мыслям и опыту;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обостряется любознательность, наблюдательность;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развивает активное слушание;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повышается самооценка.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2"/>
          <p:cNvSpPr/>
          <p:nvPr/>
        </p:nvSpPr>
        <p:spPr>
          <a:xfrm>
            <a:off x="609480" y="1600200"/>
            <a:ext cx="109720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cc"/>
              </a:buClr>
              <a:buFont typeface="Wingdings" charset="2"/>
              <a:buChar char=""/>
            </a:pPr>
            <a:r>
              <a:rPr b="0" lang="ru-RU" sz="2800" spc="-1" strike="noStrike">
                <a:solidFill>
                  <a:srgbClr val="0000cc"/>
                </a:solidFill>
                <a:latin typeface="Times New Roman"/>
              </a:rPr>
              <a:t>  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Была ли полученная информация для Вас полезна? </a:t>
            </a:r>
            <a:endParaRPr b="0" lang="ru-RU" sz="2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"/>
            </a:pPr>
            <a:br/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На каких уроках можно использовать  рассмотренные  задания? </a:t>
            </a:r>
            <a:endParaRPr b="0" lang="ru-RU" sz="2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"/>
            </a:pPr>
            <a:br/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Возможно ли в Вашей практике их использование?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4" dur="indefinite" restart="never" nodeType="tmRoot">
          <p:childTnLst>
            <p:seq>
              <p:cTn id="115" dur="indefinite" nodeType="mainSeq">
                <p:childTnLst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0" dur="5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1" dur="5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6" dur="500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7" dur="500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2" dur="500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3" dur="500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623520" y="908640"/>
            <a:ext cx="10872360" cy="552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 algn="just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3600" spc="-1" strike="noStrike">
                <a:solidFill>
                  <a:srgbClr val="000000"/>
                </a:solidFill>
                <a:latin typeface="Times New Roman"/>
              </a:rPr>
              <a:t>дети имеют низкую скорость чтения;</a:t>
            </a:r>
            <a:endParaRPr b="0" lang="ru-RU" sz="3600" spc="-1" strike="noStrike">
              <a:latin typeface="Arial"/>
            </a:endParaRPr>
          </a:p>
          <a:p>
            <a:pPr marL="343080" indent="-342360" algn="just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3600" spc="-1" strike="noStrike">
                <a:solidFill>
                  <a:srgbClr val="000000"/>
                </a:solidFill>
                <a:latin typeface="Times New Roman"/>
              </a:rPr>
              <a:t>не понимают смысла прочитанного из-за ошибок при чтении;</a:t>
            </a:r>
            <a:endParaRPr b="0" lang="ru-RU" sz="3600" spc="-1" strike="noStrike">
              <a:latin typeface="Arial"/>
            </a:endParaRPr>
          </a:p>
          <a:p>
            <a:pPr marL="343080" indent="-342360" algn="just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</a:rPr>
              <a:t>не могут извлечь необходимую информацию из предложенного текста;</a:t>
            </a:r>
            <a:endParaRPr b="0" lang="ru-RU" sz="3600" spc="-1" strike="noStrike">
              <a:latin typeface="Arial"/>
            </a:endParaRPr>
          </a:p>
          <a:p>
            <a:pPr marL="343080" indent="-342360" algn="just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</a:rPr>
              <a:t>затрудняются кратко пересказать содержание;</a:t>
            </a:r>
            <a:endParaRPr b="0" lang="ru-R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0" y="500040"/>
            <a:ext cx="12191400" cy="562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Грамотность</a:t>
            </a:r>
            <a:r>
              <a:rPr b="0" lang="ru-RU" sz="3200" spc="-1" strike="noStrike">
                <a:solidFill>
                  <a:srgbClr val="000000"/>
                </a:solidFill>
                <a:latin typeface="Times New Roman"/>
              </a:rPr>
              <a:t> – степень владения человеком навыками письма и чтения на родном языке. Фундамент, на котором можно построить дальнейшее развитие человека.</a:t>
            </a:r>
            <a:endParaRPr b="0" lang="ru-RU" sz="3200" spc="-1" strike="noStrike">
              <a:latin typeface="Arial"/>
            </a:endParaRPr>
          </a:p>
          <a:p>
            <a:pPr marL="343080" indent="-342360" algn="just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  <a:p>
            <a:pPr marL="343080" indent="-34236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Читательская грамотность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 ― способность человека понимать и использовать письменные тексты, размышлять  над содержанием, оценивать прочитанное и заниматься чтением для того, чтобы   расширять свои знания и возможности, участвовать в социальной жизни.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7" dur="2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2" dur="20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0" y="0"/>
            <a:ext cx="12191400" cy="1416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51000"/>
          </a:bodyPr>
          <a:p>
            <a:pPr algn="ctr">
              <a:lnSpc>
                <a:spcPct val="100000"/>
              </a:lnSpc>
            </a:pPr>
            <a:br/>
            <a:r>
              <a:rPr b="1" lang="ru-RU" sz="4400" spc="-1" strike="noStrike">
                <a:solidFill>
                  <a:srgbClr val="00b050"/>
                </a:solidFill>
                <a:latin typeface="Times New Roman"/>
              </a:rPr>
              <a:t>Особенности   формирования читательской грамотности:</a:t>
            </a:r>
            <a:br/>
            <a:endParaRPr b="0" lang="ru-RU" sz="4400" spc="-1" strike="noStrike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191520" y="1857240"/>
            <a:ext cx="11592720" cy="442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660"/>
              </a:spcBef>
              <a:tabLst>
                <a:tab algn="l" pos="0"/>
              </a:tabLst>
            </a:pPr>
            <a:r>
              <a:rPr b="0" lang="ru-RU" sz="3300" spc="-1" strike="noStrike">
                <a:solidFill>
                  <a:srgbClr val="000000"/>
                </a:solidFill>
                <a:latin typeface="Times New Roman"/>
              </a:rPr>
              <a:t>1.Формирование навыка чтения. Оно строится на</a:t>
            </a:r>
            <a:endParaRPr b="0" lang="ru-RU" sz="33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60"/>
              </a:spcBef>
              <a:tabLst>
                <a:tab algn="l" pos="0"/>
              </a:tabLst>
            </a:pPr>
            <a:r>
              <a:rPr b="0" lang="ru-RU" sz="3300" spc="-1" strike="noStrike">
                <a:solidFill>
                  <a:srgbClr val="000000"/>
                </a:solidFill>
                <a:latin typeface="Times New Roman"/>
              </a:rPr>
              <a:t>-умение правильно прочитывать слова;</a:t>
            </a:r>
            <a:endParaRPr b="0" lang="ru-RU" sz="33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60"/>
              </a:spcBef>
              <a:tabLst>
                <a:tab algn="l" pos="0"/>
              </a:tabLst>
            </a:pPr>
            <a:r>
              <a:rPr b="0" lang="ru-RU" sz="3300" spc="-1" strike="noStrike">
                <a:solidFill>
                  <a:srgbClr val="000000"/>
                </a:solidFill>
                <a:latin typeface="Times New Roman"/>
              </a:rPr>
              <a:t>-понимать смысл текста;</a:t>
            </a:r>
            <a:endParaRPr b="0" lang="ru-RU" sz="33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60"/>
              </a:spcBef>
              <a:tabLst>
                <a:tab algn="l" pos="0"/>
              </a:tabLst>
            </a:pPr>
            <a:r>
              <a:rPr b="0" lang="ru-RU" sz="3300" spc="-1" strike="noStrike">
                <a:solidFill>
                  <a:srgbClr val="000000"/>
                </a:solidFill>
                <a:latin typeface="Times New Roman"/>
              </a:rPr>
              <a:t>-выразительно читать;</a:t>
            </a:r>
            <a:endParaRPr b="0" lang="ru-RU" sz="33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60"/>
              </a:spcBef>
              <a:tabLst>
                <a:tab algn="l" pos="0"/>
              </a:tabLst>
            </a:pPr>
            <a:r>
              <a:rPr b="0" lang="ru-RU" sz="3300" spc="-1" strike="noStrike">
                <a:solidFill>
                  <a:srgbClr val="000000"/>
                </a:solidFill>
                <a:latin typeface="Times New Roman"/>
              </a:rPr>
              <a:t>2.Овладение техникой чтения.</a:t>
            </a:r>
            <a:endParaRPr b="0" lang="ru-RU" sz="33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60"/>
              </a:spcBef>
              <a:tabLst>
                <a:tab algn="l" pos="0"/>
              </a:tabLst>
            </a:pPr>
            <a:r>
              <a:rPr b="0" lang="ru-RU" sz="3300" spc="-1" strike="noStrike">
                <a:solidFill>
                  <a:srgbClr val="000000"/>
                </a:solidFill>
                <a:latin typeface="Times New Roman"/>
              </a:rPr>
              <a:t>3.Формирование читательских интересов.</a:t>
            </a:r>
            <a:endParaRPr b="0" lang="ru-RU" sz="33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ru-RU" sz="3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0" y="26640"/>
            <a:ext cx="12191400" cy="9169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ff0000"/>
                </a:solidFill>
                <a:latin typeface="Calibri"/>
              </a:rPr>
              <a:t>Задания для 1 класса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0" y="1214280"/>
            <a:ext cx="12191400" cy="491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ff0000"/>
                </a:solidFill>
                <a:latin typeface="Times New Roman"/>
              </a:rPr>
              <a:t> </a:t>
            </a:r>
            <a:r>
              <a:rPr b="0" lang="ru-RU" sz="3200" spc="-1" strike="noStrike">
                <a:solidFill>
                  <a:srgbClr val="ff0000"/>
                </a:solidFill>
                <a:latin typeface="Times New Roman"/>
              </a:rPr>
              <a:t>Прочитай слова без лишнего слога </a:t>
            </a:r>
            <a:endParaRPr b="0" lang="ru-RU" sz="3200" spc="-1" strike="noStrike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latin typeface="Times New Roman"/>
              </a:rPr>
              <a:t>тюсалень  леонапард  лягушлика  дязател  инжидюк кастфурюля  скотывородка  повабурёшка  серчавиз кадыпуста  уктюроп  петщерушка   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3200" spc="-1" strike="noStrike">
                <a:solidFill>
                  <a:srgbClr val="ff0000"/>
                </a:solidFill>
                <a:latin typeface="Times New Roman"/>
              </a:rPr>
              <a:t>Читай только первые слоги.  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cc"/>
                </a:solidFill>
                <a:latin typeface="Times New Roman"/>
              </a:rPr>
              <a:t>    </a:t>
            </a:r>
            <a:r>
              <a:rPr b="0" lang="ru-RU" sz="3200" spc="-1" strike="noStrike">
                <a:solidFill>
                  <a:srgbClr val="000000"/>
                </a:solidFill>
                <a:latin typeface="Times New Roman"/>
              </a:rPr>
              <a:t>канат  лентяй  дача рисунок 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</a:rPr>
              <a:t>    </a:t>
            </a:r>
            <a:r>
              <a:rPr b="0" lang="ru-RU" sz="3200" spc="-1" strike="noStrike">
                <a:solidFill>
                  <a:srgbClr val="000000"/>
                </a:solidFill>
                <a:latin typeface="Times New Roman"/>
              </a:rPr>
              <a:t>сани  ракета  фантазия 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</a:rPr>
              <a:t>    </a:t>
            </a:r>
            <a:r>
              <a:rPr b="0" lang="ru-RU" sz="3200" spc="-1" strike="noStrike">
                <a:solidFill>
                  <a:srgbClr val="000000"/>
                </a:solidFill>
                <a:latin typeface="Times New Roman"/>
              </a:rPr>
              <a:t>концерт  феникс  тарелка 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20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20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nodeType="withEffect" fill="hold" presetClass="entr" presetID="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2000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2000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2000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2000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2000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2000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nodeType="with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2000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2000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nodeType="with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2000" fill="hold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2000" fill="hold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nodeType="with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2000" fill="hold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2000" fill="hold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0" y="26280"/>
            <a:ext cx="12191400" cy="9169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ff0000"/>
                </a:solidFill>
                <a:latin typeface="Calibri"/>
              </a:rPr>
              <a:t>Задания для 1 класса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0" y="943920"/>
            <a:ext cx="1219140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ff0000"/>
                </a:solidFill>
                <a:latin typeface="Times New Roman"/>
              </a:rPr>
              <a:t> </a:t>
            </a:r>
            <a:r>
              <a:rPr b="0" lang="ru-RU" sz="3200" spc="-1" strike="noStrike">
                <a:solidFill>
                  <a:srgbClr val="ff0000"/>
                </a:solidFill>
                <a:latin typeface="Times New Roman"/>
              </a:rPr>
              <a:t>В каждой строчке найди 5 слов 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Ркошкатигрппедкенгурунблраепетухимтоьлбттрговерблюдмнгщ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фыкивишнявапроапельсинлдсмисливапролдвиноградукенгшщзл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Р</a:t>
            </a:r>
            <a:r>
              <a:rPr b="1" lang="ru-RU" sz="3200" spc="-1" strike="noStrike">
                <a:solidFill>
                  <a:srgbClr val="00b050"/>
                </a:solidFill>
                <a:latin typeface="Times New Roman"/>
              </a:rPr>
              <a:t>кошка</a:t>
            </a:r>
            <a:r>
              <a:rPr b="1" lang="ru-RU" sz="3200" spc="-1" strike="noStrike">
                <a:solidFill>
                  <a:srgbClr val="7030a0"/>
                </a:solidFill>
                <a:latin typeface="Times New Roman"/>
              </a:rPr>
              <a:t>тигр</a:t>
            </a: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ппед</a:t>
            </a:r>
            <a:r>
              <a:rPr b="1" lang="ru-RU" sz="3200" spc="-1" strike="noStrike">
                <a:solidFill>
                  <a:srgbClr val="ff0000"/>
                </a:solidFill>
                <a:latin typeface="Times New Roman"/>
              </a:rPr>
              <a:t>кенгуру</a:t>
            </a: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нблрае</a:t>
            </a:r>
            <a:r>
              <a:rPr b="1" lang="ru-RU" sz="3200" spc="-1" strike="noStrike">
                <a:solidFill>
                  <a:srgbClr val="00b050"/>
                </a:solidFill>
                <a:latin typeface="Times New Roman"/>
              </a:rPr>
              <a:t>петух</a:t>
            </a: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имтоьлбттрго</a:t>
            </a:r>
            <a:r>
              <a:rPr b="1" lang="ru-RU" sz="3200" spc="-1" strike="noStrike">
                <a:solidFill>
                  <a:srgbClr val="ff0000"/>
                </a:solidFill>
                <a:latin typeface="Times New Roman"/>
              </a:rPr>
              <a:t>верблюд</a:t>
            </a: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мнгщ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фы</a:t>
            </a:r>
            <a:r>
              <a:rPr b="1" lang="ru-RU" sz="3200" spc="-1" strike="noStrike">
                <a:solidFill>
                  <a:srgbClr val="1f497d"/>
                </a:solidFill>
                <a:latin typeface="Times New Roman"/>
              </a:rPr>
              <a:t>киви</a:t>
            </a:r>
            <a:r>
              <a:rPr b="1" lang="ru-RU" sz="3200" spc="-1" strike="noStrike">
                <a:solidFill>
                  <a:srgbClr val="ff0000"/>
                </a:solidFill>
                <a:latin typeface="Times New Roman"/>
              </a:rPr>
              <a:t>вишня</a:t>
            </a: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вапро</a:t>
            </a:r>
            <a:r>
              <a:rPr b="1" lang="ru-RU" sz="3200" spc="-1" strike="noStrike">
                <a:solidFill>
                  <a:srgbClr val="0000cc"/>
                </a:solidFill>
                <a:latin typeface="Times New Roman"/>
              </a:rPr>
              <a:t>апельсин</a:t>
            </a: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лдсми</a:t>
            </a:r>
            <a:r>
              <a:rPr b="1" lang="ru-RU" sz="3200" spc="-1" strike="noStrike">
                <a:solidFill>
                  <a:srgbClr val="e46c0a"/>
                </a:solidFill>
                <a:latin typeface="Times New Roman"/>
              </a:rPr>
              <a:t>слива</a:t>
            </a: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пролд</a:t>
            </a:r>
            <a:r>
              <a:rPr b="1" lang="ru-RU" sz="3200" spc="-1" strike="noStrike">
                <a:solidFill>
                  <a:srgbClr val="ffff00"/>
                </a:solidFill>
                <a:latin typeface="Times New Roman"/>
              </a:rPr>
              <a:t>виноград</a:t>
            </a: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укенгшщзл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7" dur="indefinite" restart="never" nodeType="tmRoot">
          <p:childTnLst>
            <p:seq>
              <p:cTn id="48" dur="indefinite" nodeType="mainSeq">
                <p:childTnLst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53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nodeType="with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56" dur="50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nodeType="with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59" dur="500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64" dur="2000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nodeType="with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67" dur="2000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0" y="26640"/>
            <a:ext cx="12191400" cy="9169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ffc000"/>
                </a:solidFill>
                <a:latin typeface="Calibri"/>
              </a:rPr>
              <a:t>Задания для 1 класса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207720" y="1196640"/>
            <a:ext cx="11999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ff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ff0000"/>
                </a:solidFill>
                <a:latin typeface="Times New Roman"/>
              </a:rPr>
              <a:t> </a:t>
            </a:r>
            <a:r>
              <a:rPr b="0" lang="ru-RU" sz="2400" spc="-1" strike="noStrike">
                <a:solidFill>
                  <a:srgbClr val="ff0000"/>
                </a:solidFill>
                <a:latin typeface="Times New Roman"/>
              </a:rPr>
              <a:t>Слово упало и разлетелось на кусочки. 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ff0000"/>
                </a:solidFill>
                <a:latin typeface="Times New Roman"/>
              </a:rPr>
              <a:t>Помогите - вновь из букв его сложите: 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879"/>
              </a:spcBef>
              <a:buClr>
                <a:srgbClr val="00b05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4400" spc="-1" strike="noStrike">
                <a:solidFill>
                  <a:srgbClr val="00b050"/>
                </a:solidFill>
                <a:latin typeface="Times New Roman"/>
              </a:rPr>
              <a:t>о</a:t>
            </a:r>
            <a:r>
              <a:rPr b="0" lang="ru-RU" sz="4400" spc="-1" strike="noStrike">
                <a:solidFill>
                  <a:srgbClr val="000000"/>
                </a:solidFill>
                <a:latin typeface="Times New Roman"/>
              </a:rPr>
              <a:t>я</a:t>
            </a:r>
            <a:r>
              <a:rPr b="0" lang="ru-RU" sz="4400" spc="-1" strike="noStrike">
                <a:solidFill>
                  <a:srgbClr val="00b050"/>
                </a:solidFill>
                <a:latin typeface="Times New Roman"/>
              </a:rPr>
              <a:t>д</a:t>
            </a:r>
            <a:r>
              <a:rPr b="0" lang="ru-RU" sz="4400" spc="-1" strike="noStrike">
                <a:solidFill>
                  <a:srgbClr val="000000"/>
                </a:solidFill>
                <a:latin typeface="Times New Roman"/>
              </a:rPr>
              <a:t>лео                лушкяга              </a:t>
            </a:r>
            <a:r>
              <a:rPr b="0" lang="ru-RU" sz="4400" spc="-1" strike="noStrike">
                <a:solidFill>
                  <a:srgbClr val="00b050"/>
                </a:solidFill>
                <a:latin typeface="Times New Roman"/>
              </a:rPr>
              <a:t>з</a:t>
            </a:r>
            <a:r>
              <a:rPr b="0" lang="ru-RU" sz="4400" spc="-1" strike="noStrike">
                <a:solidFill>
                  <a:srgbClr val="000000"/>
                </a:solidFill>
                <a:latin typeface="Times New Roman"/>
              </a:rPr>
              <a:t>млн</a:t>
            </a:r>
            <a:r>
              <a:rPr b="0" lang="ru-RU" sz="4400" spc="-1" strike="noStrike">
                <a:solidFill>
                  <a:srgbClr val="00b050"/>
                </a:solidFill>
                <a:latin typeface="Times New Roman"/>
              </a:rPr>
              <a:t>е</a:t>
            </a:r>
            <a:r>
              <a:rPr b="0" lang="ru-RU" sz="4400" spc="-1" strike="noStrike">
                <a:solidFill>
                  <a:srgbClr val="000000"/>
                </a:solidFill>
                <a:latin typeface="Times New Roman"/>
              </a:rPr>
              <a:t>якиа          фрноаь               </a:t>
            </a:r>
            <a:r>
              <a:rPr b="0" lang="ru-RU" sz="4400" spc="-1" strike="noStrike">
                <a:solidFill>
                  <a:srgbClr val="00b050"/>
                </a:solidFill>
                <a:latin typeface="Times New Roman"/>
              </a:rPr>
              <a:t>с</a:t>
            </a:r>
            <a:r>
              <a:rPr b="0" lang="ru-RU" sz="4400" spc="-1" strike="noStrike">
                <a:solidFill>
                  <a:srgbClr val="000000"/>
                </a:solidFill>
                <a:latin typeface="Times New Roman"/>
              </a:rPr>
              <a:t>з</a:t>
            </a:r>
            <a:r>
              <a:rPr b="0" lang="ru-RU" sz="4400" spc="-1" strike="noStrike">
                <a:solidFill>
                  <a:srgbClr val="00b050"/>
                </a:solidFill>
                <a:latin typeface="Times New Roman"/>
              </a:rPr>
              <a:t>т</a:t>
            </a:r>
            <a:r>
              <a:rPr b="0" lang="ru-RU" sz="4400" spc="-1" strike="noStrike">
                <a:solidFill>
                  <a:srgbClr val="000000"/>
                </a:solidFill>
                <a:latin typeface="Times New Roman"/>
              </a:rPr>
              <a:t>екроа             пиодмор </a:t>
            </a:r>
            <a:endParaRPr b="0" lang="ru-RU" sz="4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8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4400" spc="-1" strike="noStrike">
                <a:solidFill>
                  <a:srgbClr val="000000"/>
                </a:solidFill>
                <a:latin typeface="Times New Roman"/>
              </a:rPr>
              <a:t>сзакка                уебинчк               пдосонулх         кхнуя </a:t>
            </a:r>
            <a:endParaRPr b="0" lang="ru-RU" sz="4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879"/>
              </a:spcBef>
              <a:tabLst>
                <a:tab algn="l" pos="0"/>
              </a:tabLst>
            </a:pPr>
            <a:endParaRPr b="0" lang="ru-R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-24840" y="26280"/>
            <a:ext cx="12191400" cy="9169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ff0000"/>
                </a:solidFill>
                <a:latin typeface="Calibri"/>
              </a:rPr>
              <a:t>Задания для 1 класса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119160" y="1600200"/>
            <a:ext cx="1188072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>
              <a:lnSpc>
                <a:spcPct val="100000"/>
              </a:lnSpc>
              <a:spcBef>
                <a:spcPts val="799"/>
              </a:spcBef>
              <a:buClr>
                <a:srgbClr val="ff0000"/>
              </a:buClr>
              <a:buFont typeface="Arial"/>
              <a:buChar char="•"/>
            </a:pPr>
            <a:r>
              <a:rPr b="0" lang="ru-RU" sz="4000" spc="-1" strike="noStrike">
                <a:solidFill>
                  <a:srgbClr val="ff0000"/>
                </a:solidFill>
                <a:latin typeface="Times New Roman"/>
              </a:rPr>
              <a:t>  </a:t>
            </a:r>
            <a:r>
              <a:rPr b="0" lang="ru-RU" sz="4000" spc="-1" strike="noStrike">
                <a:solidFill>
                  <a:srgbClr val="ff0000"/>
                </a:solidFill>
                <a:latin typeface="Times New Roman"/>
              </a:rPr>
              <a:t>Прочитай слова, вернув буквы А на место</a:t>
            </a:r>
            <a:endParaRPr b="0" lang="ru-RU" sz="4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endParaRPr b="0" lang="ru-RU" sz="4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99"/>
              </a:spcBef>
              <a:buClr>
                <a:srgbClr val="0000cc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4000" spc="-1" strike="noStrike">
                <a:solidFill>
                  <a:srgbClr val="0000cc"/>
                </a:solidFill>
                <a:latin typeface="Times New Roman"/>
              </a:rPr>
              <a:t> </a:t>
            </a:r>
            <a:r>
              <a:rPr b="0" lang="ru-RU" sz="4000" spc="-1" strike="noStrike">
                <a:solidFill>
                  <a:srgbClr val="000000"/>
                </a:solidFill>
                <a:latin typeface="Times New Roman"/>
              </a:rPr>
              <a:t>слт        сткн       звтрк         крн    бнн       срфн      квдрт        ткнь   прд       брбн      мскрд        флг  хлт        крмн     крндш             </a:t>
            </a:r>
            <a:r>
              <a:rPr b="0" lang="ru-RU" sz="4000" spc="-1" strike="noStrike">
                <a:solidFill>
                  <a:srgbClr val="000000"/>
                </a:solidFill>
                <a:latin typeface="Calibri"/>
              </a:rPr>
              <a:t>        </a:t>
            </a: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1981080" y="500040"/>
            <a:ext cx="8228880" cy="91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b050"/>
                </a:solidFill>
                <a:latin typeface="Calibri"/>
              </a:rPr>
              <a:t>Задания для 2 класса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609480" y="1600200"/>
            <a:ext cx="109720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0000cc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cc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7030a0"/>
                </a:solidFill>
                <a:latin typeface="Times New Roman"/>
              </a:rPr>
              <a:t>Если отбросить буквы, которых нет в русском алфавите, то получится загадка. Прочитайте загадку и отгадайте.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20"/>
              </a:spcBef>
              <a:buClr>
                <a:srgbClr val="0000cc"/>
              </a:buClr>
              <a:buFont typeface="Arial"/>
              <a:buChar char="•"/>
            </a:pPr>
            <a:r>
              <a:rPr b="0" lang="ru-RU" sz="3600" spc="-1" strike="noStrike">
                <a:solidFill>
                  <a:srgbClr val="0000cc"/>
                </a:solidFill>
                <a:latin typeface="Calibri"/>
              </a:rPr>
              <a:t> </a:t>
            </a:r>
            <a:r>
              <a:rPr b="0" lang="ru-RU" sz="3600" spc="-1" strike="noStrike">
                <a:solidFill>
                  <a:srgbClr val="000000"/>
                </a:solidFill>
                <a:latin typeface="Times New Roman"/>
              </a:rPr>
              <a:t>L O R F S Д Q И W G Н Z h К U O L t C V F Т S R Ё G P Z L Y B W J Е S N C F Ь G S M Z N И Y W P R L C J f O S Y Г Q W P E Z U B L G A R t S E J U T </a:t>
            </a:r>
            <a:endParaRPr b="0" lang="ru-RU" sz="36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20"/>
              </a:spcBef>
              <a:buClr>
                <a:srgbClr val="953735"/>
              </a:buClr>
              <a:buFont typeface="Arial"/>
              <a:buChar char="•"/>
            </a:pPr>
            <a:r>
              <a:rPr b="1" lang="ru-RU" sz="3600" spc="-1" strike="noStrike">
                <a:solidFill>
                  <a:srgbClr val="953735"/>
                </a:solidFill>
                <a:latin typeface="Times New Roman"/>
              </a:rPr>
              <a:t>Один костёр  - весь мир согревает.</a:t>
            </a:r>
            <a:endParaRPr b="0" lang="ru-RU" sz="36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1" lang="ru-RU" sz="3600" spc="-1" strike="noStrike">
                <a:solidFill>
                  <a:srgbClr val="953735"/>
                </a:solidFill>
                <a:latin typeface="Times New Roman"/>
              </a:rPr>
              <a:t> </a:t>
            </a:r>
            <a:r>
              <a:rPr b="1" lang="ru-RU" sz="3600" spc="-1" strike="noStrike">
                <a:solidFill>
                  <a:srgbClr val="953735"/>
                </a:solidFill>
                <a:latin typeface="Times New Roman"/>
              </a:rPr>
              <a:t>( Солнце) </a:t>
            </a:r>
            <a:endParaRPr b="0" lang="ru-RU" sz="36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</a:rPr>
              <a:t>              </a:t>
            </a:r>
            <a:endParaRPr b="0" lang="ru-R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8" dur="indefinite" restart="never" nodeType="tmRoot">
          <p:childTnLst>
            <p:seq>
              <p:cTn id="69" dur="indefinite" nodeType="mainSeq">
                <p:childTnLst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click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4" dur="50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50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nodeType="withEffect" fill="hold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" dur="500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500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408</TotalTime>
  <Application>LibreOffice/6.4.6.2$Linux_X86_64 LibreOffice_project/40$Build-2</Application>
  <Words>671</Words>
  <Paragraphs>104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2014-07-06T18:18:01Z</dcterms:created>
  <dc:creator>Фокина Лидия Петровна</dc:creator>
  <dc:description/>
  <cp:keywords>Шаблон презентации</cp:keywords>
  <dc:language>ru-RU</dc:language>
  <cp:lastModifiedBy/>
  <dcterms:modified xsi:type="dcterms:W3CDTF">2021-11-24T08:32:08Z</dcterms:modified>
  <cp:revision>69</cp:revision>
  <dc:subject/>
  <dc:title>Рамки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19</vt:i4>
  </property>
</Properties>
</file>