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_rels/presentation.xml.rels" ContentType="application/vnd.openxmlformats-package.relationships+xml"/>
  <Override PartName="/ppt/media/image4.png" ContentType="image/png"/>
  <Override PartName="/ppt/media/image6.jpeg" ContentType="image/jpeg"/>
  <Override PartName="/ppt/media/image5.jpeg" ContentType="image/jpeg"/>
  <Override PartName="/ppt/media/image1.png" ContentType="image/png"/>
  <Override PartName="/ppt/media/image2.png" ContentType="image/png"/>
  <Override PartName="/ppt/media/image3.png" ContentType="image/png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11.xml.rels" ContentType="application/vnd.openxmlformats-package.relationships+xml"/>
  <Override PartName="/ppt/slides/_rels/slide18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.xml.rels" ContentType="application/vnd.openxmlformats-package.relationships+xml"/>
  <Override PartName="/ppt/slides/_rels/slide9.xml.rels" ContentType="application/vnd.openxmlformats-package.relationships+xml"/>
  <Override PartName="/ppt/slides/_rels/slide2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slide18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4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slideLayout1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8.xml" ContentType="application/vnd.openxmlformats-officedocument.presentationml.slideLayout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8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2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6 Imagen" descr="Dibujo.bmp"/>
          <p:cNvPicPr/>
          <p:nvPr/>
        </p:nvPicPr>
        <p:blipFill>
          <a:blip r:embed="rId2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ln>
            <a:noFill/>
          </a:ln>
        </p:spPr>
      </p:pic>
      <p:sp>
        <p:nvSpPr>
          <p:cNvPr id="1" name="CustomShape 1"/>
          <p:cNvSpPr/>
          <p:nvPr/>
        </p:nvSpPr>
        <p:spPr>
          <a:xfrm>
            <a:off x="0" y="0"/>
            <a:ext cx="12191400" cy="7009560"/>
          </a:xfrm>
          <a:prstGeom prst="rect">
            <a:avLst/>
          </a:prstGeom>
          <a:gradFill rotWithShape="0">
            <a:gsLst>
              <a:gs pos="0">
                <a:srgbClr val="21d6e0">
                  <a:alpha val="23137"/>
                </a:srgbClr>
              </a:gs>
              <a:gs pos="100000">
                <a:srgbClr val="0087e6">
                  <a:alpha val="25098"/>
                </a:srgbClr>
              </a:gs>
            </a:gsLst>
            <a:lin ang="2700000"/>
          </a:gra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" name="6 Imagen" descr="Dibujo.bmp"/>
          <p:cNvPicPr/>
          <p:nvPr/>
        </p:nvPicPr>
        <p:blipFill>
          <a:blip r:embed="rId3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ln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080" cy="1142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ru-RU" sz="1800" spc="-1" strike="noStrike"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6 Imagen" descr="Dibujo.bmp"/>
          <p:cNvPicPr/>
          <p:nvPr/>
        </p:nvPicPr>
        <p:blipFill>
          <a:blip r:embed="rId2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ln>
            <a:noFill/>
          </a:ln>
        </p:spPr>
      </p:pic>
      <p:sp>
        <p:nvSpPr>
          <p:cNvPr id="42" name="CustomShape 1"/>
          <p:cNvSpPr/>
          <p:nvPr/>
        </p:nvSpPr>
        <p:spPr>
          <a:xfrm>
            <a:off x="0" y="0"/>
            <a:ext cx="12191400" cy="7009560"/>
          </a:xfrm>
          <a:prstGeom prst="rect">
            <a:avLst/>
          </a:prstGeom>
          <a:gradFill rotWithShape="0">
            <a:gsLst>
              <a:gs pos="0">
                <a:srgbClr val="21d6e0">
                  <a:alpha val="23137"/>
                </a:srgbClr>
              </a:gs>
              <a:gs pos="100000">
                <a:srgbClr val="0087e6">
                  <a:alpha val="25098"/>
                </a:srgbClr>
              </a:gs>
            </a:gsLst>
            <a:lin ang="2700000"/>
          </a:gra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3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6 Imagen" descr="Dibujo.bmp"/>
          <p:cNvPicPr/>
          <p:nvPr/>
        </p:nvPicPr>
        <p:blipFill>
          <a:blip r:embed="rId2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ln>
            <a:noFill/>
          </a:ln>
        </p:spPr>
      </p:pic>
      <p:sp>
        <p:nvSpPr>
          <p:cNvPr id="82" name="CustomShape 1"/>
          <p:cNvSpPr/>
          <p:nvPr/>
        </p:nvSpPr>
        <p:spPr>
          <a:xfrm>
            <a:off x="0" y="0"/>
            <a:ext cx="12191400" cy="7009560"/>
          </a:xfrm>
          <a:prstGeom prst="rect">
            <a:avLst/>
          </a:prstGeom>
          <a:gradFill rotWithShape="0">
            <a:gsLst>
              <a:gs pos="0">
                <a:srgbClr val="21d6e0">
                  <a:alpha val="23137"/>
                </a:srgbClr>
              </a:gs>
              <a:gs pos="100000">
                <a:srgbClr val="0087e6">
                  <a:alpha val="25098"/>
                </a:srgbClr>
              </a:gs>
            </a:gsLst>
            <a:lin ang="2700000"/>
          </a:gra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3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jpeg"/><Relationship Id="rId3" Type="http://schemas.openxmlformats.org/officeDocument/2006/relationships/slideLayout" Target="../slideLayouts/slideLayout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92d05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ustomShape 1"/>
          <p:cNvSpPr/>
          <p:nvPr/>
        </p:nvSpPr>
        <p:spPr>
          <a:xfrm>
            <a:off x="5881680" y="5055120"/>
            <a:ext cx="3857040" cy="399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2" name="CustomShape 2"/>
          <p:cNvSpPr/>
          <p:nvPr/>
        </p:nvSpPr>
        <p:spPr>
          <a:xfrm>
            <a:off x="720" y="37800"/>
            <a:ext cx="12191400" cy="173628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3600" spc="-1" strike="noStrike">
                <a:solidFill>
                  <a:srgbClr val="7030a0"/>
                </a:solidFill>
                <a:latin typeface="Comic Sans MS"/>
                <a:ea typeface="DejaVu Sans"/>
              </a:rPr>
              <a:t>Формирование читательской грамотности</a:t>
            </a:r>
            <a:endParaRPr b="0" lang="ru-RU" sz="3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600" spc="-1" strike="noStrike">
                <a:solidFill>
                  <a:srgbClr val="7030a0"/>
                </a:solidFill>
                <a:latin typeface="Comic Sans MS"/>
                <a:ea typeface="DejaVu Sans"/>
              </a:rPr>
              <a:t> </a:t>
            </a:r>
            <a:r>
              <a:rPr b="1" lang="ru-RU" sz="3600" spc="-1" strike="noStrike">
                <a:solidFill>
                  <a:srgbClr val="7030a0"/>
                </a:solidFill>
                <a:latin typeface="Comic Sans MS"/>
                <a:ea typeface="DejaVu Sans"/>
              </a:rPr>
              <a:t>младших школьников </a:t>
            </a:r>
            <a:endParaRPr b="0" lang="ru-RU" sz="3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600" spc="-1" strike="noStrike">
                <a:solidFill>
                  <a:srgbClr val="7030a0"/>
                </a:solidFill>
                <a:latin typeface="Comic Sans MS"/>
                <a:ea typeface="DejaVu Sans"/>
              </a:rPr>
              <a:t> </a:t>
            </a:r>
            <a:endParaRPr b="0" lang="ru-RU" sz="3600" spc="-1" strike="noStrike">
              <a:latin typeface="Arial"/>
            </a:endParaRPr>
          </a:p>
        </p:txBody>
      </p:sp>
      <p:pic>
        <p:nvPicPr>
          <p:cNvPr id="123" name="Рисунок 3" descr=""/>
          <p:cNvPicPr/>
          <p:nvPr/>
        </p:nvPicPr>
        <p:blipFill>
          <a:blip r:embed="rId1"/>
          <a:stretch/>
        </p:blipFill>
        <p:spPr>
          <a:xfrm>
            <a:off x="360" y="1774080"/>
            <a:ext cx="6699600" cy="5082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4" name="Рисунок 4" descr=""/>
          <p:cNvPicPr/>
          <p:nvPr/>
        </p:nvPicPr>
        <p:blipFill>
          <a:blip r:embed="rId2"/>
          <a:stretch/>
        </p:blipFill>
        <p:spPr>
          <a:xfrm>
            <a:off x="6700320" y="2160000"/>
            <a:ext cx="5471640" cy="4103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CustomShape 1"/>
          <p:cNvSpPr/>
          <p:nvPr/>
        </p:nvSpPr>
        <p:spPr>
          <a:xfrm>
            <a:off x="1981080" y="500040"/>
            <a:ext cx="8228880" cy="91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4400" spc="-1" strike="noStrike">
                <a:solidFill>
                  <a:srgbClr val="00b050"/>
                </a:solidFill>
                <a:latin typeface="Calibri"/>
              </a:rPr>
              <a:t>Задания для 2 класса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140" name="CustomShape 2"/>
          <p:cNvSpPr/>
          <p:nvPr/>
        </p:nvSpPr>
        <p:spPr>
          <a:xfrm>
            <a:off x="609480" y="1600200"/>
            <a:ext cx="10972080" cy="452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marL="343080" indent="-342360">
              <a:lnSpc>
                <a:spcPct val="100000"/>
              </a:lnSpc>
              <a:spcBef>
                <a:spcPts val="479"/>
              </a:spcBef>
              <a:buClr>
                <a:srgbClr val="7030a0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7030a0"/>
                </a:solidFill>
                <a:latin typeface="Times New Roman"/>
              </a:rPr>
              <a:t> </a:t>
            </a:r>
            <a:r>
              <a:rPr b="0" lang="ru-RU" sz="2400" spc="-1" strike="noStrike">
                <a:solidFill>
                  <a:srgbClr val="7030a0"/>
                </a:solidFill>
                <a:latin typeface="Times New Roman"/>
              </a:rPr>
              <a:t>Читай предложение наоборот справа налево: </a:t>
            </a:r>
            <a:endParaRPr b="0" lang="ru-RU" sz="24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600" spc="-1" strike="noStrike">
                <a:solidFill>
                  <a:srgbClr val="000000"/>
                </a:solidFill>
                <a:latin typeface="Times New Roman"/>
              </a:rPr>
              <a:t>вомодхашырк ан илсивопикьлусосеикьненот </a:t>
            </a:r>
            <a:endParaRPr b="0" lang="ru-RU" sz="36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479"/>
              </a:spcBef>
              <a:buClr>
                <a:srgbClr val="7030a0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7030a0"/>
                </a:solidFill>
                <a:latin typeface="Times New Roman"/>
              </a:rPr>
              <a:t>Прочитай поговорку правильно: </a:t>
            </a:r>
            <a:r>
              <a:rPr b="0" lang="ru-RU" sz="2400" spc="-1" strike="noStrike">
                <a:solidFill>
                  <a:srgbClr val="0000cc"/>
                </a:solidFill>
                <a:latin typeface="Times New Roman"/>
              </a:rPr>
              <a:t> </a:t>
            </a:r>
            <a:endParaRPr b="0" lang="ru-RU" sz="24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Дерево живёт друзьями, а человек корнями. </a:t>
            </a:r>
            <a:endParaRPr b="0" lang="ru-RU" sz="28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Труд портит, а лень - кормит. </a:t>
            </a:r>
            <a:endParaRPr b="0" lang="ru-RU" sz="28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За одним зайцем погонишься – двух поймаешь. </a:t>
            </a:r>
            <a:endParaRPr b="0" lang="ru-RU" sz="28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Один раз отмерь – семь раз отрежь. </a:t>
            </a:r>
            <a:endParaRPr b="0" lang="ru-RU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0" dur="indefinite" restart="never" nodeType="tmRoot">
          <p:childTnLst>
            <p:seq>
              <p:cTn id="81" dur="indefinite" nodeType="mainSeq">
                <p:childTnLst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86" dur="2000"/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nodeType="with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89" dur="2000"/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94" dur="2000"/>
                                        <p:tgtEl>
                                          <p:spTgt spid="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nodeType="with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97" dur="2000"/>
                                        <p:tgtEl>
                                          <p:spTgt spid="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nodeType="with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100" dur="2000"/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nodeType="with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103" dur="2000"/>
                                        <p:tgtEl>
                                          <p:spTgt spid="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nodeType="with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106" dur="2000"/>
                                        <p:tgtEl>
                                          <p:spTgt spid="1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CustomShape 1"/>
          <p:cNvSpPr/>
          <p:nvPr/>
        </p:nvSpPr>
        <p:spPr>
          <a:xfrm>
            <a:off x="1981080" y="500040"/>
            <a:ext cx="8228880" cy="91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4400" spc="-1" strike="noStrike">
                <a:solidFill>
                  <a:srgbClr val="00b050"/>
                </a:solidFill>
                <a:latin typeface="Calibri"/>
              </a:rPr>
              <a:t>Задания для 2 класса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142" name="CustomShape 2"/>
          <p:cNvSpPr/>
          <p:nvPr/>
        </p:nvSpPr>
        <p:spPr>
          <a:xfrm>
            <a:off x="609480" y="1600200"/>
            <a:ext cx="10972080" cy="452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343080" indent="-342360">
              <a:lnSpc>
                <a:spcPct val="100000"/>
              </a:lnSpc>
              <a:spcBef>
                <a:spcPts val="400"/>
              </a:spcBef>
              <a:buClr>
                <a:srgbClr val="7030a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7030a0"/>
                </a:solidFill>
                <a:latin typeface="Times New Roman"/>
              </a:rPr>
              <a:t>  </a:t>
            </a:r>
            <a:r>
              <a:rPr b="0" lang="ru-RU" sz="2000" spc="-1" strike="noStrike">
                <a:solidFill>
                  <a:srgbClr val="7030a0"/>
                </a:solidFill>
                <a:latin typeface="Times New Roman"/>
              </a:rPr>
              <a:t>Одна буква изменила смысл всей пословицы, найди ошибку и прочитай правильно. </a:t>
            </a:r>
            <a:endParaRPr b="0" lang="ru-RU" sz="20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ru-RU" sz="3600" spc="-1" strike="noStrike">
                <a:solidFill>
                  <a:srgbClr val="000000"/>
                </a:solidFill>
                <a:latin typeface="Times New Roman"/>
              </a:rPr>
              <a:t>По печи узнают человека. </a:t>
            </a:r>
            <a:endParaRPr b="0" lang="ru-RU" sz="36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ru-RU" sz="3600" spc="-1" strike="noStrike">
                <a:solidFill>
                  <a:srgbClr val="000000"/>
                </a:solidFill>
                <a:latin typeface="Times New Roman"/>
              </a:rPr>
              <a:t>Терпенье и прут всё перетрут. </a:t>
            </a:r>
            <a:endParaRPr b="0" lang="ru-RU" sz="36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ru-RU" sz="3600" spc="-1" strike="noStrike">
                <a:solidFill>
                  <a:srgbClr val="000000"/>
                </a:solidFill>
                <a:latin typeface="Times New Roman"/>
              </a:rPr>
              <a:t>Здоровому - грач не нужен. </a:t>
            </a:r>
            <a:endParaRPr b="0" lang="ru-RU" sz="36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ru-RU" sz="3600" spc="-1" strike="noStrike">
                <a:solidFill>
                  <a:srgbClr val="000000"/>
                </a:solidFill>
                <a:latin typeface="Times New Roman"/>
              </a:rPr>
              <a:t>Торопливый человек дважды одно тело делает. </a:t>
            </a:r>
            <a:endParaRPr b="0" lang="ru-RU" sz="36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ru-RU" sz="36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ru-RU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CustomShape 1"/>
          <p:cNvSpPr/>
          <p:nvPr/>
        </p:nvSpPr>
        <p:spPr>
          <a:xfrm>
            <a:off x="1981080" y="500040"/>
            <a:ext cx="8228880" cy="91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4400" spc="-1" strike="noStrike">
                <a:solidFill>
                  <a:srgbClr val="c00000"/>
                </a:solidFill>
                <a:latin typeface="Calibri"/>
              </a:rPr>
              <a:t>Задания для 3-4 класса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144" name="CustomShape 2"/>
          <p:cNvSpPr/>
          <p:nvPr/>
        </p:nvSpPr>
        <p:spPr>
          <a:xfrm>
            <a:off x="609480" y="1600200"/>
            <a:ext cx="10972080" cy="452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343080" indent="-342360">
              <a:lnSpc>
                <a:spcPct val="100000"/>
              </a:lnSpc>
              <a:spcBef>
                <a:spcPts val="400"/>
              </a:spcBef>
              <a:buClr>
                <a:srgbClr val="7030a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7030a0"/>
                </a:solidFill>
                <a:latin typeface="Times New Roman"/>
              </a:rPr>
              <a:t>   </a:t>
            </a:r>
            <a:endParaRPr b="0" lang="ru-RU" sz="20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799"/>
              </a:spcBef>
              <a:tabLst>
                <a:tab algn="l" pos="0"/>
              </a:tabLst>
            </a:pPr>
            <a:r>
              <a:rPr b="0" lang="ru-RU" sz="4000" spc="-1" strike="noStrike">
                <a:solidFill>
                  <a:srgbClr val="000000"/>
                </a:solidFill>
                <a:latin typeface="Times New Roman"/>
              </a:rPr>
              <a:t>                          </a:t>
            </a:r>
            <a:r>
              <a:rPr b="0" lang="ru-RU" sz="4000" spc="-1" strike="noStrike">
                <a:solidFill>
                  <a:srgbClr val="000000"/>
                </a:solidFill>
                <a:latin typeface="Times New Roman"/>
              </a:rPr>
              <a:t>чаМет</a:t>
            </a:r>
            <a:endParaRPr b="0" lang="ru-RU" sz="40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ru-RU" sz="4000" spc="-1" strike="noStrike">
                <a:solidFill>
                  <a:srgbClr val="000000"/>
                </a:solidFill>
                <a:latin typeface="Times New Roman"/>
              </a:rPr>
              <a:t>ыМ  с  лоКей  милюб  троисть  букики  и  течмать: но – о  роме,  я  -  о  бене.  нО  дубет  корямом,  а  я  комлётчи. </a:t>
            </a:r>
            <a:endParaRPr b="0" lang="ru-RU" sz="40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ru-RU" sz="40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ru-RU" sz="4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CustomShape 1"/>
          <p:cNvSpPr/>
          <p:nvPr/>
        </p:nvSpPr>
        <p:spPr>
          <a:xfrm>
            <a:off x="1981080" y="500040"/>
            <a:ext cx="8228880" cy="91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4400" spc="-1" strike="noStrike">
                <a:solidFill>
                  <a:srgbClr val="c00000"/>
                </a:solidFill>
                <a:latin typeface="Calibri"/>
              </a:rPr>
              <a:t>Задания для 3-4 класса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146" name="CustomShape 2"/>
          <p:cNvSpPr/>
          <p:nvPr/>
        </p:nvSpPr>
        <p:spPr>
          <a:xfrm>
            <a:off x="609480" y="1600200"/>
            <a:ext cx="10972080" cy="452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marL="343080" indent="-342360">
              <a:lnSpc>
                <a:spcPct val="100000"/>
              </a:lnSpc>
              <a:spcBef>
                <a:spcPts val="400"/>
              </a:spcBef>
              <a:buClr>
                <a:srgbClr val="00b05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00b050"/>
                </a:solidFill>
                <a:latin typeface="Times New Roman"/>
              </a:rPr>
              <a:t>   </a:t>
            </a:r>
            <a:r>
              <a:rPr b="0" lang="ru-RU" sz="2000" spc="-1" strike="noStrike">
                <a:solidFill>
                  <a:srgbClr val="00b050"/>
                </a:solidFill>
                <a:latin typeface="Times New Roman"/>
              </a:rPr>
              <a:t>Вставь подходящие по смыслу слова.</a:t>
            </a:r>
            <a:endParaRPr b="0" lang="ru-RU" sz="20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ru-RU" sz="2400" spc="-1" strike="noStrike">
                <a:solidFill>
                  <a:srgbClr val="000000"/>
                </a:solidFill>
                <a:latin typeface="Times New Roman"/>
              </a:rPr>
              <a:t>                                            </a:t>
            </a:r>
            <a:r>
              <a:rPr b="0" lang="ru-RU" sz="2400" spc="-1" strike="noStrike">
                <a:solidFill>
                  <a:srgbClr val="000000"/>
                </a:solidFill>
                <a:latin typeface="Times New Roman"/>
              </a:rPr>
              <a:t>Скворец</a:t>
            </a:r>
            <a:endParaRPr b="0" lang="ru-RU" sz="24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ru-RU" sz="3600" spc="-1" strike="noStrike">
                <a:solidFill>
                  <a:srgbClr val="000000"/>
                </a:solidFill>
                <a:latin typeface="Times New Roman"/>
              </a:rPr>
              <a:t>В комнату=== кот. В зубах у кота ====скворец. Коля === у него птичку. Мальчик =====раненое крылышко. Потом Коля =====скворца на волю. </a:t>
            </a:r>
            <a:endParaRPr b="0" lang="ru-RU" sz="36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720"/>
              </a:spcBef>
              <a:buClr>
                <a:srgbClr val="c00000"/>
              </a:buClr>
              <a:buFont typeface="Arial"/>
              <a:buChar char="•"/>
              <a:tabLst>
                <a:tab algn="l" pos="0"/>
              </a:tabLst>
            </a:pPr>
            <a:r>
              <a:rPr b="0" lang="ru-RU" sz="3600" spc="-1" strike="noStrike">
                <a:solidFill>
                  <a:srgbClr val="c00000"/>
                </a:solidFill>
                <a:latin typeface="Times New Roman"/>
              </a:rPr>
              <a:t>Слова для справок: подлечил был выпустил вбежал отнял    </a:t>
            </a:r>
            <a:endParaRPr b="0" lang="ru-RU" sz="36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endParaRPr b="0" lang="ru-RU" sz="36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endParaRPr b="0" lang="ru-RU" sz="36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endParaRPr b="0" lang="ru-RU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CustomShape 1"/>
          <p:cNvSpPr/>
          <p:nvPr/>
        </p:nvSpPr>
        <p:spPr>
          <a:xfrm>
            <a:off x="1981080" y="500040"/>
            <a:ext cx="8228880" cy="91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4400" spc="-1" strike="noStrike">
                <a:solidFill>
                  <a:srgbClr val="c00000"/>
                </a:solidFill>
                <a:latin typeface="Calibri"/>
              </a:rPr>
              <a:t>Задания для 3-4 класса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148" name="CustomShape 2"/>
          <p:cNvSpPr/>
          <p:nvPr/>
        </p:nvSpPr>
        <p:spPr>
          <a:xfrm>
            <a:off x="609480" y="1600200"/>
            <a:ext cx="10972080" cy="452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 fontScale="78000"/>
          </a:bodyPr>
          <a:p>
            <a:pPr marL="343080" indent="-342360">
              <a:lnSpc>
                <a:spcPct val="100000"/>
              </a:lnSpc>
              <a:spcBef>
                <a:spcPts val="400"/>
              </a:spcBef>
              <a:buClr>
                <a:srgbClr val="00b05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00b050"/>
                </a:solidFill>
                <a:latin typeface="Times New Roman"/>
              </a:rPr>
              <a:t> </a:t>
            </a:r>
            <a:r>
              <a:rPr b="0" lang="ru-RU" sz="2000" spc="-1" strike="noStrike">
                <a:solidFill>
                  <a:srgbClr val="00b050"/>
                </a:solidFill>
                <a:latin typeface="Times New Roman"/>
              </a:rPr>
              <a:t>Прочитать текст и ответить на вопросы:</a:t>
            </a:r>
            <a:endParaRPr b="0" lang="ru-RU" sz="20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ru-RU" sz="4000" spc="-1" strike="noStrike">
                <a:solidFill>
                  <a:srgbClr val="000000"/>
                </a:solidFill>
                <a:latin typeface="Times New Roman"/>
              </a:rPr>
              <a:t>Что умеют животные?                                                                           </a:t>
            </a:r>
            <a:endParaRPr b="0" lang="ru-RU" sz="40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ru-RU" sz="4000" spc="-1" strike="noStrike">
                <a:solidFill>
                  <a:srgbClr val="000000"/>
                </a:solidFill>
                <a:latin typeface="Times New Roman"/>
              </a:rPr>
              <a:t>Закончите морскую пословицу: «Чайка ходит по песку,     морякам сулит….»                                                                                       </a:t>
            </a:r>
            <a:endParaRPr b="0" lang="ru-RU" sz="40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ru-RU" sz="4000" spc="-1" strike="noStrike">
                <a:solidFill>
                  <a:srgbClr val="000000"/>
                </a:solidFill>
                <a:latin typeface="Times New Roman"/>
              </a:rPr>
              <a:t>Что не делают чайки, когда приближается сильная буря?                 </a:t>
            </a:r>
            <a:endParaRPr b="0" lang="ru-RU" sz="40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ru-RU" sz="4000" spc="-1" strike="noStrike">
                <a:solidFill>
                  <a:srgbClr val="000000"/>
                </a:solidFill>
                <a:latin typeface="Times New Roman"/>
              </a:rPr>
              <a:t> </a:t>
            </a:r>
            <a:endParaRPr b="0" lang="ru-RU" sz="40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endParaRPr b="0" lang="ru-RU" sz="40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endParaRPr b="0" lang="ru-RU" sz="4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CustomShape 1"/>
          <p:cNvSpPr/>
          <p:nvPr/>
        </p:nvSpPr>
        <p:spPr>
          <a:xfrm>
            <a:off x="1981080" y="785880"/>
            <a:ext cx="8228880" cy="631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82000"/>
          </a:bodyPr>
          <a:p>
            <a:pPr algn="ctr">
              <a:lnSpc>
                <a:spcPct val="100000"/>
              </a:lnSpc>
            </a:pPr>
            <a:r>
              <a:rPr b="1" lang="ru-RU" sz="4800" spc="-1" strike="noStrike">
                <a:solidFill>
                  <a:srgbClr val="215968"/>
                </a:solidFill>
                <a:latin typeface="Calibri"/>
              </a:rPr>
              <a:t>Правила синквей</a:t>
            </a:r>
            <a:r>
              <a:rPr b="1" lang="ru-RU" sz="4400" spc="-1" strike="noStrike">
                <a:solidFill>
                  <a:srgbClr val="215968"/>
                </a:solidFill>
                <a:latin typeface="Calibri"/>
              </a:rPr>
              <a:t>на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150" name="CustomShape 2"/>
          <p:cNvSpPr/>
          <p:nvPr/>
        </p:nvSpPr>
        <p:spPr>
          <a:xfrm>
            <a:off x="609480" y="1600200"/>
            <a:ext cx="10972080" cy="452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marL="343080" indent="-34236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 </a:t>
            </a:r>
            <a:r>
              <a:rPr b="0" lang="ru-RU" sz="2800" spc="-1" strike="noStrike">
                <a:solidFill>
                  <a:srgbClr val="c00000"/>
                </a:solidFill>
                <a:latin typeface="Times New Roman"/>
              </a:rPr>
              <a:t>1строчка</a:t>
            </a:r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 - это существительное. Тема, о которой пойдёт речь. </a:t>
            </a:r>
            <a:endParaRPr b="0" lang="ru-RU" sz="28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561"/>
              </a:spcBef>
              <a:buClr>
                <a:srgbClr val="c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c00000"/>
                </a:solidFill>
                <a:latin typeface="Times New Roman"/>
              </a:rPr>
              <a:t>2строчка</a:t>
            </a:r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 – это два прилагательных или причастий, описывающих предмет. </a:t>
            </a:r>
            <a:endParaRPr b="0" lang="ru-RU" sz="28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561"/>
              </a:spcBef>
              <a:buClr>
                <a:srgbClr val="c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c00000"/>
                </a:solidFill>
                <a:latin typeface="Times New Roman"/>
              </a:rPr>
              <a:t>3строчка</a:t>
            </a:r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 – это три глагола, которые описывают действия предмета по выбранной теме. </a:t>
            </a:r>
            <a:endParaRPr b="0" lang="ru-RU" sz="28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561"/>
              </a:spcBef>
              <a:buClr>
                <a:srgbClr val="c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c00000"/>
                </a:solidFill>
                <a:latin typeface="Times New Roman"/>
              </a:rPr>
              <a:t>4строчка </a:t>
            </a:r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– это фраза, которая показывает отношение автора  к теме. </a:t>
            </a:r>
            <a:endParaRPr b="0" lang="ru-RU" sz="28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561"/>
              </a:spcBef>
              <a:buClr>
                <a:srgbClr val="c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c00000"/>
                </a:solidFill>
                <a:latin typeface="Times New Roman"/>
              </a:rPr>
              <a:t>5строчка</a:t>
            </a:r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 – это  существительное, которое  ассоциируется с темой синквейна.</a:t>
            </a:r>
            <a:endParaRPr b="0" lang="ru-RU" sz="2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61"/>
              </a:spcBef>
            </a:pPr>
            <a:endParaRPr b="0" lang="ru-RU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CustomShape 1"/>
          <p:cNvSpPr/>
          <p:nvPr/>
        </p:nvSpPr>
        <p:spPr>
          <a:xfrm>
            <a:off x="609480" y="274680"/>
            <a:ext cx="109720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2" name="CustomShape 2"/>
          <p:cNvSpPr/>
          <p:nvPr/>
        </p:nvSpPr>
        <p:spPr>
          <a:xfrm>
            <a:off x="609480" y="1600200"/>
            <a:ext cx="10972080" cy="452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Говорит  она беззвучно, </a:t>
            </a:r>
            <a:endParaRPr b="0" lang="ru-RU" sz="2800" spc="-1" strike="noStrike"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А понятно и не скучно. </a:t>
            </a:r>
            <a:endParaRPr b="0" lang="ru-RU" sz="2800" spc="-1" strike="noStrike"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Ты беседуй чаще с ней </a:t>
            </a:r>
            <a:endParaRPr b="0" lang="ru-RU" sz="2800" spc="-1" strike="noStrike"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– </a:t>
            </a:r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Станешь вчетверо умней. </a:t>
            </a:r>
            <a:endParaRPr b="0" lang="ru-RU" sz="2800" spc="-1" strike="noStrike">
              <a:latin typeface="Arial"/>
            </a:endParaRPr>
          </a:p>
          <a:p>
            <a:pPr marL="343080" indent="-342360" algn="r">
              <a:lnSpc>
                <a:spcPct val="100000"/>
              </a:lnSpc>
              <a:spcBef>
                <a:spcPts val="799"/>
              </a:spcBef>
              <a:buClr>
                <a:srgbClr val="0000cc"/>
              </a:buClr>
              <a:buFont typeface="Arial"/>
              <a:buChar char="•"/>
              <a:tabLst>
                <a:tab algn="l" pos="0"/>
              </a:tabLst>
            </a:pPr>
            <a:r>
              <a:rPr b="0" lang="ru-RU" sz="4000" spc="-1" strike="noStrike">
                <a:solidFill>
                  <a:srgbClr val="0000cc"/>
                </a:solidFill>
                <a:latin typeface="Calibri"/>
              </a:rPr>
              <a:t> </a:t>
            </a:r>
            <a:endParaRPr b="0" lang="ru-RU" sz="4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7" dur="indefinite" restart="never" nodeType="tmRoot">
          <p:childTnLst>
            <p:seq>
              <p:cTn id="108" dur="indefinite" nodeType="mainSeq">
                <p:childTnLst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nodeType="clickEffect" fill="hold" presetClass="entr" presetID="8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amond(in)" transition="in">
                                      <p:cBhvr additive="repl">
                                        <p:cTn id="113" dur="2000"/>
                                        <p:tgtEl>
                                          <p:spTgt spid="1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CustomShape 1"/>
          <p:cNvSpPr/>
          <p:nvPr/>
        </p:nvSpPr>
        <p:spPr>
          <a:xfrm>
            <a:off x="609480" y="274680"/>
            <a:ext cx="109720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4" name="CustomShape 2"/>
          <p:cNvSpPr/>
          <p:nvPr/>
        </p:nvSpPr>
        <p:spPr>
          <a:xfrm>
            <a:off x="1981080" y="274680"/>
            <a:ext cx="7930440" cy="5850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marL="343080" indent="-3423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1" lang="ru-RU" sz="2000" spc="-1" strike="noStrike">
                <a:solidFill>
                  <a:srgbClr val="000000"/>
                </a:solidFill>
                <a:latin typeface="Times New Roman"/>
              </a:rPr>
              <a:t>учащиеся  учатся слушать друг друга, несут ответственность за совместный способ познания;</a:t>
            </a:r>
            <a:endParaRPr b="0" lang="ru-RU" sz="20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ru-RU" sz="20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ru-RU" sz="2000" spc="-1" strike="noStrike">
                <a:solidFill>
                  <a:srgbClr val="000000"/>
                </a:solidFill>
                <a:latin typeface="Times New Roman"/>
              </a:rPr>
              <a:t>увеличивается интеллектуальный потенциал  учащихся, расширяется их словарный запас;</a:t>
            </a:r>
            <a:endParaRPr b="0" lang="ru-RU" sz="20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ru-RU" sz="20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ru-RU" sz="2000" spc="-1" strike="noStrike">
                <a:solidFill>
                  <a:srgbClr val="000000"/>
                </a:solidFill>
                <a:latin typeface="Times New Roman"/>
              </a:rPr>
              <a:t>совместная работа способствует лучшему пониманию трудного, информационно насыщенного текста;</a:t>
            </a:r>
            <a:endParaRPr b="0" lang="ru-RU" sz="20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ru-RU" sz="20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ru-RU" sz="2000" spc="-1" strike="noStrike">
                <a:solidFill>
                  <a:srgbClr val="000000"/>
                </a:solidFill>
                <a:latin typeface="Times New Roman"/>
              </a:rPr>
              <a:t>вырабатывается уважение к собственным мыслям и опыту;</a:t>
            </a:r>
            <a:endParaRPr b="0" lang="ru-RU" sz="20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ru-RU" sz="20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ru-RU" sz="2000" spc="-1" strike="noStrike">
                <a:solidFill>
                  <a:srgbClr val="000000"/>
                </a:solidFill>
                <a:latin typeface="Times New Roman"/>
              </a:rPr>
              <a:t>обостряется любознательность, наблюдательность;</a:t>
            </a:r>
            <a:endParaRPr b="0" lang="ru-RU" sz="20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ru-RU" sz="20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ru-RU" sz="2000" spc="-1" strike="noStrike">
                <a:solidFill>
                  <a:srgbClr val="000000"/>
                </a:solidFill>
                <a:latin typeface="Times New Roman"/>
              </a:rPr>
              <a:t>развивает активное слушание;</a:t>
            </a:r>
            <a:endParaRPr b="0" lang="ru-RU" sz="20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ru-RU" sz="20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ru-RU" sz="2000" spc="-1" strike="noStrike">
                <a:solidFill>
                  <a:srgbClr val="000000"/>
                </a:solidFill>
                <a:latin typeface="Times New Roman"/>
              </a:rPr>
              <a:t>повышается самооценка.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endParaRPr b="0" lang="ru-RU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CustomShape 1"/>
          <p:cNvSpPr/>
          <p:nvPr/>
        </p:nvSpPr>
        <p:spPr>
          <a:xfrm>
            <a:off x="609480" y="274680"/>
            <a:ext cx="109720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6" name="CustomShape 2"/>
          <p:cNvSpPr/>
          <p:nvPr/>
        </p:nvSpPr>
        <p:spPr>
          <a:xfrm>
            <a:off x="609480" y="1600200"/>
            <a:ext cx="10972080" cy="452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343080" indent="-342360">
              <a:lnSpc>
                <a:spcPct val="100000"/>
              </a:lnSpc>
              <a:spcBef>
                <a:spcPts val="561"/>
              </a:spcBef>
              <a:buClr>
                <a:srgbClr val="0000cc"/>
              </a:buClr>
              <a:buFont typeface="Wingdings" charset="2"/>
              <a:buChar char=""/>
            </a:pPr>
            <a:r>
              <a:rPr b="0" lang="ru-RU" sz="2800" spc="-1" strike="noStrike">
                <a:solidFill>
                  <a:srgbClr val="0000cc"/>
                </a:solidFill>
                <a:latin typeface="Times New Roman"/>
              </a:rPr>
              <a:t>   </a:t>
            </a:r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Была ли полученная информация для Вас полезна? </a:t>
            </a:r>
            <a:endParaRPr b="0" lang="ru-RU" sz="28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Wingdings" charset="2"/>
              <a:buChar char=""/>
            </a:pPr>
            <a:br/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На каких уроках можно использовать  рассмотренные  задания? </a:t>
            </a:r>
            <a:endParaRPr b="0" lang="ru-RU" sz="28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Wingdings" charset="2"/>
              <a:buChar char=""/>
            </a:pPr>
            <a:br/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Возможно ли в Вашей практике их использование?</a:t>
            </a:r>
            <a:endParaRPr b="0" lang="ru-RU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4" dur="indefinite" restart="never" nodeType="tmRoot">
          <p:childTnLst>
            <p:seq>
              <p:cTn id="115" dur="indefinite" nodeType="mainSeq">
                <p:childTnLst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0" dur="500" fill="hold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1" dur="500" fill="hold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6" dur="500" fill="hold"/>
                                        <p:tgtEl>
                                          <p:spTgt spid="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7" dur="500" fill="hold"/>
                                        <p:tgtEl>
                                          <p:spTgt spid="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2" dur="500" fill="hold"/>
                                        <p:tgtEl>
                                          <p:spTgt spid="1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3" dur="500" fill="hold"/>
                                        <p:tgtEl>
                                          <p:spTgt spid="1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CustomShape 1"/>
          <p:cNvSpPr/>
          <p:nvPr/>
        </p:nvSpPr>
        <p:spPr>
          <a:xfrm>
            <a:off x="623520" y="908640"/>
            <a:ext cx="10872360" cy="5520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marL="343080" indent="-342360" algn="just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 </a:t>
            </a:r>
            <a:r>
              <a:rPr b="0" lang="ru-RU" sz="3600" spc="-1" strike="noStrike">
                <a:solidFill>
                  <a:srgbClr val="000000"/>
                </a:solidFill>
                <a:latin typeface="Times New Roman"/>
              </a:rPr>
              <a:t>дети имеют низкую скорость чтения;</a:t>
            </a:r>
            <a:endParaRPr b="0" lang="ru-RU" sz="3600" spc="-1" strike="noStrike">
              <a:latin typeface="Arial"/>
            </a:endParaRPr>
          </a:p>
          <a:p>
            <a:pPr marL="343080" indent="-342360" algn="just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ru-RU" sz="3600" spc="-1" strike="noStrike">
                <a:solidFill>
                  <a:srgbClr val="000000"/>
                </a:solidFill>
                <a:latin typeface="Times New Roman"/>
              </a:rPr>
              <a:t> </a:t>
            </a:r>
            <a:r>
              <a:rPr b="0" lang="ru-RU" sz="3600" spc="-1" strike="noStrike">
                <a:solidFill>
                  <a:srgbClr val="000000"/>
                </a:solidFill>
                <a:latin typeface="Times New Roman"/>
              </a:rPr>
              <a:t>не понимают смысла прочитанного из-за ошибок при чтении;</a:t>
            </a:r>
            <a:endParaRPr b="0" lang="ru-RU" sz="3600" spc="-1" strike="noStrike">
              <a:latin typeface="Arial"/>
            </a:endParaRPr>
          </a:p>
          <a:p>
            <a:pPr marL="343080" indent="-342360" algn="just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ru-RU" sz="3600" spc="-1" strike="noStrike">
                <a:solidFill>
                  <a:srgbClr val="000000"/>
                </a:solidFill>
                <a:latin typeface="Times New Roman"/>
              </a:rPr>
              <a:t>не могут извлечь необходимую информацию из предложенного текста;</a:t>
            </a:r>
            <a:endParaRPr b="0" lang="ru-RU" sz="3600" spc="-1" strike="noStrike">
              <a:latin typeface="Arial"/>
            </a:endParaRPr>
          </a:p>
          <a:p>
            <a:pPr marL="343080" indent="-342360" algn="just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ru-RU" sz="3600" spc="-1" strike="noStrike">
                <a:solidFill>
                  <a:srgbClr val="000000"/>
                </a:solidFill>
                <a:latin typeface="Times New Roman"/>
              </a:rPr>
              <a:t>затрудняются кратко пересказать содержание;</a:t>
            </a:r>
            <a:endParaRPr b="0" lang="ru-RU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CustomShape 1"/>
          <p:cNvSpPr/>
          <p:nvPr/>
        </p:nvSpPr>
        <p:spPr>
          <a:xfrm>
            <a:off x="0" y="500040"/>
            <a:ext cx="12191400" cy="5625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343080" indent="-34236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1" lang="ru-RU" sz="3200" spc="-1" strike="noStrike">
                <a:solidFill>
                  <a:srgbClr val="000000"/>
                </a:solidFill>
                <a:latin typeface="Times New Roman"/>
              </a:rPr>
              <a:t>Грамотность</a:t>
            </a:r>
            <a:r>
              <a:rPr b="0" lang="ru-RU" sz="3200" spc="-1" strike="noStrike">
                <a:solidFill>
                  <a:srgbClr val="000000"/>
                </a:solidFill>
                <a:latin typeface="Times New Roman"/>
              </a:rPr>
              <a:t> – степень владения человеком навыками письма и чтения на родном языке. Фундамент, на котором можно построить дальнейшее развитие человека.</a:t>
            </a:r>
            <a:endParaRPr b="0" lang="ru-RU" sz="3200" spc="-1" strike="noStrike">
              <a:latin typeface="Arial"/>
            </a:endParaRPr>
          </a:p>
          <a:p>
            <a:pPr marL="343080" indent="-342360" algn="just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endParaRPr b="0" lang="ru-RU" sz="3200" spc="-1" strike="noStrike">
              <a:latin typeface="Arial"/>
            </a:endParaRPr>
          </a:p>
          <a:p>
            <a:pPr marL="343080" indent="-342360" algn="just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ru-RU" sz="2800" spc="-1" strike="noStrike">
                <a:solidFill>
                  <a:srgbClr val="000000"/>
                </a:solidFill>
                <a:latin typeface="Times New Roman"/>
              </a:rPr>
              <a:t>Читательская грамотность</a:t>
            </a:r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 ― способность человека понимать и использовать письменные тексты, размышлять  над содержанием, оценивать прочитанное и заниматься чтением для того, чтобы   расширять свои знания и возможности, участвовать в социальной жизни.</a:t>
            </a:r>
            <a:endParaRPr b="0" lang="ru-RU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7" dur="2000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12" dur="2000"/>
                                        <p:tgtEl>
                                          <p:spTgt spid="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CustomShape 1"/>
          <p:cNvSpPr/>
          <p:nvPr/>
        </p:nvSpPr>
        <p:spPr>
          <a:xfrm>
            <a:off x="0" y="0"/>
            <a:ext cx="12191400" cy="141696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51000"/>
          </a:bodyPr>
          <a:p>
            <a:pPr algn="ctr">
              <a:lnSpc>
                <a:spcPct val="100000"/>
              </a:lnSpc>
            </a:pPr>
            <a:br/>
            <a:r>
              <a:rPr b="1" lang="ru-RU" sz="4400" spc="-1" strike="noStrike">
                <a:solidFill>
                  <a:srgbClr val="00b050"/>
                </a:solidFill>
                <a:latin typeface="Times New Roman"/>
              </a:rPr>
              <a:t>Особенности   формирования читательской грамотности:</a:t>
            </a:r>
            <a:br/>
            <a:endParaRPr b="0" lang="ru-RU" sz="4400" spc="-1" strike="noStrike">
              <a:latin typeface="Arial"/>
            </a:endParaRPr>
          </a:p>
        </p:txBody>
      </p:sp>
      <p:sp>
        <p:nvSpPr>
          <p:cNvPr id="128" name="CustomShape 2"/>
          <p:cNvSpPr/>
          <p:nvPr/>
        </p:nvSpPr>
        <p:spPr>
          <a:xfrm>
            <a:off x="191520" y="1857240"/>
            <a:ext cx="11592720" cy="4428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343080" indent="-342360">
              <a:lnSpc>
                <a:spcPct val="100000"/>
              </a:lnSpc>
              <a:spcBef>
                <a:spcPts val="660"/>
              </a:spcBef>
              <a:tabLst>
                <a:tab algn="l" pos="0"/>
              </a:tabLst>
            </a:pPr>
            <a:r>
              <a:rPr b="0" lang="ru-RU" sz="3300" spc="-1" strike="noStrike">
                <a:solidFill>
                  <a:srgbClr val="000000"/>
                </a:solidFill>
                <a:latin typeface="Times New Roman"/>
              </a:rPr>
              <a:t>1.Формирование навыка чтения. Оно строится на</a:t>
            </a:r>
            <a:endParaRPr b="0" lang="ru-RU" sz="33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660"/>
              </a:spcBef>
              <a:tabLst>
                <a:tab algn="l" pos="0"/>
              </a:tabLst>
            </a:pPr>
            <a:r>
              <a:rPr b="0" lang="ru-RU" sz="3300" spc="-1" strike="noStrike">
                <a:solidFill>
                  <a:srgbClr val="000000"/>
                </a:solidFill>
                <a:latin typeface="Times New Roman"/>
              </a:rPr>
              <a:t>-умение правильно прочитывать слова;</a:t>
            </a:r>
            <a:endParaRPr b="0" lang="ru-RU" sz="33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660"/>
              </a:spcBef>
              <a:tabLst>
                <a:tab algn="l" pos="0"/>
              </a:tabLst>
            </a:pPr>
            <a:r>
              <a:rPr b="0" lang="ru-RU" sz="3300" spc="-1" strike="noStrike">
                <a:solidFill>
                  <a:srgbClr val="000000"/>
                </a:solidFill>
                <a:latin typeface="Times New Roman"/>
              </a:rPr>
              <a:t>-понимать смысл текста;</a:t>
            </a:r>
            <a:endParaRPr b="0" lang="ru-RU" sz="33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660"/>
              </a:spcBef>
              <a:tabLst>
                <a:tab algn="l" pos="0"/>
              </a:tabLst>
            </a:pPr>
            <a:r>
              <a:rPr b="0" lang="ru-RU" sz="3300" spc="-1" strike="noStrike">
                <a:solidFill>
                  <a:srgbClr val="000000"/>
                </a:solidFill>
                <a:latin typeface="Times New Roman"/>
              </a:rPr>
              <a:t>-выразительно читать;</a:t>
            </a:r>
            <a:endParaRPr b="0" lang="ru-RU" sz="33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660"/>
              </a:spcBef>
              <a:tabLst>
                <a:tab algn="l" pos="0"/>
              </a:tabLst>
            </a:pPr>
            <a:r>
              <a:rPr b="0" lang="ru-RU" sz="3300" spc="-1" strike="noStrike">
                <a:solidFill>
                  <a:srgbClr val="000000"/>
                </a:solidFill>
                <a:latin typeface="Times New Roman"/>
              </a:rPr>
              <a:t>2.Овладение техникой чтения.</a:t>
            </a:r>
            <a:endParaRPr b="0" lang="ru-RU" sz="33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660"/>
              </a:spcBef>
              <a:tabLst>
                <a:tab algn="l" pos="0"/>
              </a:tabLst>
            </a:pPr>
            <a:r>
              <a:rPr b="0" lang="ru-RU" sz="3300" spc="-1" strike="noStrike">
                <a:solidFill>
                  <a:srgbClr val="000000"/>
                </a:solidFill>
                <a:latin typeface="Times New Roman"/>
              </a:rPr>
              <a:t>3.Формирование читательских интересов.</a:t>
            </a:r>
            <a:endParaRPr b="0" lang="ru-RU" sz="33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ru-RU" sz="33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CustomShape 1"/>
          <p:cNvSpPr/>
          <p:nvPr/>
        </p:nvSpPr>
        <p:spPr>
          <a:xfrm>
            <a:off x="0" y="26640"/>
            <a:ext cx="12191400" cy="9169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4400" spc="-1" strike="noStrike">
                <a:solidFill>
                  <a:srgbClr val="ff0000"/>
                </a:solidFill>
                <a:latin typeface="Calibri"/>
              </a:rPr>
              <a:t>Задания для 1 класса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130" name="CustomShape 2"/>
          <p:cNvSpPr/>
          <p:nvPr/>
        </p:nvSpPr>
        <p:spPr>
          <a:xfrm>
            <a:off x="0" y="1214280"/>
            <a:ext cx="12191400" cy="4911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343080" indent="-342360">
              <a:lnSpc>
                <a:spcPct val="100000"/>
              </a:lnSpc>
              <a:spcBef>
                <a:spcPts val="641"/>
              </a:spcBef>
              <a:buClr>
                <a:srgbClr val="ff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ff0000"/>
                </a:solidFill>
                <a:latin typeface="Times New Roman"/>
              </a:rPr>
              <a:t> </a:t>
            </a:r>
            <a:r>
              <a:rPr b="0" lang="ru-RU" sz="3200" spc="-1" strike="noStrike">
                <a:solidFill>
                  <a:srgbClr val="ff0000"/>
                </a:solidFill>
                <a:latin typeface="Times New Roman"/>
              </a:rPr>
              <a:t>Прочитай слова без лишнего слога </a:t>
            </a:r>
            <a:endParaRPr b="0" lang="ru-RU" sz="3200" spc="-1" strike="noStrike"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r>
              <a:rPr b="0" lang="ru-RU" sz="3200" spc="-1" strike="noStrike">
                <a:solidFill>
                  <a:srgbClr val="000000"/>
                </a:solidFill>
                <a:latin typeface="Times New Roman"/>
              </a:rPr>
              <a:t> </a:t>
            </a:r>
            <a:r>
              <a:rPr b="0" lang="ru-RU" sz="3200" spc="-1" strike="noStrike">
                <a:solidFill>
                  <a:srgbClr val="000000"/>
                </a:solidFill>
                <a:latin typeface="Times New Roman"/>
              </a:rPr>
              <a:t>тюсалень  леонапард  лягушлика  дязател  инжидюк кастфурюля  скотывородка  повабурёшка  серчавиз кадыпуста  уктюроп  петщерушка   </a:t>
            </a:r>
            <a:endParaRPr b="0" lang="ru-RU" sz="32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641"/>
              </a:spcBef>
              <a:buClr>
                <a:srgbClr val="ff0000"/>
              </a:buClr>
              <a:buFont typeface="Arial"/>
              <a:buChar char="•"/>
              <a:tabLst>
                <a:tab algn="l" pos="0"/>
              </a:tabLst>
            </a:pPr>
            <a:r>
              <a:rPr b="0" lang="ru-RU" sz="3200" spc="-1" strike="noStrike">
                <a:solidFill>
                  <a:srgbClr val="ff0000"/>
                </a:solidFill>
                <a:latin typeface="Times New Roman"/>
              </a:rPr>
              <a:t>Читай только первые слоги.  </a:t>
            </a:r>
            <a:endParaRPr b="0" lang="ru-RU" sz="32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r>
              <a:rPr b="0" lang="ru-RU" sz="3200" spc="-1" strike="noStrike">
                <a:solidFill>
                  <a:srgbClr val="0000cc"/>
                </a:solidFill>
                <a:latin typeface="Times New Roman"/>
              </a:rPr>
              <a:t>    </a:t>
            </a:r>
            <a:r>
              <a:rPr b="0" lang="ru-RU" sz="3200" spc="-1" strike="noStrike">
                <a:solidFill>
                  <a:srgbClr val="000000"/>
                </a:solidFill>
                <a:latin typeface="Times New Roman"/>
              </a:rPr>
              <a:t>канат  лентяй  дача рисунок </a:t>
            </a:r>
            <a:endParaRPr b="0" lang="ru-RU" sz="32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r>
              <a:rPr b="0" lang="ru-RU" sz="3200" spc="-1" strike="noStrike">
                <a:solidFill>
                  <a:srgbClr val="000000"/>
                </a:solidFill>
                <a:latin typeface="Times New Roman"/>
              </a:rPr>
              <a:t>    </a:t>
            </a:r>
            <a:r>
              <a:rPr b="0" lang="ru-RU" sz="3200" spc="-1" strike="noStrike">
                <a:solidFill>
                  <a:srgbClr val="000000"/>
                </a:solidFill>
                <a:latin typeface="Times New Roman"/>
              </a:rPr>
              <a:t>сани  ракета  фантазия </a:t>
            </a:r>
            <a:endParaRPr b="0" lang="ru-RU" sz="32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r>
              <a:rPr b="0" lang="ru-RU" sz="3200" spc="-1" strike="noStrike">
                <a:solidFill>
                  <a:srgbClr val="000000"/>
                </a:solidFill>
                <a:latin typeface="Times New Roman"/>
              </a:rPr>
              <a:t>    </a:t>
            </a:r>
            <a:r>
              <a:rPr b="0" lang="ru-RU" sz="3200" spc="-1" strike="noStrike">
                <a:solidFill>
                  <a:srgbClr val="000000"/>
                </a:solidFill>
                <a:latin typeface="Times New Roman"/>
              </a:rPr>
              <a:t>концерт  феникс  тарелка </a:t>
            </a:r>
            <a:endParaRPr b="0" lang="ru-RU" sz="32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endParaRPr b="0" lang="ru-RU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" dur="indefinite" restart="never" nodeType="tmRoot">
          <p:childTnLst>
            <p:seq>
              <p:cTn id="14" dur="indefinite" nodeType="mainSeq">
                <p:childTnLst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fill="hold" presetClass="entr" presetID="7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2000" fill="hold"/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2000" fill="hold"/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nodeType="withEffect" fill="hold" presetClass="entr" presetID="7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" dur="2000" fill="hold"/>
                                        <p:tgtEl>
                                          <p:spTgt spid="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2000" fill="hold"/>
                                        <p:tgtEl>
                                          <p:spTgt spid="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nodeType="clickEffect" fill="hold" presetClass="entr" presetID="7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9" dur="2000" fill="hold"/>
                                        <p:tgtEl>
                                          <p:spTgt spid="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2000" fill="hold"/>
                                        <p:tgtEl>
                                          <p:spTgt spid="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nodeType="withEffect" fill="hold" presetClass="entr" presetID="7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3" dur="2000" fill="hold"/>
                                        <p:tgtEl>
                                          <p:spTgt spid="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" dur="2000" fill="hold"/>
                                        <p:tgtEl>
                                          <p:spTgt spid="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nodeType="withEffect" fill="hold" presetClass="entr" presetID="7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7" dur="2000" fill="hold"/>
                                        <p:tgtEl>
                                          <p:spTgt spid="1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" dur="2000" fill="hold"/>
                                        <p:tgtEl>
                                          <p:spTgt spid="1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nodeType="withEffect" fill="hold" presetClass="entr" presetID="7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1" dur="2000" fill="hold"/>
                                        <p:tgtEl>
                                          <p:spTgt spid="1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2" dur="2000" fill="hold"/>
                                        <p:tgtEl>
                                          <p:spTgt spid="1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nodeType="withEffect" fill="hold" presetClass="entr" presetID="7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5" dur="2000" fill="hold"/>
                                        <p:tgtEl>
                                          <p:spTgt spid="1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" dur="2000" fill="hold"/>
                                        <p:tgtEl>
                                          <p:spTgt spid="1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CustomShape 1"/>
          <p:cNvSpPr/>
          <p:nvPr/>
        </p:nvSpPr>
        <p:spPr>
          <a:xfrm>
            <a:off x="0" y="26280"/>
            <a:ext cx="12191400" cy="9169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4400" spc="-1" strike="noStrike">
                <a:solidFill>
                  <a:srgbClr val="ff0000"/>
                </a:solidFill>
                <a:latin typeface="Calibri"/>
              </a:rPr>
              <a:t>Задания для 1 класса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132" name="CustomShape 2"/>
          <p:cNvSpPr/>
          <p:nvPr/>
        </p:nvSpPr>
        <p:spPr>
          <a:xfrm>
            <a:off x="0" y="943920"/>
            <a:ext cx="12191400" cy="452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343080" indent="-342360">
              <a:lnSpc>
                <a:spcPct val="100000"/>
              </a:lnSpc>
              <a:spcBef>
                <a:spcPts val="641"/>
              </a:spcBef>
              <a:buClr>
                <a:srgbClr val="ff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ff0000"/>
                </a:solidFill>
                <a:latin typeface="Times New Roman"/>
              </a:rPr>
              <a:t> </a:t>
            </a:r>
            <a:r>
              <a:rPr b="0" lang="ru-RU" sz="3200" spc="-1" strike="noStrike">
                <a:solidFill>
                  <a:srgbClr val="ff0000"/>
                </a:solidFill>
                <a:latin typeface="Times New Roman"/>
              </a:rPr>
              <a:t>В каждой строчке найди 5 слов </a:t>
            </a:r>
            <a:endParaRPr b="0" lang="ru-RU" sz="32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1" lang="ru-RU" sz="3200" spc="-1" strike="noStrike">
                <a:solidFill>
                  <a:srgbClr val="000000"/>
                </a:solidFill>
                <a:latin typeface="Times New Roman"/>
              </a:rPr>
              <a:t>Ркошкатигрппедкенгурунблраепетухимтоьлбттрговерблюдмнгщ</a:t>
            </a:r>
            <a:endParaRPr b="0" lang="ru-RU" sz="32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1" lang="ru-RU" sz="3200" spc="-1" strike="noStrike">
                <a:solidFill>
                  <a:srgbClr val="000000"/>
                </a:solidFill>
                <a:latin typeface="Times New Roman"/>
              </a:rPr>
              <a:t> </a:t>
            </a:r>
            <a:r>
              <a:rPr b="1" lang="ru-RU" sz="3200" spc="-1" strike="noStrike">
                <a:solidFill>
                  <a:srgbClr val="000000"/>
                </a:solidFill>
                <a:latin typeface="Times New Roman"/>
              </a:rPr>
              <a:t>фыкивишнявапроапельсинлдсмисливапролдвиноградукенгшщзл</a:t>
            </a:r>
            <a:endParaRPr b="0" lang="ru-RU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b="0" lang="ru-RU" sz="32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1" lang="ru-RU" sz="3200" spc="-1" strike="noStrike">
                <a:solidFill>
                  <a:srgbClr val="000000"/>
                </a:solidFill>
                <a:latin typeface="Times New Roman"/>
              </a:rPr>
              <a:t>Р</a:t>
            </a:r>
            <a:r>
              <a:rPr b="1" lang="ru-RU" sz="3200" spc="-1" strike="noStrike">
                <a:solidFill>
                  <a:srgbClr val="00b050"/>
                </a:solidFill>
                <a:latin typeface="Times New Roman"/>
              </a:rPr>
              <a:t>кошка</a:t>
            </a:r>
            <a:r>
              <a:rPr b="1" lang="ru-RU" sz="3200" spc="-1" strike="noStrike">
                <a:solidFill>
                  <a:srgbClr val="7030a0"/>
                </a:solidFill>
                <a:latin typeface="Times New Roman"/>
              </a:rPr>
              <a:t>тигр</a:t>
            </a:r>
            <a:r>
              <a:rPr b="1" lang="ru-RU" sz="3200" spc="-1" strike="noStrike">
                <a:solidFill>
                  <a:srgbClr val="000000"/>
                </a:solidFill>
                <a:latin typeface="Times New Roman"/>
              </a:rPr>
              <a:t>ппед</a:t>
            </a:r>
            <a:r>
              <a:rPr b="1" lang="ru-RU" sz="3200" spc="-1" strike="noStrike">
                <a:solidFill>
                  <a:srgbClr val="ff0000"/>
                </a:solidFill>
                <a:latin typeface="Times New Roman"/>
              </a:rPr>
              <a:t>кенгуру</a:t>
            </a:r>
            <a:r>
              <a:rPr b="1" lang="ru-RU" sz="3200" spc="-1" strike="noStrike">
                <a:solidFill>
                  <a:srgbClr val="000000"/>
                </a:solidFill>
                <a:latin typeface="Times New Roman"/>
              </a:rPr>
              <a:t>нблрае</a:t>
            </a:r>
            <a:r>
              <a:rPr b="1" lang="ru-RU" sz="3200" spc="-1" strike="noStrike">
                <a:solidFill>
                  <a:srgbClr val="00b050"/>
                </a:solidFill>
                <a:latin typeface="Times New Roman"/>
              </a:rPr>
              <a:t>петух</a:t>
            </a:r>
            <a:r>
              <a:rPr b="1" lang="ru-RU" sz="3200" spc="-1" strike="noStrike">
                <a:solidFill>
                  <a:srgbClr val="000000"/>
                </a:solidFill>
                <a:latin typeface="Times New Roman"/>
              </a:rPr>
              <a:t>имтоьлбттрго</a:t>
            </a:r>
            <a:r>
              <a:rPr b="1" lang="ru-RU" sz="3200" spc="-1" strike="noStrike">
                <a:solidFill>
                  <a:srgbClr val="ff0000"/>
                </a:solidFill>
                <a:latin typeface="Times New Roman"/>
              </a:rPr>
              <a:t>верблюд</a:t>
            </a:r>
            <a:r>
              <a:rPr b="1" lang="ru-RU" sz="3200" spc="-1" strike="noStrike">
                <a:solidFill>
                  <a:srgbClr val="000000"/>
                </a:solidFill>
                <a:latin typeface="Times New Roman"/>
              </a:rPr>
              <a:t>мнгщ</a:t>
            </a:r>
            <a:endParaRPr b="0" lang="ru-RU" sz="32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r>
              <a:rPr b="1" lang="ru-RU" sz="3200" spc="-1" strike="noStrike">
                <a:solidFill>
                  <a:srgbClr val="000000"/>
                </a:solidFill>
                <a:latin typeface="Times New Roman"/>
              </a:rPr>
              <a:t>фы</a:t>
            </a:r>
            <a:r>
              <a:rPr b="1" lang="ru-RU" sz="3200" spc="-1" strike="noStrike">
                <a:solidFill>
                  <a:srgbClr val="1f497d"/>
                </a:solidFill>
                <a:latin typeface="Times New Roman"/>
              </a:rPr>
              <a:t>киви</a:t>
            </a:r>
            <a:r>
              <a:rPr b="1" lang="ru-RU" sz="3200" spc="-1" strike="noStrike">
                <a:solidFill>
                  <a:srgbClr val="ff0000"/>
                </a:solidFill>
                <a:latin typeface="Times New Roman"/>
              </a:rPr>
              <a:t>вишня</a:t>
            </a:r>
            <a:r>
              <a:rPr b="1" lang="ru-RU" sz="3200" spc="-1" strike="noStrike">
                <a:solidFill>
                  <a:srgbClr val="000000"/>
                </a:solidFill>
                <a:latin typeface="Times New Roman"/>
              </a:rPr>
              <a:t>вапро</a:t>
            </a:r>
            <a:r>
              <a:rPr b="1" lang="ru-RU" sz="3200" spc="-1" strike="noStrike">
                <a:solidFill>
                  <a:srgbClr val="0000cc"/>
                </a:solidFill>
                <a:latin typeface="Times New Roman"/>
              </a:rPr>
              <a:t>апельсин</a:t>
            </a:r>
            <a:r>
              <a:rPr b="1" lang="ru-RU" sz="3200" spc="-1" strike="noStrike">
                <a:solidFill>
                  <a:srgbClr val="000000"/>
                </a:solidFill>
                <a:latin typeface="Times New Roman"/>
              </a:rPr>
              <a:t>лдсми</a:t>
            </a:r>
            <a:r>
              <a:rPr b="1" lang="ru-RU" sz="3200" spc="-1" strike="noStrike">
                <a:solidFill>
                  <a:srgbClr val="e46c0a"/>
                </a:solidFill>
                <a:latin typeface="Times New Roman"/>
              </a:rPr>
              <a:t>слива</a:t>
            </a:r>
            <a:r>
              <a:rPr b="1" lang="ru-RU" sz="3200" spc="-1" strike="noStrike">
                <a:solidFill>
                  <a:srgbClr val="000000"/>
                </a:solidFill>
                <a:latin typeface="Times New Roman"/>
              </a:rPr>
              <a:t>пролд</a:t>
            </a:r>
            <a:r>
              <a:rPr b="1" lang="ru-RU" sz="3200" spc="-1" strike="noStrike">
                <a:solidFill>
                  <a:srgbClr val="ffff00"/>
                </a:solidFill>
                <a:latin typeface="Times New Roman"/>
              </a:rPr>
              <a:t>виноград</a:t>
            </a:r>
            <a:r>
              <a:rPr b="1" lang="ru-RU" sz="3200" spc="-1" strike="noStrike">
                <a:solidFill>
                  <a:srgbClr val="000000"/>
                </a:solidFill>
                <a:latin typeface="Times New Roman"/>
              </a:rPr>
              <a:t>укенгшщзл</a:t>
            </a:r>
            <a:endParaRPr b="0" lang="ru-RU" sz="32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endParaRPr b="0" lang="ru-RU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7" dur="indefinite" restart="never" nodeType="tmRoot">
          <p:childTnLst>
            <p:seq>
              <p:cTn id="48" dur="indefinite" nodeType="mainSeq">
                <p:childTnLst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nodeType="clickEffect" fill="hold" presetClass="entr" presetID="4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in">
                                      <p:cBhvr additive="repl">
                                        <p:cTn id="53" dur="500"/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nodeType="withEffect" fill="hold" presetClass="entr" presetID="4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in">
                                      <p:cBhvr additive="repl">
                                        <p:cTn id="56" dur="500"/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nodeType="withEffect" fill="hold" presetClass="entr" presetID="4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in">
                                      <p:cBhvr additive="repl">
                                        <p:cTn id="59" dur="500"/>
                                        <p:tgtEl>
                                          <p:spTgt spid="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nodeType="clickEffect" fill="hold" presetClass="entr" presetID="4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in">
                                      <p:cBhvr additive="repl">
                                        <p:cTn id="64" dur="2000"/>
                                        <p:tgtEl>
                                          <p:spTgt spid="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nodeType="withEffect" fill="hold" presetClass="entr" presetID="4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in">
                                      <p:cBhvr additive="repl">
                                        <p:cTn id="67" dur="2000"/>
                                        <p:tgtEl>
                                          <p:spTgt spid="1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CustomShape 1"/>
          <p:cNvSpPr/>
          <p:nvPr/>
        </p:nvSpPr>
        <p:spPr>
          <a:xfrm>
            <a:off x="0" y="26640"/>
            <a:ext cx="12191400" cy="9169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4400" spc="-1" strike="noStrike">
                <a:solidFill>
                  <a:srgbClr val="ffc000"/>
                </a:solidFill>
                <a:latin typeface="Calibri"/>
              </a:rPr>
              <a:t>Задания для 1 класса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134" name="CustomShape 2"/>
          <p:cNvSpPr/>
          <p:nvPr/>
        </p:nvSpPr>
        <p:spPr>
          <a:xfrm>
            <a:off x="207720" y="1196640"/>
            <a:ext cx="11999880" cy="452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marL="343080" indent="-342360">
              <a:lnSpc>
                <a:spcPct val="100000"/>
              </a:lnSpc>
              <a:spcBef>
                <a:spcPts val="479"/>
              </a:spcBef>
              <a:buClr>
                <a:srgbClr val="ff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ff0000"/>
                </a:solidFill>
                <a:latin typeface="Times New Roman"/>
              </a:rPr>
              <a:t> </a:t>
            </a:r>
            <a:r>
              <a:rPr b="0" lang="ru-RU" sz="2400" spc="-1" strike="noStrike">
                <a:solidFill>
                  <a:srgbClr val="ff0000"/>
                </a:solidFill>
                <a:latin typeface="Times New Roman"/>
              </a:rPr>
              <a:t>Слово упало и разлетелось на кусочки. </a:t>
            </a:r>
            <a:endParaRPr b="0" lang="ru-RU" sz="24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ru-RU" sz="2400" spc="-1" strike="noStrike">
                <a:solidFill>
                  <a:srgbClr val="ff0000"/>
                </a:solidFill>
                <a:latin typeface="Times New Roman"/>
              </a:rPr>
              <a:t>Помогите - вновь из букв его сложите: </a:t>
            </a:r>
            <a:endParaRPr b="0" lang="ru-RU" sz="24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879"/>
              </a:spcBef>
              <a:buClr>
                <a:srgbClr val="00b050"/>
              </a:buClr>
              <a:buFont typeface="Arial"/>
              <a:buChar char="•"/>
              <a:tabLst>
                <a:tab algn="l" pos="0"/>
              </a:tabLst>
            </a:pPr>
            <a:r>
              <a:rPr b="0" lang="ru-RU" sz="4400" spc="-1" strike="noStrike">
                <a:solidFill>
                  <a:srgbClr val="00b050"/>
                </a:solidFill>
                <a:latin typeface="Times New Roman"/>
              </a:rPr>
              <a:t>о</a:t>
            </a:r>
            <a:r>
              <a:rPr b="0" lang="ru-RU" sz="4400" spc="-1" strike="noStrike">
                <a:solidFill>
                  <a:srgbClr val="000000"/>
                </a:solidFill>
                <a:latin typeface="Times New Roman"/>
              </a:rPr>
              <a:t>я</a:t>
            </a:r>
            <a:r>
              <a:rPr b="0" lang="ru-RU" sz="4400" spc="-1" strike="noStrike">
                <a:solidFill>
                  <a:srgbClr val="00b050"/>
                </a:solidFill>
                <a:latin typeface="Times New Roman"/>
              </a:rPr>
              <a:t>д</a:t>
            </a:r>
            <a:r>
              <a:rPr b="0" lang="ru-RU" sz="4400" spc="-1" strike="noStrike">
                <a:solidFill>
                  <a:srgbClr val="000000"/>
                </a:solidFill>
                <a:latin typeface="Times New Roman"/>
              </a:rPr>
              <a:t>лео                лушкяга              </a:t>
            </a:r>
            <a:r>
              <a:rPr b="0" lang="ru-RU" sz="4400" spc="-1" strike="noStrike">
                <a:solidFill>
                  <a:srgbClr val="00b050"/>
                </a:solidFill>
                <a:latin typeface="Times New Roman"/>
              </a:rPr>
              <a:t>з</a:t>
            </a:r>
            <a:r>
              <a:rPr b="0" lang="ru-RU" sz="4400" spc="-1" strike="noStrike">
                <a:solidFill>
                  <a:srgbClr val="000000"/>
                </a:solidFill>
                <a:latin typeface="Times New Roman"/>
              </a:rPr>
              <a:t>млн</a:t>
            </a:r>
            <a:r>
              <a:rPr b="0" lang="ru-RU" sz="4400" spc="-1" strike="noStrike">
                <a:solidFill>
                  <a:srgbClr val="00b050"/>
                </a:solidFill>
                <a:latin typeface="Times New Roman"/>
              </a:rPr>
              <a:t>е</a:t>
            </a:r>
            <a:r>
              <a:rPr b="0" lang="ru-RU" sz="4400" spc="-1" strike="noStrike">
                <a:solidFill>
                  <a:srgbClr val="000000"/>
                </a:solidFill>
                <a:latin typeface="Times New Roman"/>
              </a:rPr>
              <a:t>якиа          фрноаь               </a:t>
            </a:r>
            <a:r>
              <a:rPr b="0" lang="ru-RU" sz="4400" spc="-1" strike="noStrike">
                <a:solidFill>
                  <a:srgbClr val="00b050"/>
                </a:solidFill>
                <a:latin typeface="Times New Roman"/>
              </a:rPr>
              <a:t>с</a:t>
            </a:r>
            <a:r>
              <a:rPr b="0" lang="ru-RU" sz="4400" spc="-1" strike="noStrike">
                <a:solidFill>
                  <a:srgbClr val="000000"/>
                </a:solidFill>
                <a:latin typeface="Times New Roman"/>
              </a:rPr>
              <a:t>з</a:t>
            </a:r>
            <a:r>
              <a:rPr b="0" lang="ru-RU" sz="4400" spc="-1" strike="noStrike">
                <a:solidFill>
                  <a:srgbClr val="00b050"/>
                </a:solidFill>
                <a:latin typeface="Times New Roman"/>
              </a:rPr>
              <a:t>т</a:t>
            </a:r>
            <a:r>
              <a:rPr b="0" lang="ru-RU" sz="4400" spc="-1" strike="noStrike">
                <a:solidFill>
                  <a:srgbClr val="000000"/>
                </a:solidFill>
                <a:latin typeface="Times New Roman"/>
              </a:rPr>
              <a:t>екроа             пиодмор </a:t>
            </a:r>
            <a:endParaRPr b="0" lang="ru-RU" sz="44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87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ru-RU" sz="4400" spc="-1" strike="noStrike">
                <a:solidFill>
                  <a:srgbClr val="000000"/>
                </a:solidFill>
                <a:latin typeface="Times New Roman"/>
              </a:rPr>
              <a:t>сзакка                уебинчк               пдосонулх         кхнуя </a:t>
            </a:r>
            <a:endParaRPr b="0" lang="ru-RU" sz="4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879"/>
              </a:spcBef>
              <a:tabLst>
                <a:tab algn="l" pos="0"/>
              </a:tabLst>
            </a:pPr>
            <a:endParaRPr b="0" lang="ru-RU" sz="4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CustomShape 1"/>
          <p:cNvSpPr/>
          <p:nvPr/>
        </p:nvSpPr>
        <p:spPr>
          <a:xfrm>
            <a:off x="-24840" y="26280"/>
            <a:ext cx="12191400" cy="9169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4400" spc="-1" strike="noStrike">
                <a:solidFill>
                  <a:srgbClr val="ff0000"/>
                </a:solidFill>
                <a:latin typeface="Calibri"/>
              </a:rPr>
              <a:t>Задания для 1 класса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136" name="CustomShape 2"/>
          <p:cNvSpPr/>
          <p:nvPr/>
        </p:nvSpPr>
        <p:spPr>
          <a:xfrm>
            <a:off x="119160" y="1600200"/>
            <a:ext cx="11880720" cy="452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marL="343080" indent="-342360">
              <a:lnSpc>
                <a:spcPct val="100000"/>
              </a:lnSpc>
              <a:spcBef>
                <a:spcPts val="799"/>
              </a:spcBef>
              <a:buClr>
                <a:srgbClr val="ff0000"/>
              </a:buClr>
              <a:buFont typeface="Arial"/>
              <a:buChar char="•"/>
            </a:pPr>
            <a:r>
              <a:rPr b="0" lang="ru-RU" sz="4000" spc="-1" strike="noStrike">
                <a:solidFill>
                  <a:srgbClr val="ff0000"/>
                </a:solidFill>
                <a:latin typeface="Times New Roman"/>
              </a:rPr>
              <a:t>  </a:t>
            </a:r>
            <a:r>
              <a:rPr b="0" lang="ru-RU" sz="4000" spc="-1" strike="noStrike">
                <a:solidFill>
                  <a:srgbClr val="ff0000"/>
                </a:solidFill>
                <a:latin typeface="Times New Roman"/>
              </a:rPr>
              <a:t>Прочитай слова, вернув буквы А на место</a:t>
            </a:r>
            <a:endParaRPr b="0" lang="ru-RU" sz="40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799"/>
              </a:spcBef>
              <a:tabLst>
                <a:tab algn="l" pos="0"/>
              </a:tabLst>
            </a:pPr>
            <a:endParaRPr b="0" lang="ru-RU" sz="40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799"/>
              </a:spcBef>
              <a:buClr>
                <a:srgbClr val="0000cc"/>
              </a:buClr>
              <a:buFont typeface="Arial"/>
              <a:buChar char="•"/>
              <a:tabLst>
                <a:tab algn="l" pos="0"/>
              </a:tabLst>
            </a:pPr>
            <a:r>
              <a:rPr b="0" lang="ru-RU" sz="4000" spc="-1" strike="noStrike">
                <a:solidFill>
                  <a:srgbClr val="0000cc"/>
                </a:solidFill>
                <a:latin typeface="Times New Roman"/>
              </a:rPr>
              <a:t> </a:t>
            </a:r>
            <a:r>
              <a:rPr b="0" lang="ru-RU" sz="4000" spc="-1" strike="noStrike">
                <a:solidFill>
                  <a:srgbClr val="000000"/>
                </a:solidFill>
                <a:latin typeface="Times New Roman"/>
              </a:rPr>
              <a:t>слт        сткн       звтрк         крн    бнн       срфн      квдрт        ткнь   прд       брбн      мскрд        флг  хлт        крмн     крндш             </a:t>
            </a:r>
            <a:r>
              <a:rPr b="0" lang="ru-RU" sz="4000" spc="-1" strike="noStrike">
                <a:solidFill>
                  <a:srgbClr val="000000"/>
                </a:solidFill>
                <a:latin typeface="Calibri"/>
              </a:rPr>
              <a:t>        </a:t>
            </a:r>
            <a:endParaRPr b="0" lang="ru-RU" sz="4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CustomShape 1"/>
          <p:cNvSpPr/>
          <p:nvPr/>
        </p:nvSpPr>
        <p:spPr>
          <a:xfrm>
            <a:off x="1981080" y="500040"/>
            <a:ext cx="8228880" cy="91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4400" spc="-1" strike="noStrike">
                <a:solidFill>
                  <a:srgbClr val="00b050"/>
                </a:solidFill>
                <a:latin typeface="Calibri"/>
              </a:rPr>
              <a:t>Задания для 2 класса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138" name="CustomShape 2"/>
          <p:cNvSpPr/>
          <p:nvPr/>
        </p:nvSpPr>
        <p:spPr>
          <a:xfrm>
            <a:off x="609480" y="1600200"/>
            <a:ext cx="10972080" cy="452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marL="343080" indent="-342360">
              <a:lnSpc>
                <a:spcPct val="100000"/>
              </a:lnSpc>
              <a:spcBef>
                <a:spcPts val="400"/>
              </a:spcBef>
              <a:buClr>
                <a:srgbClr val="0000cc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0000cc"/>
                </a:solidFill>
                <a:latin typeface="Times New Roman"/>
              </a:rPr>
              <a:t> </a:t>
            </a:r>
            <a:r>
              <a:rPr b="0" lang="ru-RU" sz="2000" spc="-1" strike="noStrike">
                <a:solidFill>
                  <a:srgbClr val="7030a0"/>
                </a:solidFill>
                <a:latin typeface="Times New Roman"/>
              </a:rPr>
              <a:t>Если отбросить буквы, которых нет в русском алфавите, то получится загадка. Прочитайте загадку и отгадайте.</a:t>
            </a:r>
            <a:endParaRPr b="0" lang="ru-RU" sz="20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720"/>
              </a:spcBef>
              <a:buClr>
                <a:srgbClr val="0000cc"/>
              </a:buClr>
              <a:buFont typeface="Arial"/>
              <a:buChar char="•"/>
            </a:pPr>
            <a:r>
              <a:rPr b="0" lang="ru-RU" sz="3600" spc="-1" strike="noStrike">
                <a:solidFill>
                  <a:srgbClr val="0000cc"/>
                </a:solidFill>
                <a:latin typeface="Calibri"/>
              </a:rPr>
              <a:t> </a:t>
            </a:r>
            <a:r>
              <a:rPr b="0" lang="ru-RU" sz="3600" spc="-1" strike="noStrike">
                <a:solidFill>
                  <a:srgbClr val="000000"/>
                </a:solidFill>
                <a:latin typeface="Times New Roman"/>
              </a:rPr>
              <a:t>L O R F S Д Q И W G Н Z h К U O L t C V F Т S R Ё G P Z L Y B W J Е S N C F Ь G S M Z N И Y W P R L C J f O S Y Г Q W P E Z U B L G A R t S E J U T </a:t>
            </a:r>
            <a:endParaRPr b="0" lang="ru-RU" sz="36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720"/>
              </a:spcBef>
              <a:buClr>
                <a:srgbClr val="953735"/>
              </a:buClr>
              <a:buFont typeface="Arial"/>
              <a:buChar char="•"/>
            </a:pPr>
            <a:r>
              <a:rPr b="1" lang="ru-RU" sz="3600" spc="-1" strike="noStrike">
                <a:solidFill>
                  <a:srgbClr val="953735"/>
                </a:solidFill>
                <a:latin typeface="Times New Roman"/>
              </a:rPr>
              <a:t>Один костёр  - весь мир согревает.</a:t>
            </a:r>
            <a:endParaRPr b="0" lang="ru-RU" sz="36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720"/>
              </a:spcBef>
              <a:tabLst>
                <a:tab algn="l" pos="0"/>
              </a:tabLst>
            </a:pPr>
            <a:r>
              <a:rPr b="1" lang="ru-RU" sz="3600" spc="-1" strike="noStrike">
                <a:solidFill>
                  <a:srgbClr val="953735"/>
                </a:solidFill>
                <a:latin typeface="Times New Roman"/>
              </a:rPr>
              <a:t> </a:t>
            </a:r>
            <a:r>
              <a:rPr b="1" lang="ru-RU" sz="3600" spc="-1" strike="noStrike">
                <a:solidFill>
                  <a:srgbClr val="953735"/>
                </a:solidFill>
                <a:latin typeface="Times New Roman"/>
              </a:rPr>
              <a:t>( Солнце) </a:t>
            </a:r>
            <a:endParaRPr b="0" lang="ru-RU" sz="36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ru-RU" sz="3600" spc="-1" strike="noStrike">
                <a:solidFill>
                  <a:srgbClr val="000000"/>
                </a:solidFill>
                <a:latin typeface="Times New Roman"/>
              </a:rPr>
              <a:t>              </a:t>
            </a:r>
            <a:endParaRPr b="0" lang="ru-RU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8" dur="indefinite" restart="never" nodeType="tmRoot">
          <p:childTnLst>
            <p:seq>
              <p:cTn id="69" dur="indefinite" nodeType="mainSeq">
                <p:childTnLst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nodeType="clickEffect" fill="hold" presetClass="entr" presetID="7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4" dur="5000" fill="hold"/>
                                        <p:tgtEl>
                                          <p:spTgt spid="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5" dur="5000" fill="hold"/>
                                        <p:tgtEl>
                                          <p:spTgt spid="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nodeType="withEffect" fill="hold" presetClass="entr" presetID="7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8" dur="5000" fill="hold"/>
                                        <p:tgtEl>
                                          <p:spTgt spid="1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9" dur="5000" fill="hold"/>
                                        <p:tgtEl>
                                          <p:spTgt spid="1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TM02474572[[fn=Медицинский шаблон оформления]]</Template>
  <TotalTime>408</TotalTime>
  <Application>LibreOffice/6.4.6.2$Linux_X86_64 LibreOffice_project/40$Build-2</Application>
  <Words>671</Words>
  <Paragraphs>104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2014-07-06T18:18:01Z</dcterms:created>
  <dc:creator>Фокина Лидия Петровна</dc:creator>
  <dc:description/>
  <cp:keywords>Шаблон презентации</cp:keywords>
  <dc:language>ru-RU</dc:language>
  <cp:lastModifiedBy/>
  <dcterms:modified xsi:type="dcterms:W3CDTF">2021-11-24T08:32:08Z</dcterms:modified>
  <cp:revision>69</cp:revision>
  <dc:subject/>
  <dc:title>Рамки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Широкоэкранный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19</vt:i4>
  </property>
</Properties>
</file>