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59" r:id="rId4"/>
    <p:sldId id="260" r:id="rId5"/>
    <p:sldId id="261" r:id="rId6"/>
    <p:sldId id="263" r:id="rId7"/>
    <p:sldId id="264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CCFFCC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8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713" autoAdjust="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9B296E-C8F1-46CF-9F57-D8D80C3306A2}" type="datetimeFigureOut">
              <a:rPr lang="ru-RU" smtClean="0"/>
              <a:pPr/>
              <a:t>27.04.2021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6EC8A-1116-4A31-BD5A-4FBFE1CF27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092305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E6EC8A-1116-4A31-BD5A-4FBFE1CF2700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E6EC8A-1116-4A31-BD5A-4FBFE1CF2700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600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6000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600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6000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6000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6000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6000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600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6000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6000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6000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6000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bousoh5.edusite.r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away.php?utf=1&amp;to=https://mbousoh5.edusite.ru/sveden/meals.html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mbousoh5.edusite.ru/magicpage.html?page=4844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5.jpeg"/><Relationship Id="rId7" Type="http://schemas.openxmlformats.org/officeDocument/2006/relationships/hyperlink" Target="https://vk.com/club203868570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10" Type="http://schemas.openxmlformats.org/officeDocument/2006/relationships/image" Target="../media/image11.jpeg"/><Relationship Id="rId4" Type="http://schemas.openxmlformats.org/officeDocument/2006/relationships/image" Target="../media/image6.jpeg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vk.com/club203868570" TargetMode="Externa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979712" y="6381328"/>
            <a:ext cx="3024336" cy="360040"/>
          </a:xfrm>
          <a:prstGeom prst="rect">
            <a:avLst/>
          </a:prstGeom>
          <a:solidFill>
            <a:schemeClr val="accent1">
              <a:lumMod val="20000"/>
              <a:lumOff val="80000"/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 descr="image (11)"/>
          <p:cNvPicPr/>
          <p:nvPr/>
        </p:nvPicPr>
        <p:blipFill>
          <a:blip r:embed="rId3" cstate="print"/>
          <a:srcRect b="2399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88640"/>
            <a:ext cx="4896544" cy="1872207"/>
          </a:xfrm>
        </p:spPr>
        <p:txBody>
          <a:bodyPr>
            <a:normAutofit fontScale="92500" lnSpcReduction="10000"/>
          </a:bodyPr>
          <a:lstStyle/>
          <a:p>
            <a:pPr algn="ctr">
              <a:lnSpc>
                <a:spcPct val="120000"/>
              </a:lnSpc>
              <a:buNone/>
            </a:pPr>
            <a:r>
              <a:rPr lang="ru-RU" sz="2000" b="1" dirty="0" smtClean="0">
                <a:solidFill>
                  <a:srgbClr val="FF0000"/>
                </a:solidFill>
              </a:rPr>
              <a:t>     Муниципальное бюджетное образовательное учреждение </a:t>
            </a:r>
          </a:p>
          <a:p>
            <a:pPr algn="ctr">
              <a:lnSpc>
                <a:spcPct val="120000"/>
              </a:lnSpc>
              <a:buNone/>
            </a:pPr>
            <a:r>
              <a:rPr lang="ru-RU" sz="2000" b="1" dirty="0" smtClean="0">
                <a:solidFill>
                  <a:srgbClr val="FF0000"/>
                </a:solidFill>
              </a:rPr>
              <a:t>средняя общеобразовательная школа №5</a:t>
            </a:r>
          </a:p>
          <a:p>
            <a:pPr algn="ctr">
              <a:lnSpc>
                <a:spcPct val="120000"/>
              </a:lnSpc>
              <a:buNone/>
            </a:pPr>
            <a:r>
              <a:rPr lang="ru-RU" sz="2000" b="1" dirty="0" smtClean="0">
                <a:solidFill>
                  <a:srgbClr val="FF0000"/>
                </a:solidFill>
              </a:rPr>
              <a:t>Карасукского района </a:t>
            </a:r>
          </a:p>
          <a:p>
            <a:pPr algn="ctr">
              <a:lnSpc>
                <a:spcPct val="120000"/>
              </a:lnSpc>
              <a:buNone/>
            </a:pPr>
            <a:r>
              <a:rPr lang="ru-RU" sz="2000" b="1" dirty="0" smtClean="0">
                <a:solidFill>
                  <a:srgbClr val="FF0000"/>
                </a:solidFill>
              </a:rPr>
              <a:t>   Новосибирской области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79712" y="6381328"/>
            <a:ext cx="3096344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4"/>
              </a:rPr>
              <a:t>https://mbousoh5.edusite.ru/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ransition spd="slow" advClick="0" advTm="8032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3_VT6QiMeyE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2500" r="12500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0" name="Прямоугольник 9"/>
          <p:cNvSpPr/>
          <p:nvPr/>
        </p:nvSpPr>
        <p:spPr>
          <a:xfrm>
            <a:off x="323528" y="116632"/>
            <a:ext cx="6552728" cy="936104"/>
          </a:xfrm>
          <a:prstGeom prst="rect">
            <a:avLst/>
          </a:prstGeom>
          <a:solidFill>
            <a:schemeClr val="accent5">
              <a:lumMod val="20000"/>
              <a:lumOff val="80000"/>
              <a:alpha val="8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7544" y="116632"/>
            <a:ext cx="6552728" cy="864096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КТД «Родительский контроль»</a:t>
            </a:r>
          </a:p>
          <a:p>
            <a:r>
              <a:rPr lang="ru-RU" sz="2400" i="1" dirty="0" smtClean="0">
                <a:solidFill>
                  <a:srgbClr val="FF0000"/>
                </a:solidFill>
              </a:rPr>
              <a:t>организации горячего питания обучающихся</a:t>
            </a:r>
          </a:p>
          <a:p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59632" y="4221088"/>
            <a:ext cx="1944216" cy="1296144"/>
          </a:xfrm>
          <a:prstGeom prst="rect">
            <a:avLst/>
          </a:prstGeom>
          <a:solidFill>
            <a:schemeClr val="accent3">
              <a:lumMod val="20000"/>
              <a:lumOff val="80000"/>
              <a:alpha val="7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FF0000"/>
                </a:solidFill>
              </a:rPr>
              <a:t>Цель:</a:t>
            </a:r>
          </a:p>
          <a:p>
            <a:pPr lvl="0"/>
            <a:r>
              <a:rPr lang="ru-RU" sz="1400" dirty="0" smtClean="0">
                <a:solidFill>
                  <a:srgbClr val="002060"/>
                </a:solidFill>
              </a:rPr>
              <a:t>контроль за организацией горячего питания обучающихся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724128" y="3429000"/>
            <a:ext cx="3276872" cy="2132856"/>
          </a:xfrm>
          <a:prstGeom prst="rect">
            <a:avLst/>
          </a:prstGeom>
          <a:solidFill>
            <a:schemeClr val="accent3">
              <a:lumMod val="20000"/>
              <a:lumOff val="80000"/>
              <a:alpha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Задачи:</a:t>
            </a:r>
          </a:p>
          <a:p>
            <a:r>
              <a:rPr lang="ru-RU" sz="1400" dirty="0" smtClean="0">
                <a:solidFill>
                  <a:srgbClr val="002060"/>
                </a:solidFill>
              </a:rPr>
              <a:t>-оценить: соответствие реализуемых блюд утвержденному меню;</a:t>
            </a:r>
          </a:p>
          <a:p>
            <a:r>
              <a:rPr lang="ru-RU" sz="1400" dirty="0">
                <a:solidFill>
                  <a:srgbClr val="002060"/>
                </a:solidFill>
              </a:rPr>
              <a:t>с</a:t>
            </a:r>
            <a:r>
              <a:rPr lang="ru-RU" sz="1400" dirty="0" smtClean="0">
                <a:solidFill>
                  <a:srgbClr val="002060"/>
                </a:solidFill>
              </a:rPr>
              <a:t>анитарно-техническое содержание обеденного зала;</a:t>
            </a:r>
          </a:p>
          <a:p>
            <a:r>
              <a:rPr lang="ru-RU" sz="1400" dirty="0">
                <a:solidFill>
                  <a:srgbClr val="002060"/>
                </a:solidFill>
              </a:rPr>
              <a:t>у</a:t>
            </a:r>
            <a:r>
              <a:rPr lang="ru-RU" sz="1400" dirty="0" smtClean="0">
                <a:solidFill>
                  <a:srgbClr val="002060"/>
                </a:solidFill>
              </a:rPr>
              <a:t>словия соблюдения правил личной гигиены обучающимися;</a:t>
            </a:r>
          </a:p>
          <a:p>
            <a:r>
              <a:rPr lang="ru-RU" sz="1400" dirty="0" smtClean="0">
                <a:solidFill>
                  <a:srgbClr val="002060"/>
                </a:solidFill>
              </a:rPr>
              <a:t>-формирование у родителей и детей  здоровое питание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  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0544" y="5589240"/>
            <a:ext cx="6181774" cy="1368152"/>
          </a:xfrm>
          <a:prstGeom prst="rect">
            <a:avLst/>
          </a:prstGeom>
          <a:solidFill>
            <a:schemeClr val="accent3">
              <a:lumMod val="20000"/>
              <a:lumOff val="80000"/>
              <a:alpha val="8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rgbClr val="FF0000"/>
              </a:solidFill>
            </a:endParaRPr>
          </a:p>
          <a:p>
            <a:pPr algn="ctr"/>
            <a:endParaRPr lang="ru-RU" dirty="0" smtClean="0">
              <a:solidFill>
                <a:srgbClr val="FF0000"/>
              </a:solidFill>
            </a:endParaRPr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Нормативные документы:</a:t>
            </a:r>
          </a:p>
          <a:p>
            <a:pPr marL="342900" indent="-342900">
              <a:buAutoNum type="arabicPeriod"/>
            </a:pPr>
            <a:r>
              <a:rPr lang="ru-RU" sz="1400" dirty="0" smtClean="0">
                <a:solidFill>
                  <a:srgbClr val="002060"/>
                </a:solidFill>
              </a:rPr>
              <a:t>Положение о родительском контроле за организацией горячего питания.</a:t>
            </a:r>
          </a:p>
          <a:p>
            <a:pPr marL="342900" indent="-342900">
              <a:buAutoNum type="arabicPeriod"/>
            </a:pPr>
            <a:r>
              <a:rPr lang="ru-RU" sz="1400" dirty="0" smtClean="0">
                <a:solidFill>
                  <a:srgbClr val="002060"/>
                </a:solidFill>
              </a:rPr>
              <a:t> Порядок доступа законных представителей обучающихся в организацию общественного питания МБОУ СОШ № 5 </a:t>
            </a:r>
            <a:r>
              <a:rPr lang="en-US" u="sng" dirty="0" smtClean="0">
                <a:hlinkClick r:id="rId3"/>
              </a:rPr>
              <a:t>https://mbousoh5.edusite.ru/sveden/meals.html</a:t>
            </a:r>
            <a:endParaRPr lang="ru-RU" dirty="0" smtClean="0">
              <a:solidFill>
                <a:srgbClr val="002060"/>
              </a:solidFill>
            </a:endParaRPr>
          </a:p>
          <a:p>
            <a:pPr marL="342900" indent="-342900" algn="ctr"/>
            <a:endParaRPr lang="ru-RU" dirty="0" smtClean="0">
              <a:solidFill>
                <a:srgbClr val="002060"/>
              </a:solidFill>
            </a:endParaRPr>
          </a:p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67544" y="1124744"/>
            <a:ext cx="5112568" cy="2952328"/>
          </a:xfrm>
          <a:prstGeom prst="rect">
            <a:avLst/>
          </a:prstGeom>
          <a:solidFill>
            <a:schemeClr val="accent3">
              <a:lumMod val="20000"/>
              <a:lumOff val="80000"/>
              <a:alpha val="7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FF0000"/>
                </a:solidFill>
              </a:rPr>
              <a:t>Актуальность:</a:t>
            </a:r>
          </a:p>
          <a:p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Организация питания в образовательной организации играет важную роль не только для развития, роста учащегося и сохранения его здоровья, но так же и успешном усвоении знаний школьником, качестве его образования. Недостаточное поступление питательных веществ в детском возрасте отрицательно сказывается на показателях физического развития, заболеваемости, успеваемости, способствует проявлению обменных нарушений и хронической патологии. Родители являются законными представителями потребителей школьного питания, имеющими право на безопасную услугу, поэтому важным фактором в обеспечении безопасности школьного питания является организация родительского контроля. </a:t>
            </a:r>
            <a:endParaRPr lang="ru-RU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6" name="Рисунок 15" descr="TiOHNIyMN7c.jpg"/>
          <p:cNvPicPr>
            <a:picLocks noChangeAspect="1"/>
          </p:cNvPicPr>
          <p:nvPr/>
        </p:nvPicPr>
        <p:blipFill>
          <a:blip r:embed="rId4" cstate="print"/>
          <a:srcRect t="17780" r="2130" b="20797"/>
          <a:stretch>
            <a:fillRect/>
          </a:stretch>
        </p:blipFill>
        <p:spPr>
          <a:xfrm>
            <a:off x="7524328" y="116632"/>
            <a:ext cx="1491498" cy="1666969"/>
          </a:xfrm>
          <a:prstGeom prst="rect">
            <a:avLst/>
          </a:prstGeom>
          <a:effectLst>
            <a:glow rad="63500">
              <a:schemeClr val="accent3">
                <a:satMod val="175000"/>
                <a:alpha val="40000"/>
              </a:schemeClr>
            </a:glow>
            <a:innerShdw blurRad="63500" dist="50800" dir="13500000">
              <a:prstClr val="black">
                <a:alpha val="0"/>
              </a:prstClr>
            </a:innerShdw>
          </a:effectLst>
        </p:spPr>
      </p:pic>
    </p:spTree>
  </p:cSld>
  <p:clrMapOvr>
    <a:masterClrMapping/>
  </p:clrMapOvr>
  <p:transition spd="slow" advClick="0" advTm="66047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JaHveFG8goE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4815" r="4815"/>
          <a:stretch>
            <a:fillRect/>
          </a:stretch>
        </p:blipFill>
        <p:spPr>
          <a:xfrm>
            <a:off x="0" y="116632"/>
            <a:ext cx="9036495" cy="6624736"/>
          </a:xfrm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267744" y="6381328"/>
            <a:ext cx="5486400" cy="360040"/>
          </a:xfrm>
        </p:spPr>
        <p:txBody>
          <a:bodyPr/>
          <a:lstStyle/>
          <a:p>
            <a:r>
              <a:rPr lang="en-US" dirty="0" smtClean="0">
                <a:hlinkClick r:id="rId3"/>
              </a:rPr>
              <a:t>https://mbousoh5.edusite.ru/magicpage.html?page=4844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7504" y="260648"/>
            <a:ext cx="2232248" cy="6192688"/>
          </a:xfrm>
          <a:prstGeom prst="rect">
            <a:avLst/>
          </a:prstGeom>
          <a:solidFill>
            <a:schemeClr val="tx2">
              <a:lumMod val="20000"/>
              <a:lumOff val="80000"/>
              <a:alpha val="85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ru-RU" sz="12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25. 12.2020 года Глава Карасукского района Александр Павлович Гофман посетил МБОУ СОШ №5. В начале 2020-2021 учебного года в школе начала работать новая, современная столовая.</a:t>
            </a:r>
            <a:r>
              <a:rPr lang="ru-RU" sz="1200" dirty="0" smtClean="0"/>
              <a:t> </a:t>
            </a: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Б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ыли заменены части систем отопления, водоснабжения холодной и горячей воды, канализации, электропроводки и осветительных приборов. Проведены отделочные работы , в пищеблоке уложена плитка стен и пола, установлена вытяжка, а свободное место позволило разместить дополнительные раковины для обработки и мытья посуды. Всё оснащение отвечает всем санитарным нормам и требованиям. В дополнительных помещениях пищеблока установлена новая сантехника. Кроме того, заменены все двери и окно для раздачи пищи.</a:t>
            </a:r>
            <a:r>
              <a:rPr lang="ru-RU" sz="1200" dirty="0" smtClean="0"/>
              <a:t> 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Для проведения мероприятий реконструирована сценическая площадка с добавлением светодиодных прожекторов.</a:t>
            </a:r>
          </a:p>
          <a:p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ransition spd="slow" advClick="0" advTm="42610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 descr="qqqOzEao-cYй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t="6411" b="6411"/>
          <a:stretch>
            <a:fillRect/>
          </a:stretch>
        </p:blipFill>
        <p:spPr>
          <a:xfrm>
            <a:off x="0" y="0"/>
            <a:ext cx="9483692" cy="6858000"/>
          </a:xfrm>
        </p:spPr>
      </p:pic>
      <p:pic>
        <p:nvPicPr>
          <p:cNvPr id="9" name="Рисунок 8" descr="VyLtfnoNn2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88224" y="4149080"/>
            <a:ext cx="2659929" cy="2088000"/>
          </a:xfrm>
          <a:prstGeom prst="rect">
            <a:avLst/>
          </a:prstGeom>
          <a:effectLst/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11" name="Рисунок 10" descr="-r_pThJfD0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31840" y="116632"/>
            <a:ext cx="2808312" cy="2118380"/>
          </a:xfrm>
          <a:prstGeom prst="rect">
            <a:avLst/>
          </a:prstGeom>
          <a:effectLst/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14" name="Рисунок 13" descr="evOSyg-15uo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347864" y="4365104"/>
            <a:ext cx="2698552" cy="208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</p:pic>
      <p:sp>
        <p:nvSpPr>
          <p:cNvPr id="15" name="Скругленный прямоугольник 14"/>
          <p:cNvSpPr/>
          <p:nvPr/>
        </p:nvSpPr>
        <p:spPr>
          <a:xfrm>
            <a:off x="2915816" y="6425952"/>
            <a:ext cx="3600400" cy="43204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hlinkClick r:id="rId7"/>
              </a:rPr>
              <a:t>https://vk.com/club203868570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3" name="Рисунок 12" descr="3Zjww4tqd9Uс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7504" y="4149080"/>
            <a:ext cx="2824940" cy="208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12" name="Скругленный прямоугольник 11"/>
          <p:cNvSpPr/>
          <p:nvPr/>
        </p:nvSpPr>
        <p:spPr>
          <a:xfrm>
            <a:off x="2987824" y="1772816"/>
            <a:ext cx="3096344" cy="2736304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 столовой мы делаем следующее:</a:t>
            </a:r>
          </a:p>
          <a:p>
            <a:pPr fontAlgn="base">
              <a:buFont typeface="Wingdings" pitchFamily="2" charset="2"/>
              <a:buChar char="§"/>
            </a:pP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сверяем соответствие фактического меню с примерным меню, размещенным на сайте школы;</a:t>
            </a:r>
          </a:p>
          <a:p>
            <a:pPr fontAlgn="base">
              <a:buFont typeface="Wingdings" pitchFamily="2" charset="2"/>
              <a:buChar char="§"/>
            </a:pP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Проверяем температуру блюд при подаче на столы;</a:t>
            </a:r>
          </a:p>
          <a:p>
            <a:pPr fontAlgn="base">
              <a:buFont typeface="Wingdings" pitchFamily="2" charset="2"/>
              <a:buChar char="§"/>
            </a:pP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наблюдаем за тем, как едят дети;</a:t>
            </a:r>
          </a:p>
          <a:p>
            <a:pPr fontAlgn="base">
              <a:buFont typeface="Wingdings" pitchFamily="2" charset="2"/>
              <a:buChar char="§"/>
            </a:pP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Снимаем пробы;</a:t>
            </a:r>
          </a:p>
          <a:p>
            <a:pPr fontAlgn="base">
              <a:buFont typeface="Wingdings" pitchFamily="2" charset="2"/>
              <a:buChar char="§"/>
            </a:pP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Визуально оцениваем уровень отходов.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" name="Рисунок 9" descr="7Xm9JyJaPqI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071025" y="116632"/>
            <a:ext cx="2072975" cy="244827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7" name="Рисунок 16" descr="moJ9d-5ZfjI.jpg"/>
          <p:cNvPicPr>
            <a:picLocks noChangeAspect="1"/>
          </p:cNvPicPr>
          <p:nvPr/>
        </p:nvPicPr>
        <p:blipFill>
          <a:blip r:embed="rId10" cstate="print"/>
          <a:srcRect t="15015" b="14046"/>
          <a:stretch>
            <a:fillRect/>
          </a:stretch>
        </p:blipFill>
        <p:spPr>
          <a:xfrm>
            <a:off x="107504" y="188640"/>
            <a:ext cx="2052000" cy="259228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ransition spd="slow" advClick="0" advTm="16765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4e3Tc-T1f6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741368"/>
          </a:xfrm>
          <a:prstGeom prst="rect">
            <a:avLst/>
          </a:prstGeom>
        </p:spPr>
      </p:pic>
      <p:pic>
        <p:nvPicPr>
          <p:cNvPr id="11" name="Рисунок 10" descr="sFek5z0GyK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31840" y="692696"/>
            <a:ext cx="2808312" cy="2106234"/>
          </a:xfrm>
          <a:prstGeom prst="rect">
            <a:avLst/>
          </a:prstGeom>
        </p:spPr>
      </p:pic>
      <p:pic>
        <p:nvPicPr>
          <p:cNvPr id="10" name="Рисунок 9" descr="RtqLDgrvMk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167278">
            <a:off x="6304060" y="646275"/>
            <a:ext cx="1880730" cy="2507639"/>
          </a:xfrm>
          <a:prstGeom prst="rect">
            <a:avLst/>
          </a:prstGeom>
        </p:spPr>
      </p:pic>
      <p:pic>
        <p:nvPicPr>
          <p:cNvPr id="9" name="Рисунок 8" descr="UHFD4XDfx7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468199">
            <a:off x="912378" y="581323"/>
            <a:ext cx="1975893" cy="2634524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467544" y="116632"/>
            <a:ext cx="7632848" cy="504056"/>
          </a:xfrm>
          <a:prstGeom prst="roundRect">
            <a:avLst/>
          </a:prstGeom>
          <a:solidFill>
            <a:schemeClr val="accent1">
              <a:lumMod val="20000"/>
              <a:lumOff val="80000"/>
              <a:alpha val="8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67544" y="116632"/>
            <a:ext cx="7632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Не только контролируем, но и помогаем!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915816" y="6237312"/>
            <a:ext cx="3096344" cy="360040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987824" y="6237312"/>
            <a:ext cx="31616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6"/>
              </a:rPr>
              <a:t>https://vk.com/club203868570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131840" y="2492896"/>
            <a:ext cx="2880320" cy="2016224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3419872" y="2492897"/>
            <a:ext cx="25202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Родительский комитет нашего класса совместно с классным руководителем и под его руководством планирует, готовит и проводит классные часы по темам «Здоровый образ жизни!»</a:t>
            </a:r>
            <a:endParaRPr lang="ru-RU" sz="1600" dirty="0"/>
          </a:p>
        </p:txBody>
      </p:sp>
      <p:pic>
        <p:nvPicPr>
          <p:cNvPr id="17" name="Рисунок 16" descr="Q49HuPq3hOc.jpg"/>
          <p:cNvPicPr>
            <a:picLocks noChangeAspect="1"/>
          </p:cNvPicPr>
          <p:nvPr/>
        </p:nvPicPr>
        <p:blipFill>
          <a:blip r:embed="rId7" cstate="print"/>
          <a:srcRect t="10633" b="22913"/>
          <a:stretch>
            <a:fillRect/>
          </a:stretch>
        </p:blipFill>
        <p:spPr>
          <a:xfrm>
            <a:off x="179512" y="4437112"/>
            <a:ext cx="2031690" cy="1800200"/>
          </a:xfrm>
          <a:prstGeom prst="rect">
            <a:avLst/>
          </a:prstGeom>
        </p:spPr>
      </p:pic>
      <p:sp>
        <p:nvSpPr>
          <p:cNvPr id="18" name="Скругленный прямоугольник 17"/>
          <p:cNvSpPr/>
          <p:nvPr/>
        </p:nvSpPr>
        <p:spPr>
          <a:xfrm>
            <a:off x="2195736" y="4941168"/>
            <a:ext cx="2880320" cy="792088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Так же родительский комитет оказывает посильную помощь</a:t>
            </a:r>
            <a:endParaRPr lang="ru-RU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 spd="slow" advClick="0" advTm="17297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выв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0"/>
            <a:ext cx="8784976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</p:pic>
      <p:sp>
        <p:nvSpPr>
          <p:cNvPr id="16" name="Скругленный прямоугольник 15"/>
          <p:cNvSpPr/>
          <p:nvPr/>
        </p:nvSpPr>
        <p:spPr>
          <a:xfrm>
            <a:off x="1835696" y="4221088"/>
            <a:ext cx="5400600" cy="432048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0"/>
            <a:ext cx="3888432" cy="2952328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Подводя итоги родительского контроля, хотим отметить, что уже само присутствие родителей в школьной столовой дисциплинирует как работников столовой, так и детей, а также способствует улучшению ситуации с организованным питанием.</a:t>
            </a:r>
          </a:p>
          <a:p>
            <a:pPr fontAlgn="base"/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Считаем, что только лично можно получить качественную и достоверную информацию о реальном положении дел. Только эту информацию можно обсуждать в сетях, чатах и СМИ</a:t>
            </a:r>
            <a:endParaRPr lang="ru-RU" sz="1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5" name="Рисунок 4" descr="iф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4869160"/>
            <a:ext cx="1453322" cy="1872000"/>
          </a:xfrm>
          <a:prstGeom prst="rect">
            <a:avLst/>
          </a:prstGeom>
        </p:spPr>
      </p:pic>
      <p:pic>
        <p:nvPicPr>
          <p:cNvPr id="8" name="Рисунок 7" descr="IMG_051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63888" y="4797152"/>
            <a:ext cx="1542126" cy="1872000"/>
          </a:xfrm>
          <a:prstGeom prst="rect">
            <a:avLst/>
          </a:prstGeom>
        </p:spPr>
      </p:pic>
      <p:pic>
        <p:nvPicPr>
          <p:cNvPr id="10" name="Рисунок 9" descr="W_qnvner-E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92080" y="4797152"/>
            <a:ext cx="1549498" cy="1836000"/>
          </a:xfrm>
          <a:prstGeom prst="rect">
            <a:avLst/>
          </a:prstGeom>
        </p:spPr>
      </p:pic>
      <p:pic>
        <p:nvPicPr>
          <p:cNvPr id="11" name="Рисунок 10" descr="o-98b6jo0agц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07704" y="4797152"/>
            <a:ext cx="1440159" cy="1885485"/>
          </a:xfrm>
          <a:prstGeom prst="rect">
            <a:avLst/>
          </a:prstGeom>
        </p:spPr>
      </p:pic>
      <p:pic>
        <p:nvPicPr>
          <p:cNvPr id="12" name="Рисунок 11" descr="17WPVQWhuj8ц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020272" y="4797152"/>
            <a:ext cx="1466990" cy="1872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187624" y="4221088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Р О Д И Т Е Л Ь С К И Й   К О М И Т Е Т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7" name="Рисунок 16" descr="контроль питания.jpg"/>
          <p:cNvPicPr>
            <a:picLocks noChangeAspect="1"/>
          </p:cNvPicPr>
          <p:nvPr/>
        </p:nvPicPr>
        <p:blipFill>
          <a:blip r:embed="rId8" cstate="print"/>
          <a:srcRect l="4287" r="5688" b="12121"/>
          <a:stretch>
            <a:fillRect/>
          </a:stretch>
        </p:blipFill>
        <p:spPr>
          <a:xfrm>
            <a:off x="4860032" y="0"/>
            <a:ext cx="3901695" cy="2924944"/>
          </a:xfrm>
          <a:prstGeom prst="round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</p:spTree>
  </p:cSld>
  <p:clrMapOvr>
    <a:masterClrMapping/>
  </p:clrMapOvr>
  <p:transition spd="slow" advClick="0" advTm="48406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e1sNcKJZsmc.jpg"/>
          <p:cNvPicPr>
            <a:picLocks noChangeAspect="1"/>
          </p:cNvPicPr>
          <p:nvPr/>
        </p:nvPicPr>
        <p:blipFill>
          <a:blip r:embed="rId2" cstate="print"/>
          <a:srcRect t="2271" b="2619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телефон горячей линии.jpg"/>
          <p:cNvPicPr>
            <a:picLocks noChangeAspect="1"/>
          </p:cNvPicPr>
          <p:nvPr/>
        </p:nvPicPr>
        <p:blipFill>
          <a:blip r:embed="rId3" cstate="print"/>
          <a:srcRect t="13654"/>
          <a:stretch>
            <a:fillRect/>
          </a:stretch>
        </p:blipFill>
        <p:spPr>
          <a:xfrm>
            <a:off x="107504" y="4308642"/>
            <a:ext cx="3096344" cy="2549358"/>
          </a:xfrm>
          <a:prstGeom prst="roundRect">
            <a:avLst/>
          </a:prstGeom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slow" advClick="0" advTm="10844"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654</TotalTime>
  <Words>477</Words>
  <Application>Microsoft Office PowerPoint</Application>
  <PresentationFormat>Экран (4:3)</PresentationFormat>
  <Paragraphs>44</Paragraphs>
  <Slides>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НАФАНЯ</dc:creator>
  <cp:lastModifiedBy>НАФАНЯ</cp:lastModifiedBy>
  <cp:revision>77</cp:revision>
  <dcterms:created xsi:type="dcterms:W3CDTF">2021-04-16T12:51:22Z</dcterms:created>
  <dcterms:modified xsi:type="dcterms:W3CDTF">2021-04-27T08:51:06Z</dcterms:modified>
</cp:coreProperties>
</file>