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6" r:id="rId4"/>
    <p:sldId id="258" r:id="rId5"/>
    <p:sldId id="268" r:id="rId6"/>
    <p:sldId id="269" r:id="rId7"/>
    <p:sldId id="261" r:id="rId8"/>
    <p:sldId id="262" r:id="rId9"/>
    <p:sldId id="270" r:id="rId10"/>
    <p:sldId id="271" r:id="rId11"/>
    <p:sldId id="260" r:id="rId12"/>
    <p:sldId id="264" r:id="rId13"/>
    <p:sldId id="265" r:id="rId14"/>
  </p:sldIdLst>
  <p:sldSz cx="9144000" cy="6858000" type="screen4x3"/>
  <p:notesSz cx="6858000" cy="994568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9999FF"/>
    <a:srgbClr val="FF99CC"/>
    <a:srgbClr val="FF99FF"/>
    <a:srgbClr val="00FF00"/>
    <a:srgbClr val="CCFFCC"/>
    <a:srgbClr val="9933FF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1285" autoAdjust="0"/>
    <p:restoredTop sz="94660"/>
  </p:normalViewPr>
  <p:slideViewPr>
    <p:cSldViewPr>
      <p:cViewPr>
        <p:scale>
          <a:sx n="100" d="100"/>
          <a:sy n="100" d="100"/>
        </p:scale>
        <p:origin x="-1147" y="62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29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724400"/>
            <a:ext cx="5486400" cy="447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7213"/>
            <a:ext cx="29718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447213"/>
            <a:ext cx="29718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4A64770-F2BD-4E6F-83D8-3429784D1AA6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B0F4CB-40A1-4914-995C-69AA265F5C83}" type="slidenum">
              <a:rPr lang="ru-RU"/>
              <a:pPr/>
              <a:t>1</a:t>
            </a:fld>
            <a:endParaRPr lang="ru-RU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E3B802-D7B2-4936-B97C-1240CFC8D92B}" type="slidenum">
              <a:rPr lang="ru-RU"/>
              <a:pPr/>
              <a:t>10</a:t>
            </a:fld>
            <a:endParaRPr lang="ru-RU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F885BB-BB33-4421-9D59-6A1842573011}" type="slidenum">
              <a:rPr lang="ru-RU"/>
              <a:pPr/>
              <a:t>11</a:t>
            </a:fld>
            <a:endParaRPr lang="ru-RU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6068B4-AE15-4EA9-A660-E74E008FF7AF}" type="slidenum">
              <a:rPr lang="ru-RU"/>
              <a:pPr/>
              <a:t>12</a:t>
            </a:fld>
            <a:endParaRPr lang="ru-RU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33A226-6C78-4841-867F-D47E7372E2BA}" type="slidenum">
              <a:rPr lang="ru-RU"/>
              <a:pPr/>
              <a:t>13</a:t>
            </a:fld>
            <a:endParaRPr lang="ru-RU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57D69F-6642-4257-BE21-BF8225309215}" type="slidenum">
              <a:rPr lang="ru-RU"/>
              <a:pPr/>
              <a:t>2</a:t>
            </a:fld>
            <a:endParaRPr lang="ru-RU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4E58DD-E650-4A94-AB7E-070920F22636}" type="slidenum">
              <a:rPr lang="ru-RU"/>
              <a:pPr/>
              <a:t>3</a:t>
            </a:fld>
            <a:endParaRPr lang="ru-RU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4DE0FB-A492-447F-8E7B-CA912352E375}" type="slidenum">
              <a:rPr lang="ru-RU"/>
              <a:pPr/>
              <a:t>4</a:t>
            </a:fld>
            <a:endParaRPr lang="ru-RU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4DE0FB-A492-447F-8E7B-CA912352E375}" type="slidenum">
              <a:rPr lang="ru-RU"/>
              <a:pPr/>
              <a:t>5</a:t>
            </a:fld>
            <a:endParaRPr lang="ru-RU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4DE0FB-A492-447F-8E7B-CA912352E375}" type="slidenum">
              <a:rPr lang="ru-RU"/>
              <a:pPr/>
              <a:t>6</a:t>
            </a:fld>
            <a:endParaRPr lang="ru-RU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38E1FA-2CFC-4B7E-B5DE-CE35DF77B430}" type="slidenum">
              <a:rPr lang="ru-RU"/>
              <a:pPr/>
              <a:t>7</a:t>
            </a:fld>
            <a:endParaRPr lang="ru-RU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E3B802-D7B2-4936-B97C-1240CFC8D92B}" type="slidenum">
              <a:rPr lang="ru-RU"/>
              <a:pPr/>
              <a:t>8</a:t>
            </a:fld>
            <a:endParaRPr lang="ru-RU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E3B802-D7B2-4936-B97C-1240CFC8D92B}" type="slidenum">
              <a:rPr lang="ru-RU"/>
              <a:pPr/>
              <a:t>9</a:t>
            </a:fld>
            <a:endParaRPr lang="ru-RU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130FD9-13CA-402F-8C23-BD05ABEEE57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1FA350-8AD1-41CE-81BF-46DB82A88FE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61BF78-67CE-4113-B935-A2CF962D4C0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Заголовок, текст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иаграмма 3"/>
          <p:cNvSpPr>
            <a:spLocks noGrp="1"/>
          </p:cNvSpPr>
          <p:nvPr>
            <p:ph type="ch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D2FD977-6BF1-4009-AE6A-EB5DD791FED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2732816-4A86-4931-B2A8-8E301CB46C2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9AFBD0-B840-4CE8-8EDE-A52F7CFC706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75A696-4813-467A-A687-F09B521A587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A080AB-D07D-44FA-8BC3-B6D8954B5F9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387611-4575-4808-8A88-CB43AE2520B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1E545D-256B-473E-8A6E-90C2884BD2A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68CEC7-F31F-4A40-BFE2-A07C49F8FE4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5BA5C2-6CB0-4492-B698-91B4740EEDE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E95E17-AAB2-4F22-AEE1-B5A4E0894F5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6B57C8E-BAB0-4905-8117-9041EE8630D9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24" y="2285992"/>
            <a:ext cx="7772400" cy="2025642"/>
          </a:xfrm>
        </p:spPr>
        <p:txBody>
          <a:bodyPr/>
          <a:lstStyle/>
          <a:p>
            <a:r>
              <a:rPr lang="ru-RU" b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Математическая грамотность- способность человека решать стандартные жизненные задачи!</a:t>
            </a:r>
            <a:endParaRPr lang="ru-RU" b="1" dirty="0">
              <a:solidFill>
                <a:srgbClr val="99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288" y="5357826"/>
            <a:ext cx="8497887" cy="1500174"/>
          </a:xfrm>
        </p:spPr>
        <p:txBody>
          <a:bodyPr/>
          <a:lstStyle/>
          <a:p>
            <a:pPr marL="609600" indent="-609600"/>
            <a:endParaRPr lang="ru-RU" b="1" i="1" dirty="0">
              <a:solidFill>
                <a:schemeClr val="accent2"/>
              </a:solidFill>
              <a:latin typeface="Bookman Old Style" pitchFamily="18" charset="0"/>
            </a:endParaRPr>
          </a:p>
          <a:p>
            <a:pPr marL="609600" indent="-609600" algn="l">
              <a:buFontTx/>
              <a:buChar char="•"/>
            </a:pPr>
            <a:endParaRPr lang="ru-RU" b="1" i="1" dirty="0">
              <a:solidFill>
                <a:schemeClr val="accent2"/>
              </a:solidFill>
              <a:latin typeface="Bookman Old Style" pitchFamily="18" charset="0"/>
            </a:endParaRPr>
          </a:p>
          <a:p>
            <a:pPr marL="609600" indent="-609600"/>
            <a:endParaRPr lang="ru-RU" b="1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rgbClr val="CCCC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449263"/>
            <a:ext cx="8893175" cy="6075362"/>
          </a:xfrm>
        </p:spPr>
        <p:txBody>
          <a:bodyPr/>
          <a:lstStyle/>
          <a:p>
            <a:pPr>
              <a:buFontTx/>
              <a:buNone/>
            </a:pPr>
            <a:r>
              <a:rPr lang="ru-RU" b="1" dirty="0" smtClean="0">
                <a:solidFill>
                  <a:srgbClr val="0066FF"/>
                </a:solidFill>
              </a:rPr>
              <a:t> Примеры задач третьего уровня: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1.Банк Х меняет рубли на тугрики по 3000 рублей за тугрик, и еще берет 7000 рублей за право обмена независимо от меняемой суммы. Банк У берет за тугрик 3020 рублей, а за право обмена берет 1 тугрик (тоже независимо от меняемой суммы). Турист установил, что ему все равно, в каком из банков менять деньги. Какую сумму он собирается менять?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endParaRPr lang="ru-RU" b="1" dirty="0" smtClean="0">
              <a:solidFill>
                <a:srgbClr val="0066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endParaRPr lang="ru-RU" i="1" dirty="0">
              <a:solidFill>
                <a:srgbClr val="660066"/>
              </a:solidFill>
              <a:latin typeface="Bradley Hand ITC" pitchFamily="66" charset="0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0" y="3230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0" y="3230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0" y="3230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0" y="3230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0" y="3230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0" y="3230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237" name="Rectangle 21"/>
          <p:cNvSpPr>
            <a:spLocks noChangeArrowheads="1"/>
          </p:cNvSpPr>
          <p:nvPr/>
        </p:nvSpPr>
        <p:spPr bwMode="auto">
          <a:xfrm>
            <a:off x="0" y="3230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239" name="Rectangle 23"/>
          <p:cNvSpPr>
            <a:spLocks noChangeArrowheads="1"/>
          </p:cNvSpPr>
          <p:nvPr/>
        </p:nvSpPr>
        <p:spPr bwMode="auto">
          <a:xfrm>
            <a:off x="0" y="3230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8" name="Oval 10"/>
          <p:cNvSpPr>
            <a:spLocks noChangeArrowheads="1"/>
          </p:cNvSpPr>
          <p:nvPr/>
        </p:nvSpPr>
        <p:spPr bwMode="auto">
          <a:xfrm>
            <a:off x="900113" y="1773238"/>
            <a:ext cx="287337" cy="28733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79" name="Oval 11"/>
          <p:cNvSpPr>
            <a:spLocks noChangeArrowheads="1"/>
          </p:cNvSpPr>
          <p:nvPr/>
        </p:nvSpPr>
        <p:spPr bwMode="auto">
          <a:xfrm>
            <a:off x="7524750" y="6354763"/>
            <a:ext cx="504825" cy="503237"/>
          </a:xfrm>
          <a:prstGeom prst="ellipse">
            <a:avLst/>
          </a:prstGeom>
          <a:solidFill>
            <a:srgbClr val="CC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80" name="Oval 12"/>
          <p:cNvSpPr>
            <a:spLocks noChangeArrowheads="1"/>
          </p:cNvSpPr>
          <p:nvPr/>
        </p:nvSpPr>
        <p:spPr bwMode="auto">
          <a:xfrm>
            <a:off x="4714876" y="5876925"/>
            <a:ext cx="1079500" cy="981075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81" name="Oval 13"/>
          <p:cNvSpPr>
            <a:spLocks noChangeArrowheads="1"/>
          </p:cNvSpPr>
          <p:nvPr/>
        </p:nvSpPr>
        <p:spPr bwMode="auto">
          <a:xfrm>
            <a:off x="8064500" y="5876925"/>
            <a:ext cx="1079500" cy="981075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82" name="Oval 14"/>
          <p:cNvSpPr>
            <a:spLocks noChangeArrowheads="1"/>
          </p:cNvSpPr>
          <p:nvPr/>
        </p:nvSpPr>
        <p:spPr bwMode="auto">
          <a:xfrm>
            <a:off x="0" y="3857628"/>
            <a:ext cx="1079500" cy="98107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83" name="Oval 15"/>
          <p:cNvSpPr>
            <a:spLocks noChangeArrowheads="1"/>
          </p:cNvSpPr>
          <p:nvPr/>
        </p:nvSpPr>
        <p:spPr bwMode="auto">
          <a:xfrm>
            <a:off x="395288" y="260350"/>
            <a:ext cx="1079500" cy="981075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84" name="Oval 16"/>
          <p:cNvSpPr>
            <a:spLocks noChangeArrowheads="1"/>
          </p:cNvSpPr>
          <p:nvPr/>
        </p:nvSpPr>
        <p:spPr bwMode="auto">
          <a:xfrm>
            <a:off x="7847013" y="260350"/>
            <a:ext cx="1079500" cy="9810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85" name="Oval 17"/>
          <p:cNvSpPr>
            <a:spLocks noChangeArrowheads="1"/>
          </p:cNvSpPr>
          <p:nvPr/>
        </p:nvSpPr>
        <p:spPr bwMode="auto">
          <a:xfrm>
            <a:off x="1403350" y="620713"/>
            <a:ext cx="504825" cy="503237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86" name="Oval 18"/>
          <p:cNvSpPr>
            <a:spLocks noChangeArrowheads="1"/>
          </p:cNvSpPr>
          <p:nvPr/>
        </p:nvSpPr>
        <p:spPr bwMode="auto">
          <a:xfrm>
            <a:off x="8639175" y="260350"/>
            <a:ext cx="504825" cy="503238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87" name="Oval 19"/>
          <p:cNvSpPr>
            <a:spLocks noChangeArrowheads="1"/>
          </p:cNvSpPr>
          <p:nvPr/>
        </p:nvSpPr>
        <p:spPr bwMode="auto">
          <a:xfrm>
            <a:off x="142844" y="5000636"/>
            <a:ext cx="504825" cy="503237"/>
          </a:xfrm>
          <a:prstGeom prst="ellipse">
            <a:avLst/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88" name="Oval 20"/>
          <p:cNvSpPr>
            <a:spLocks noChangeArrowheads="1"/>
          </p:cNvSpPr>
          <p:nvPr/>
        </p:nvSpPr>
        <p:spPr bwMode="auto">
          <a:xfrm>
            <a:off x="2124075" y="5446713"/>
            <a:ext cx="504825" cy="503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89" name="Oval 21"/>
          <p:cNvSpPr>
            <a:spLocks noChangeArrowheads="1"/>
          </p:cNvSpPr>
          <p:nvPr/>
        </p:nvSpPr>
        <p:spPr bwMode="auto">
          <a:xfrm>
            <a:off x="8386763" y="2133600"/>
            <a:ext cx="504825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90" name="Oval 22"/>
          <p:cNvSpPr>
            <a:spLocks noChangeArrowheads="1"/>
          </p:cNvSpPr>
          <p:nvPr/>
        </p:nvSpPr>
        <p:spPr bwMode="auto">
          <a:xfrm>
            <a:off x="468313" y="1916113"/>
            <a:ext cx="539750" cy="503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91" name="Oval 23"/>
          <p:cNvSpPr>
            <a:spLocks noChangeArrowheads="1"/>
          </p:cNvSpPr>
          <p:nvPr/>
        </p:nvSpPr>
        <p:spPr bwMode="auto">
          <a:xfrm>
            <a:off x="8604250" y="2492375"/>
            <a:ext cx="287338" cy="287338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92" name="Oval 24"/>
          <p:cNvSpPr>
            <a:spLocks noChangeArrowheads="1"/>
          </p:cNvSpPr>
          <p:nvPr/>
        </p:nvSpPr>
        <p:spPr bwMode="auto">
          <a:xfrm>
            <a:off x="7847013" y="260350"/>
            <a:ext cx="287337" cy="287338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93" name="Oval 25"/>
          <p:cNvSpPr>
            <a:spLocks noChangeArrowheads="1"/>
          </p:cNvSpPr>
          <p:nvPr/>
        </p:nvSpPr>
        <p:spPr bwMode="auto">
          <a:xfrm>
            <a:off x="1187450" y="331788"/>
            <a:ext cx="287338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94" name="Oval 26"/>
          <p:cNvSpPr>
            <a:spLocks noChangeArrowheads="1"/>
          </p:cNvSpPr>
          <p:nvPr/>
        </p:nvSpPr>
        <p:spPr bwMode="auto">
          <a:xfrm>
            <a:off x="250825" y="6381750"/>
            <a:ext cx="287338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95" name="Oval 27"/>
          <p:cNvSpPr>
            <a:spLocks noChangeArrowheads="1"/>
          </p:cNvSpPr>
          <p:nvPr/>
        </p:nvSpPr>
        <p:spPr bwMode="auto">
          <a:xfrm>
            <a:off x="7885113" y="6092825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96" name="Oval 28"/>
          <p:cNvSpPr>
            <a:spLocks noChangeArrowheads="1"/>
          </p:cNvSpPr>
          <p:nvPr/>
        </p:nvSpPr>
        <p:spPr bwMode="auto">
          <a:xfrm>
            <a:off x="3492500" y="6308725"/>
            <a:ext cx="287338" cy="287338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98" name="Text Box 30"/>
          <p:cNvSpPr txBox="1">
            <a:spLocks noChangeArrowheads="1"/>
          </p:cNvSpPr>
          <p:nvPr/>
        </p:nvSpPr>
        <p:spPr bwMode="auto">
          <a:xfrm>
            <a:off x="2339975" y="333375"/>
            <a:ext cx="49688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3200" b="1"/>
          </a:p>
        </p:txBody>
      </p:sp>
      <p:sp>
        <p:nvSpPr>
          <p:cNvPr id="7199" name="Text Box 31"/>
          <p:cNvSpPr txBox="1">
            <a:spLocks noChangeArrowheads="1"/>
          </p:cNvSpPr>
          <p:nvPr/>
        </p:nvSpPr>
        <p:spPr bwMode="auto">
          <a:xfrm>
            <a:off x="1763713" y="333375"/>
            <a:ext cx="619283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ru-RU" sz="3600" b="1" i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Практико-ориентированнные</a:t>
            </a:r>
            <a:r>
              <a:rPr lang="ru-RU" sz="3600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задания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00" name="Oval 32"/>
          <p:cNvSpPr>
            <a:spLocks noChangeArrowheads="1"/>
          </p:cNvSpPr>
          <p:nvPr/>
        </p:nvSpPr>
        <p:spPr bwMode="auto">
          <a:xfrm>
            <a:off x="8172450" y="3213100"/>
            <a:ext cx="971550" cy="936625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01" name="Oval 33"/>
          <p:cNvSpPr>
            <a:spLocks noChangeArrowheads="1"/>
          </p:cNvSpPr>
          <p:nvPr/>
        </p:nvSpPr>
        <p:spPr bwMode="auto">
          <a:xfrm>
            <a:off x="8243888" y="4076700"/>
            <a:ext cx="360362" cy="358775"/>
          </a:xfrm>
          <a:prstGeom prst="ellipse">
            <a:avLst/>
          </a:prstGeom>
          <a:solidFill>
            <a:srgbClr val="0066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02" name="Text Box 34"/>
          <p:cNvSpPr txBox="1">
            <a:spLocks noChangeArrowheads="1"/>
          </p:cNvSpPr>
          <p:nvPr/>
        </p:nvSpPr>
        <p:spPr bwMode="auto">
          <a:xfrm>
            <a:off x="1142976" y="1428736"/>
            <a:ext cx="7272338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1.Больному прописано лекарство, которое нужно пить по 0,5 г 3 раза в день в течение 8 дней. В одной упаковке 10 таблеток лекарства по 0,25 г. Какого наименьшего количества упаковок хватит на весь курс лечения?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2.Пакетик сока стоит 80 тенге. Какое наибольшее число пакетиков сока можно купить на 500 тенге? (Хватит ли денег Вите, если он захочет купить сок себе и угостить пятерых друзей; если «да», то сколько денег у него останется?)</a:t>
            </a:r>
            <a:endParaRPr lang="ru-RU" sz="2800" b="1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rgbClr val="CC99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476250"/>
            <a:ext cx="8820150" cy="4953014"/>
          </a:xfrm>
        </p:spPr>
        <p:txBody>
          <a:bodyPr/>
          <a:lstStyle/>
          <a:p>
            <a:pPr algn="l">
              <a:buFont typeface="Wingdings" pitchFamily="2" charset="2"/>
              <a:buChar char="v"/>
            </a:pPr>
            <a:r>
              <a:rPr lang="ru-RU" sz="3200" dirty="0" smtClean="0"/>
              <a:t>Все эти задания направлены на развитие математической и естественнонаучной грамотности, которое предполагает способность учащихся использовать знания, приобретенные ими за время обучения в школе, для решения разнообразных задач </a:t>
            </a:r>
            <a:r>
              <a:rPr lang="ru-RU" sz="3200" dirty="0" err="1" smtClean="0"/>
              <a:t>межпредметного</a:t>
            </a:r>
            <a:r>
              <a:rPr lang="ru-RU" sz="3200" dirty="0" smtClean="0"/>
              <a:t> и практико-ориентированного содержания, для дальнейшего обучения и успешной социализации в обществе.</a:t>
            </a:r>
            <a:br>
              <a:rPr lang="ru-RU" sz="3200" dirty="0" smtClean="0"/>
            </a:br>
            <a:r>
              <a:rPr lang="ru-RU" sz="3000" b="1" dirty="0">
                <a:solidFill>
                  <a:srgbClr val="660066"/>
                </a:solidFill>
              </a:rPr>
              <a:t/>
            </a:r>
            <a:br>
              <a:rPr lang="ru-RU" sz="3000" b="1" dirty="0">
                <a:solidFill>
                  <a:srgbClr val="660066"/>
                </a:solidFill>
              </a:rPr>
            </a:br>
            <a:endParaRPr lang="ru-RU" sz="3000" b="1" dirty="0">
              <a:solidFill>
                <a:srgbClr val="660066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rgbClr val="CCCC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404813"/>
            <a:ext cx="4038600" cy="4525962"/>
          </a:xfrm>
        </p:spPr>
        <p:txBody>
          <a:bodyPr/>
          <a:lstStyle/>
          <a:p>
            <a:pPr>
              <a:buNone/>
            </a:pPr>
            <a:endParaRPr lang="ru-RU" sz="3600" b="1" dirty="0">
              <a:solidFill>
                <a:srgbClr val="660066"/>
              </a:solidFill>
              <a:latin typeface="Arial Black" pitchFamily="34" charset="0"/>
            </a:endParaRPr>
          </a:p>
        </p:txBody>
      </p:sp>
      <p:grpSp>
        <p:nvGrpSpPr>
          <p:cNvPr id="14345" name="Group 9"/>
          <p:cNvGrpSpPr>
            <a:grpSpLocks noChangeAspect="1"/>
          </p:cNvGrpSpPr>
          <p:nvPr/>
        </p:nvGrpSpPr>
        <p:grpSpPr bwMode="auto">
          <a:xfrm>
            <a:off x="395288" y="4437063"/>
            <a:ext cx="1800225" cy="2165350"/>
            <a:chOff x="204" y="2795"/>
            <a:chExt cx="1134" cy="1364"/>
          </a:xfrm>
        </p:grpSpPr>
        <p:sp>
          <p:nvSpPr>
            <p:cNvPr id="14344" name="AutoShape 8"/>
            <p:cNvSpPr>
              <a:spLocks noChangeAspect="1" noChangeArrowheads="1" noTextEdit="1"/>
            </p:cNvSpPr>
            <p:nvPr/>
          </p:nvSpPr>
          <p:spPr bwMode="auto">
            <a:xfrm>
              <a:off x="204" y="2795"/>
              <a:ext cx="1134" cy="1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46" name="Freeform 10"/>
            <p:cNvSpPr>
              <a:spLocks/>
            </p:cNvSpPr>
            <p:nvPr/>
          </p:nvSpPr>
          <p:spPr bwMode="auto">
            <a:xfrm>
              <a:off x="204" y="2912"/>
              <a:ext cx="819" cy="602"/>
            </a:xfrm>
            <a:custGeom>
              <a:avLst/>
              <a:gdLst/>
              <a:ahLst/>
              <a:cxnLst>
                <a:cxn ang="0">
                  <a:pos x="901" y="3"/>
                </a:cxn>
                <a:cxn ang="0">
                  <a:pos x="1061" y="28"/>
                </a:cxn>
                <a:cxn ang="0">
                  <a:pos x="1208" y="73"/>
                </a:cxn>
                <a:cxn ang="0">
                  <a:pos x="1340" y="137"/>
                </a:cxn>
                <a:cxn ang="0">
                  <a:pos x="1452" y="218"/>
                </a:cxn>
                <a:cxn ang="0">
                  <a:pos x="1538" y="315"/>
                </a:cxn>
                <a:cxn ang="0">
                  <a:pos x="1601" y="423"/>
                </a:cxn>
                <a:cxn ang="0">
                  <a:pos x="1635" y="540"/>
                </a:cxn>
                <a:cxn ang="0">
                  <a:pos x="1635" y="662"/>
                </a:cxn>
                <a:cxn ang="0">
                  <a:pos x="1601" y="779"/>
                </a:cxn>
                <a:cxn ang="0">
                  <a:pos x="1538" y="887"/>
                </a:cxn>
                <a:cxn ang="0">
                  <a:pos x="1452" y="984"/>
                </a:cxn>
                <a:cxn ang="0">
                  <a:pos x="1340" y="1065"/>
                </a:cxn>
                <a:cxn ang="0">
                  <a:pos x="1208" y="1129"/>
                </a:cxn>
                <a:cxn ang="0">
                  <a:pos x="1061" y="1175"/>
                </a:cxn>
                <a:cxn ang="0">
                  <a:pos x="901" y="1199"/>
                </a:cxn>
                <a:cxn ang="0">
                  <a:pos x="735" y="1199"/>
                </a:cxn>
                <a:cxn ang="0">
                  <a:pos x="575" y="1175"/>
                </a:cxn>
                <a:cxn ang="0">
                  <a:pos x="428" y="1129"/>
                </a:cxn>
                <a:cxn ang="0">
                  <a:pos x="298" y="1065"/>
                </a:cxn>
                <a:cxn ang="0">
                  <a:pos x="187" y="984"/>
                </a:cxn>
                <a:cxn ang="0">
                  <a:pos x="98" y="887"/>
                </a:cxn>
                <a:cxn ang="0">
                  <a:pos x="36" y="779"/>
                </a:cxn>
                <a:cxn ang="0">
                  <a:pos x="4" y="662"/>
                </a:cxn>
                <a:cxn ang="0">
                  <a:pos x="4" y="540"/>
                </a:cxn>
                <a:cxn ang="0">
                  <a:pos x="36" y="423"/>
                </a:cxn>
                <a:cxn ang="0">
                  <a:pos x="98" y="315"/>
                </a:cxn>
                <a:cxn ang="0">
                  <a:pos x="187" y="218"/>
                </a:cxn>
                <a:cxn ang="0">
                  <a:pos x="298" y="137"/>
                </a:cxn>
                <a:cxn ang="0">
                  <a:pos x="428" y="73"/>
                </a:cxn>
                <a:cxn ang="0">
                  <a:pos x="575" y="28"/>
                </a:cxn>
                <a:cxn ang="0">
                  <a:pos x="735" y="3"/>
                </a:cxn>
              </a:cxnLst>
              <a:rect l="0" t="0" r="r" b="b"/>
              <a:pathLst>
                <a:path w="1638" h="1202">
                  <a:moveTo>
                    <a:pt x="818" y="0"/>
                  </a:moveTo>
                  <a:lnTo>
                    <a:pt x="901" y="3"/>
                  </a:lnTo>
                  <a:lnTo>
                    <a:pt x="984" y="12"/>
                  </a:lnTo>
                  <a:lnTo>
                    <a:pt x="1061" y="28"/>
                  </a:lnTo>
                  <a:lnTo>
                    <a:pt x="1137" y="47"/>
                  </a:lnTo>
                  <a:lnTo>
                    <a:pt x="1208" y="73"/>
                  </a:lnTo>
                  <a:lnTo>
                    <a:pt x="1276" y="102"/>
                  </a:lnTo>
                  <a:lnTo>
                    <a:pt x="1340" y="137"/>
                  </a:lnTo>
                  <a:lnTo>
                    <a:pt x="1399" y="175"/>
                  </a:lnTo>
                  <a:lnTo>
                    <a:pt x="1452" y="218"/>
                  </a:lnTo>
                  <a:lnTo>
                    <a:pt x="1499" y="265"/>
                  </a:lnTo>
                  <a:lnTo>
                    <a:pt x="1538" y="315"/>
                  </a:lnTo>
                  <a:lnTo>
                    <a:pt x="1574" y="368"/>
                  </a:lnTo>
                  <a:lnTo>
                    <a:pt x="1601" y="423"/>
                  </a:lnTo>
                  <a:lnTo>
                    <a:pt x="1621" y="479"/>
                  </a:lnTo>
                  <a:lnTo>
                    <a:pt x="1635" y="540"/>
                  </a:lnTo>
                  <a:lnTo>
                    <a:pt x="1638" y="601"/>
                  </a:lnTo>
                  <a:lnTo>
                    <a:pt x="1635" y="662"/>
                  </a:lnTo>
                  <a:lnTo>
                    <a:pt x="1621" y="723"/>
                  </a:lnTo>
                  <a:lnTo>
                    <a:pt x="1601" y="779"/>
                  </a:lnTo>
                  <a:lnTo>
                    <a:pt x="1574" y="835"/>
                  </a:lnTo>
                  <a:lnTo>
                    <a:pt x="1538" y="887"/>
                  </a:lnTo>
                  <a:lnTo>
                    <a:pt x="1499" y="937"/>
                  </a:lnTo>
                  <a:lnTo>
                    <a:pt x="1452" y="984"/>
                  </a:lnTo>
                  <a:lnTo>
                    <a:pt x="1399" y="1025"/>
                  </a:lnTo>
                  <a:lnTo>
                    <a:pt x="1340" y="1065"/>
                  </a:lnTo>
                  <a:lnTo>
                    <a:pt x="1276" y="1100"/>
                  </a:lnTo>
                  <a:lnTo>
                    <a:pt x="1208" y="1129"/>
                  </a:lnTo>
                  <a:lnTo>
                    <a:pt x="1137" y="1155"/>
                  </a:lnTo>
                  <a:lnTo>
                    <a:pt x="1061" y="1175"/>
                  </a:lnTo>
                  <a:lnTo>
                    <a:pt x="984" y="1190"/>
                  </a:lnTo>
                  <a:lnTo>
                    <a:pt x="901" y="1199"/>
                  </a:lnTo>
                  <a:lnTo>
                    <a:pt x="818" y="1202"/>
                  </a:lnTo>
                  <a:lnTo>
                    <a:pt x="735" y="1199"/>
                  </a:lnTo>
                  <a:lnTo>
                    <a:pt x="652" y="1190"/>
                  </a:lnTo>
                  <a:lnTo>
                    <a:pt x="575" y="1175"/>
                  </a:lnTo>
                  <a:lnTo>
                    <a:pt x="500" y="1155"/>
                  </a:lnTo>
                  <a:lnTo>
                    <a:pt x="428" y="1129"/>
                  </a:lnTo>
                  <a:lnTo>
                    <a:pt x="360" y="1100"/>
                  </a:lnTo>
                  <a:lnTo>
                    <a:pt x="298" y="1065"/>
                  </a:lnTo>
                  <a:lnTo>
                    <a:pt x="239" y="1025"/>
                  </a:lnTo>
                  <a:lnTo>
                    <a:pt x="187" y="984"/>
                  </a:lnTo>
                  <a:lnTo>
                    <a:pt x="140" y="937"/>
                  </a:lnTo>
                  <a:lnTo>
                    <a:pt x="98" y="887"/>
                  </a:lnTo>
                  <a:lnTo>
                    <a:pt x="64" y="835"/>
                  </a:lnTo>
                  <a:lnTo>
                    <a:pt x="36" y="779"/>
                  </a:lnTo>
                  <a:lnTo>
                    <a:pt x="17" y="723"/>
                  </a:lnTo>
                  <a:lnTo>
                    <a:pt x="4" y="662"/>
                  </a:lnTo>
                  <a:lnTo>
                    <a:pt x="0" y="601"/>
                  </a:lnTo>
                  <a:lnTo>
                    <a:pt x="4" y="540"/>
                  </a:lnTo>
                  <a:lnTo>
                    <a:pt x="17" y="479"/>
                  </a:lnTo>
                  <a:lnTo>
                    <a:pt x="36" y="423"/>
                  </a:lnTo>
                  <a:lnTo>
                    <a:pt x="64" y="368"/>
                  </a:lnTo>
                  <a:lnTo>
                    <a:pt x="98" y="315"/>
                  </a:lnTo>
                  <a:lnTo>
                    <a:pt x="140" y="265"/>
                  </a:lnTo>
                  <a:lnTo>
                    <a:pt x="187" y="218"/>
                  </a:lnTo>
                  <a:lnTo>
                    <a:pt x="239" y="175"/>
                  </a:lnTo>
                  <a:lnTo>
                    <a:pt x="298" y="137"/>
                  </a:lnTo>
                  <a:lnTo>
                    <a:pt x="360" y="102"/>
                  </a:lnTo>
                  <a:lnTo>
                    <a:pt x="428" y="73"/>
                  </a:lnTo>
                  <a:lnTo>
                    <a:pt x="500" y="47"/>
                  </a:lnTo>
                  <a:lnTo>
                    <a:pt x="575" y="28"/>
                  </a:lnTo>
                  <a:lnTo>
                    <a:pt x="652" y="12"/>
                  </a:lnTo>
                  <a:lnTo>
                    <a:pt x="735" y="3"/>
                  </a:lnTo>
                  <a:lnTo>
                    <a:pt x="818" y="0"/>
                  </a:lnTo>
                  <a:close/>
                </a:path>
              </a:pathLst>
            </a:custGeom>
            <a:solidFill>
              <a:srgbClr val="CC99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47" name="Freeform 11"/>
            <p:cNvSpPr>
              <a:spLocks/>
            </p:cNvSpPr>
            <p:nvPr/>
          </p:nvSpPr>
          <p:spPr bwMode="auto">
            <a:xfrm>
              <a:off x="518" y="3559"/>
              <a:ext cx="820" cy="600"/>
            </a:xfrm>
            <a:custGeom>
              <a:avLst/>
              <a:gdLst/>
              <a:ahLst/>
              <a:cxnLst>
                <a:cxn ang="0">
                  <a:pos x="903" y="3"/>
                </a:cxn>
                <a:cxn ang="0">
                  <a:pos x="1063" y="27"/>
                </a:cxn>
                <a:cxn ang="0">
                  <a:pos x="1210" y="72"/>
                </a:cxn>
                <a:cxn ang="0">
                  <a:pos x="1342" y="137"/>
                </a:cxn>
                <a:cxn ang="0">
                  <a:pos x="1453" y="219"/>
                </a:cxn>
                <a:cxn ang="0">
                  <a:pos x="1540" y="314"/>
                </a:cxn>
                <a:cxn ang="0">
                  <a:pos x="1602" y="421"/>
                </a:cxn>
                <a:cxn ang="0">
                  <a:pos x="1636" y="538"/>
                </a:cxn>
                <a:cxn ang="0">
                  <a:pos x="1636" y="661"/>
                </a:cxn>
                <a:cxn ang="0">
                  <a:pos x="1602" y="779"/>
                </a:cxn>
                <a:cxn ang="0">
                  <a:pos x="1540" y="886"/>
                </a:cxn>
                <a:cxn ang="0">
                  <a:pos x="1453" y="982"/>
                </a:cxn>
                <a:cxn ang="0">
                  <a:pos x="1342" y="1063"/>
                </a:cxn>
                <a:cxn ang="0">
                  <a:pos x="1210" y="1128"/>
                </a:cxn>
                <a:cxn ang="0">
                  <a:pos x="1063" y="1174"/>
                </a:cxn>
                <a:cxn ang="0">
                  <a:pos x="903" y="1197"/>
                </a:cxn>
                <a:cxn ang="0">
                  <a:pos x="737" y="1197"/>
                </a:cxn>
                <a:cxn ang="0">
                  <a:pos x="577" y="1174"/>
                </a:cxn>
                <a:cxn ang="0">
                  <a:pos x="430" y="1128"/>
                </a:cxn>
                <a:cxn ang="0">
                  <a:pos x="298" y="1063"/>
                </a:cxn>
                <a:cxn ang="0">
                  <a:pos x="186" y="982"/>
                </a:cxn>
                <a:cxn ang="0">
                  <a:pos x="100" y="886"/>
                </a:cxn>
                <a:cxn ang="0">
                  <a:pos x="38" y="779"/>
                </a:cxn>
                <a:cxn ang="0">
                  <a:pos x="4" y="661"/>
                </a:cxn>
                <a:cxn ang="0">
                  <a:pos x="4" y="538"/>
                </a:cxn>
                <a:cxn ang="0">
                  <a:pos x="38" y="421"/>
                </a:cxn>
                <a:cxn ang="0">
                  <a:pos x="100" y="314"/>
                </a:cxn>
                <a:cxn ang="0">
                  <a:pos x="186" y="219"/>
                </a:cxn>
                <a:cxn ang="0">
                  <a:pos x="298" y="137"/>
                </a:cxn>
                <a:cxn ang="0">
                  <a:pos x="430" y="72"/>
                </a:cxn>
                <a:cxn ang="0">
                  <a:pos x="577" y="27"/>
                </a:cxn>
                <a:cxn ang="0">
                  <a:pos x="737" y="3"/>
                </a:cxn>
              </a:cxnLst>
              <a:rect l="0" t="0" r="r" b="b"/>
              <a:pathLst>
                <a:path w="1640" h="1200">
                  <a:moveTo>
                    <a:pt x="820" y="0"/>
                  </a:moveTo>
                  <a:lnTo>
                    <a:pt x="903" y="3"/>
                  </a:lnTo>
                  <a:lnTo>
                    <a:pt x="986" y="13"/>
                  </a:lnTo>
                  <a:lnTo>
                    <a:pt x="1063" y="27"/>
                  </a:lnTo>
                  <a:lnTo>
                    <a:pt x="1139" y="47"/>
                  </a:lnTo>
                  <a:lnTo>
                    <a:pt x="1210" y="72"/>
                  </a:lnTo>
                  <a:lnTo>
                    <a:pt x="1278" y="103"/>
                  </a:lnTo>
                  <a:lnTo>
                    <a:pt x="1342" y="137"/>
                  </a:lnTo>
                  <a:lnTo>
                    <a:pt x="1401" y="176"/>
                  </a:lnTo>
                  <a:lnTo>
                    <a:pt x="1453" y="219"/>
                  </a:lnTo>
                  <a:lnTo>
                    <a:pt x="1500" y="264"/>
                  </a:lnTo>
                  <a:lnTo>
                    <a:pt x="1540" y="314"/>
                  </a:lnTo>
                  <a:lnTo>
                    <a:pt x="1576" y="367"/>
                  </a:lnTo>
                  <a:lnTo>
                    <a:pt x="1602" y="421"/>
                  </a:lnTo>
                  <a:lnTo>
                    <a:pt x="1623" y="479"/>
                  </a:lnTo>
                  <a:lnTo>
                    <a:pt x="1636" y="538"/>
                  </a:lnTo>
                  <a:lnTo>
                    <a:pt x="1640" y="599"/>
                  </a:lnTo>
                  <a:lnTo>
                    <a:pt x="1636" y="661"/>
                  </a:lnTo>
                  <a:lnTo>
                    <a:pt x="1623" y="720"/>
                  </a:lnTo>
                  <a:lnTo>
                    <a:pt x="1602" y="779"/>
                  </a:lnTo>
                  <a:lnTo>
                    <a:pt x="1576" y="834"/>
                  </a:lnTo>
                  <a:lnTo>
                    <a:pt x="1540" y="886"/>
                  </a:lnTo>
                  <a:lnTo>
                    <a:pt x="1500" y="936"/>
                  </a:lnTo>
                  <a:lnTo>
                    <a:pt x="1453" y="982"/>
                  </a:lnTo>
                  <a:lnTo>
                    <a:pt x="1401" y="1024"/>
                  </a:lnTo>
                  <a:lnTo>
                    <a:pt x="1342" y="1063"/>
                  </a:lnTo>
                  <a:lnTo>
                    <a:pt x="1278" y="1098"/>
                  </a:lnTo>
                  <a:lnTo>
                    <a:pt x="1210" y="1128"/>
                  </a:lnTo>
                  <a:lnTo>
                    <a:pt x="1139" y="1153"/>
                  </a:lnTo>
                  <a:lnTo>
                    <a:pt x="1063" y="1174"/>
                  </a:lnTo>
                  <a:lnTo>
                    <a:pt x="986" y="1188"/>
                  </a:lnTo>
                  <a:lnTo>
                    <a:pt x="903" y="1197"/>
                  </a:lnTo>
                  <a:lnTo>
                    <a:pt x="820" y="1200"/>
                  </a:lnTo>
                  <a:lnTo>
                    <a:pt x="737" y="1197"/>
                  </a:lnTo>
                  <a:lnTo>
                    <a:pt x="654" y="1188"/>
                  </a:lnTo>
                  <a:lnTo>
                    <a:pt x="577" y="1174"/>
                  </a:lnTo>
                  <a:lnTo>
                    <a:pt x="501" y="1153"/>
                  </a:lnTo>
                  <a:lnTo>
                    <a:pt x="430" y="1128"/>
                  </a:lnTo>
                  <a:lnTo>
                    <a:pt x="362" y="1098"/>
                  </a:lnTo>
                  <a:lnTo>
                    <a:pt x="298" y="1063"/>
                  </a:lnTo>
                  <a:lnTo>
                    <a:pt x="241" y="1024"/>
                  </a:lnTo>
                  <a:lnTo>
                    <a:pt x="186" y="982"/>
                  </a:lnTo>
                  <a:lnTo>
                    <a:pt x="139" y="936"/>
                  </a:lnTo>
                  <a:lnTo>
                    <a:pt x="100" y="886"/>
                  </a:lnTo>
                  <a:lnTo>
                    <a:pt x="64" y="834"/>
                  </a:lnTo>
                  <a:lnTo>
                    <a:pt x="38" y="779"/>
                  </a:lnTo>
                  <a:lnTo>
                    <a:pt x="17" y="720"/>
                  </a:lnTo>
                  <a:lnTo>
                    <a:pt x="4" y="661"/>
                  </a:lnTo>
                  <a:lnTo>
                    <a:pt x="0" y="599"/>
                  </a:lnTo>
                  <a:lnTo>
                    <a:pt x="4" y="538"/>
                  </a:lnTo>
                  <a:lnTo>
                    <a:pt x="17" y="479"/>
                  </a:lnTo>
                  <a:lnTo>
                    <a:pt x="38" y="421"/>
                  </a:lnTo>
                  <a:lnTo>
                    <a:pt x="64" y="367"/>
                  </a:lnTo>
                  <a:lnTo>
                    <a:pt x="100" y="314"/>
                  </a:lnTo>
                  <a:lnTo>
                    <a:pt x="139" y="264"/>
                  </a:lnTo>
                  <a:lnTo>
                    <a:pt x="186" y="219"/>
                  </a:lnTo>
                  <a:lnTo>
                    <a:pt x="241" y="176"/>
                  </a:lnTo>
                  <a:lnTo>
                    <a:pt x="298" y="137"/>
                  </a:lnTo>
                  <a:lnTo>
                    <a:pt x="362" y="103"/>
                  </a:lnTo>
                  <a:lnTo>
                    <a:pt x="430" y="72"/>
                  </a:lnTo>
                  <a:lnTo>
                    <a:pt x="501" y="47"/>
                  </a:lnTo>
                  <a:lnTo>
                    <a:pt x="577" y="27"/>
                  </a:lnTo>
                  <a:lnTo>
                    <a:pt x="654" y="13"/>
                  </a:lnTo>
                  <a:lnTo>
                    <a:pt x="737" y="3"/>
                  </a:lnTo>
                  <a:lnTo>
                    <a:pt x="820" y="0"/>
                  </a:lnTo>
                  <a:close/>
                </a:path>
              </a:pathLst>
            </a:custGeom>
            <a:solidFill>
              <a:srgbClr val="FF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48" name="Freeform 12"/>
            <p:cNvSpPr>
              <a:spLocks/>
            </p:cNvSpPr>
            <p:nvPr/>
          </p:nvSpPr>
          <p:spPr bwMode="auto">
            <a:xfrm>
              <a:off x="475" y="3467"/>
              <a:ext cx="610" cy="595"/>
            </a:xfrm>
            <a:custGeom>
              <a:avLst/>
              <a:gdLst/>
              <a:ahLst/>
              <a:cxnLst>
                <a:cxn ang="0">
                  <a:pos x="543" y="167"/>
                </a:cxn>
                <a:cxn ang="0">
                  <a:pos x="517" y="171"/>
                </a:cxn>
                <a:cxn ang="0">
                  <a:pos x="496" y="181"/>
                </a:cxn>
                <a:cxn ang="0">
                  <a:pos x="481" y="197"/>
                </a:cxn>
                <a:cxn ang="0">
                  <a:pos x="473" y="217"/>
                </a:cxn>
                <a:cxn ang="0">
                  <a:pos x="479" y="236"/>
                </a:cxn>
                <a:cxn ang="0">
                  <a:pos x="492" y="251"/>
                </a:cxn>
                <a:cxn ang="0">
                  <a:pos x="515" y="262"/>
                </a:cxn>
                <a:cxn ang="0">
                  <a:pos x="583" y="277"/>
                </a:cxn>
                <a:cxn ang="0">
                  <a:pos x="688" y="308"/>
                </a:cxn>
                <a:cxn ang="0">
                  <a:pos x="782" y="349"/>
                </a:cxn>
                <a:cxn ang="0">
                  <a:pos x="867" y="402"/>
                </a:cxn>
                <a:cxn ang="0">
                  <a:pos x="941" y="463"/>
                </a:cxn>
                <a:cxn ang="0">
                  <a:pos x="1001" y="530"/>
                </a:cxn>
                <a:cxn ang="0">
                  <a:pos x="1046" y="605"/>
                </a:cxn>
                <a:cxn ang="0">
                  <a:pos x="1075" y="684"/>
                </a:cxn>
                <a:cxn ang="0">
                  <a:pos x="835" y="725"/>
                </a:cxn>
                <a:cxn ang="0">
                  <a:pos x="796" y="910"/>
                </a:cxn>
                <a:cxn ang="0">
                  <a:pos x="724" y="892"/>
                </a:cxn>
                <a:cxn ang="0">
                  <a:pos x="662" y="862"/>
                </a:cxn>
                <a:cxn ang="0">
                  <a:pos x="611" y="821"/>
                </a:cxn>
                <a:cxn ang="0">
                  <a:pos x="585" y="787"/>
                </a:cxn>
                <a:cxn ang="0">
                  <a:pos x="566" y="775"/>
                </a:cxn>
                <a:cxn ang="0">
                  <a:pos x="541" y="768"/>
                </a:cxn>
                <a:cxn ang="0">
                  <a:pos x="515" y="769"/>
                </a:cxn>
                <a:cxn ang="0">
                  <a:pos x="481" y="785"/>
                </a:cxn>
                <a:cxn ang="0">
                  <a:pos x="464" y="821"/>
                </a:cxn>
                <a:cxn ang="0">
                  <a:pos x="471" y="839"/>
                </a:cxn>
                <a:cxn ang="0">
                  <a:pos x="500" y="876"/>
                </a:cxn>
                <a:cxn ang="0">
                  <a:pos x="535" y="909"/>
                </a:cxn>
                <a:cxn ang="0">
                  <a:pos x="575" y="939"/>
                </a:cxn>
                <a:cxn ang="0">
                  <a:pos x="620" y="963"/>
                </a:cxn>
                <a:cxn ang="0">
                  <a:pos x="669" y="984"/>
                </a:cxn>
                <a:cxn ang="0">
                  <a:pos x="722" y="999"/>
                </a:cxn>
                <a:cxn ang="0">
                  <a:pos x="777" y="1010"/>
                </a:cxn>
                <a:cxn ang="0">
                  <a:pos x="835" y="1014"/>
                </a:cxn>
                <a:cxn ang="0">
                  <a:pos x="136" y="1090"/>
                </a:cxn>
                <a:cxn ang="0">
                  <a:pos x="356" y="254"/>
                </a:cxn>
                <a:cxn ang="0">
                  <a:pos x="221" y="22"/>
                </a:cxn>
                <a:cxn ang="0">
                  <a:pos x="202" y="8"/>
                </a:cxn>
                <a:cxn ang="0">
                  <a:pos x="179" y="1"/>
                </a:cxn>
                <a:cxn ang="0">
                  <a:pos x="153" y="1"/>
                </a:cxn>
                <a:cxn ang="0">
                  <a:pos x="117" y="15"/>
                </a:cxn>
                <a:cxn ang="0">
                  <a:pos x="98" y="49"/>
                </a:cxn>
                <a:cxn ang="0">
                  <a:pos x="104" y="69"/>
                </a:cxn>
                <a:cxn ang="0">
                  <a:pos x="0" y="154"/>
                </a:cxn>
                <a:cxn ang="0">
                  <a:pos x="971" y="1188"/>
                </a:cxn>
                <a:cxn ang="0">
                  <a:pos x="1222" y="825"/>
                </a:cxn>
                <a:cxn ang="0">
                  <a:pos x="1218" y="721"/>
                </a:cxn>
                <a:cxn ang="0">
                  <a:pos x="1193" y="617"/>
                </a:cxn>
                <a:cxn ang="0">
                  <a:pos x="1144" y="519"/>
                </a:cxn>
                <a:cxn ang="0">
                  <a:pos x="1075" y="429"/>
                </a:cxn>
                <a:cxn ang="0">
                  <a:pos x="986" y="348"/>
                </a:cxn>
                <a:cxn ang="0">
                  <a:pos x="881" y="279"/>
                </a:cxn>
                <a:cxn ang="0">
                  <a:pos x="760" y="224"/>
                </a:cxn>
                <a:cxn ang="0">
                  <a:pos x="628" y="182"/>
                </a:cxn>
              </a:cxnLst>
              <a:rect l="0" t="0" r="r" b="b"/>
              <a:pathLst>
                <a:path w="1222" h="1190">
                  <a:moveTo>
                    <a:pt x="556" y="168"/>
                  </a:moveTo>
                  <a:lnTo>
                    <a:pt x="543" y="167"/>
                  </a:lnTo>
                  <a:lnTo>
                    <a:pt x="530" y="168"/>
                  </a:lnTo>
                  <a:lnTo>
                    <a:pt x="517" y="171"/>
                  </a:lnTo>
                  <a:lnTo>
                    <a:pt x="505" y="175"/>
                  </a:lnTo>
                  <a:lnTo>
                    <a:pt x="496" y="181"/>
                  </a:lnTo>
                  <a:lnTo>
                    <a:pt x="486" y="189"/>
                  </a:lnTo>
                  <a:lnTo>
                    <a:pt x="481" y="197"/>
                  </a:lnTo>
                  <a:lnTo>
                    <a:pt x="475" y="207"/>
                  </a:lnTo>
                  <a:lnTo>
                    <a:pt x="473" y="217"/>
                  </a:lnTo>
                  <a:lnTo>
                    <a:pt x="475" y="226"/>
                  </a:lnTo>
                  <a:lnTo>
                    <a:pt x="479" y="236"/>
                  </a:lnTo>
                  <a:lnTo>
                    <a:pt x="485" y="244"/>
                  </a:lnTo>
                  <a:lnTo>
                    <a:pt x="492" y="251"/>
                  </a:lnTo>
                  <a:lnTo>
                    <a:pt x="503" y="258"/>
                  </a:lnTo>
                  <a:lnTo>
                    <a:pt x="515" y="262"/>
                  </a:lnTo>
                  <a:lnTo>
                    <a:pt x="528" y="266"/>
                  </a:lnTo>
                  <a:lnTo>
                    <a:pt x="583" y="277"/>
                  </a:lnTo>
                  <a:lnTo>
                    <a:pt x="637" y="291"/>
                  </a:lnTo>
                  <a:lnTo>
                    <a:pt x="688" y="308"/>
                  </a:lnTo>
                  <a:lnTo>
                    <a:pt x="737" y="327"/>
                  </a:lnTo>
                  <a:lnTo>
                    <a:pt x="782" y="349"/>
                  </a:lnTo>
                  <a:lnTo>
                    <a:pt x="828" y="374"/>
                  </a:lnTo>
                  <a:lnTo>
                    <a:pt x="867" y="402"/>
                  </a:lnTo>
                  <a:lnTo>
                    <a:pt x="907" y="431"/>
                  </a:lnTo>
                  <a:lnTo>
                    <a:pt x="941" y="463"/>
                  </a:lnTo>
                  <a:lnTo>
                    <a:pt x="973" y="496"/>
                  </a:lnTo>
                  <a:lnTo>
                    <a:pt x="1001" y="530"/>
                  </a:lnTo>
                  <a:lnTo>
                    <a:pt x="1026" y="568"/>
                  </a:lnTo>
                  <a:lnTo>
                    <a:pt x="1046" y="605"/>
                  </a:lnTo>
                  <a:lnTo>
                    <a:pt x="1061" y="644"/>
                  </a:lnTo>
                  <a:lnTo>
                    <a:pt x="1075" y="684"/>
                  </a:lnTo>
                  <a:lnTo>
                    <a:pt x="1082" y="725"/>
                  </a:lnTo>
                  <a:lnTo>
                    <a:pt x="835" y="725"/>
                  </a:lnTo>
                  <a:lnTo>
                    <a:pt x="835" y="915"/>
                  </a:lnTo>
                  <a:lnTo>
                    <a:pt x="796" y="910"/>
                  </a:lnTo>
                  <a:lnTo>
                    <a:pt x="760" y="903"/>
                  </a:lnTo>
                  <a:lnTo>
                    <a:pt x="724" y="892"/>
                  </a:lnTo>
                  <a:lnTo>
                    <a:pt x="692" y="879"/>
                  </a:lnTo>
                  <a:lnTo>
                    <a:pt x="662" y="862"/>
                  </a:lnTo>
                  <a:lnTo>
                    <a:pt x="635" y="843"/>
                  </a:lnTo>
                  <a:lnTo>
                    <a:pt x="611" y="821"/>
                  </a:lnTo>
                  <a:lnTo>
                    <a:pt x="592" y="796"/>
                  </a:lnTo>
                  <a:lnTo>
                    <a:pt x="585" y="787"/>
                  </a:lnTo>
                  <a:lnTo>
                    <a:pt x="575" y="780"/>
                  </a:lnTo>
                  <a:lnTo>
                    <a:pt x="566" y="775"/>
                  </a:lnTo>
                  <a:lnTo>
                    <a:pt x="552" y="771"/>
                  </a:lnTo>
                  <a:lnTo>
                    <a:pt x="541" y="768"/>
                  </a:lnTo>
                  <a:lnTo>
                    <a:pt x="528" y="768"/>
                  </a:lnTo>
                  <a:lnTo>
                    <a:pt x="515" y="769"/>
                  </a:lnTo>
                  <a:lnTo>
                    <a:pt x="502" y="772"/>
                  </a:lnTo>
                  <a:lnTo>
                    <a:pt x="481" y="785"/>
                  </a:lnTo>
                  <a:lnTo>
                    <a:pt x="468" y="801"/>
                  </a:lnTo>
                  <a:lnTo>
                    <a:pt x="464" y="821"/>
                  </a:lnTo>
                  <a:lnTo>
                    <a:pt x="471" y="839"/>
                  </a:lnTo>
                  <a:lnTo>
                    <a:pt x="471" y="839"/>
                  </a:lnTo>
                  <a:lnTo>
                    <a:pt x="485" y="858"/>
                  </a:lnTo>
                  <a:lnTo>
                    <a:pt x="500" y="876"/>
                  </a:lnTo>
                  <a:lnTo>
                    <a:pt x="517" y="894"/>
                  </a:lnTo>
                  <a:lnTo>
                    <a:pt x="535" y="909"/>
                  </a:lnTo>
                  <a:lnTo>
                    <a:pt x="554" y="924"/>
                  </a:lnTo>
                  <a:lnTo>
                    <a:pt x="575" y="939"/>
                  </a:lnTo>
                  <a:lnTo>
                    <a:pt x="598" y="952"/>
                  </a:lnTo>
                  <a:lnTo>
                    <a:pt x="620" y="963"/>
                  </a:lnTo>
                  <a:lnTo>
                    <a:pt x="645" y="974"/>
                  </a:lnTo>
                  <a:lnTo>
                    <a:pt x="669" y="984"/>
                  </a:lnTo>
                  <a:lnTo>
                    <a:pt x="696" y="992"/>
                  </a:lnTo>
                  <a:lnTo>
                    <a:pt x="722" y="999"/>
                  </a:lnTo>
                  <a:lnTo>
                    <a:pt x="749" y="1004"/>
                  </a:lnTo>
                  <a:lnTo>
                    <a:pt x="777" y="1010"/>
                  </a:lnTo>
                  <a:lnTo>
                    <a:pt x="807" y="1013"/>
                  </a:lnTo>
                  <a:lnTo>
                    <a:pt x="835" y="1014"/>
                  </a:lnTo>
                  <a:lnTo>
                    <a:pt x="835" y="1090"/>
                  </a:lnTo>
                  <a:lnTo>
                    <a:pt x="136" y="1090"/>
                  </a:lnTo>
                  <a:lnTo>
                    <a:pt x="136" y="254"/>
                  </a:lnTo>
                  <a:lnTo>
                    <a:pt x="356" y="254"/>
                  </a:lnTo>
                  <a:lnTo>
                    <a:pt x="228" y="30"/>
                  </a:lnTo>
                  <a:lnTo>
                    <a:pt x="221" y="22"/>
                  </a:lnTo>
                  <a:lnTo>
                    <a:pt x="213" y="13"/>
                  </a:lnTo>
                  <a:lnTo>
                    <a:pt x="202" y="8"/>
                  </a:lnTo>
                  <a:lnTo>
                    <a:pt x="190" y="4"/>
                  </a:lnTo>
                  <a:lnTo>
                    <a:pt x="179" y="1"/>
                  </a:lnTo>
                  <a:lnTo>
                    <a:pt x="166" y="0"/>
                  </a:lnTo>
                  <a:lnTo>
                    <a:pt x="153" y="1"/>
                  </a:lnTo>
                  <a:lnTo>
                    <a:pt x="140" y="4"/>
                  </a:lnTo>
                  <a:lnTo>
                    <a:pt x="117" y="15"/>
                  </a:lnTo>
                  <a:lnTo>
                    <a:pt x="104" y="31"/>
                  </a:lnTo>
                  <a:lnTo>
                    <a:pt x="98" y="49"/>
                  </a:lnTo>
                  <a:lnTo>
                    <a:pt x="104" y="69"/>
                  </a:lnTo>
                  <a:lnTo>
                    <a:pt x="104" y="69"/>
                  </a:lnTo>
                  <a:lnTo>
                    <a:pt x="153" y="154"/>
                  </a:lnTo>
                  <a:lnTo>
                    <a:pt x="0" y="154"/>
                  </a:lnTo>
                  <a:lnTo>
                    <a:pt x="0" y="1190"/>
                  </a:lnTo>
                  <a:lnTo>
                    <a:pt x="971" y="1188"/>
                  </a:lnTo>
                  <a:lnTo>
                    <a:pt x="971" y="825"/>
                  </a:lnTo>
                  <a:lnTo>
                    <a:pt x="1222" y="825"/>
                  </a:lnTo>
                  <a:lnTo>
                    <a:pt x="1222" y="775"/>
                  </a:lnTo>
                  <a:lnTo>
                    <a:pt x="1218" y="721"/>
                  </a:lnTo>
                  <a:lnTo>
                    <a:pt x="1209" y="669"/>
                  </a:lnTo>
                  <a:lnTo>
                    <a:pt x="1193" y="617"/>
                  </a:lnTo>
                  <a:lnTo>
                    <a:pt x="1173" y="568"/>
                  </a:lnTo>
                  <a:lnTo>
                    <a:pt x="1144" y="519"/>
                  </a:lnTo>
                  <a:lnTo>
                    <a:pt x="1112" y="472"/>
                  </a:lnTo>
                  <a:lnTo>
                    <a:pt x="1075" y="429"/>
                  </a:lnTo>
                  <a:lnTo>
                    <a:pt x="1033" y="387"/>
                  </a:lnTo>
                  <a:lnTo>
                    <a:pt x="986" y="348"/>
                  </a:lnTo>
                  <a:lnTo>
                    <a:pt x="935" y="312"/>
                  </a:lnTo>
                  <a:lnTo>
                    <a:pt x="881" y="279"/>
                  </a:lnTo>
                  <a:lnTo>
                    <a:pt x="822" y="250"/>
                  </a:lnTo>
                  <a:lnTo>
                    <a:pt x="760" y="224"/>
                  </a:lnTo>
                  <a:lnTo>
                    <a:pt x="696" y="200"/>
                  </a:lnTo>
                  <a:lnTo>
                    <a:pt x="628" y="182"/>
                  </a:lnTo>
                  <a:lnTo>
                    <a:pt x="556" y="168"/>
                  </a:lnTo>
                  <a:close/>
                </a:path>
              </a:pathLst>
            </a:custGeom>
            <a:solidFill>
              <a:srgbClr val="663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49" name="Rectangle 13"/>
            <p:cNvSpPr>
              <a:spLocks noChangeArrowheads="1"/>
            </p:cNvSpPr>
            <p:nvPr/>
          </p:nvSpPr>
          <p:spPr bwMode="auto">
            <a:xfrm>
              <a:off x="656" y="3322"/>
              <a:ext cx="54" cy="4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50" name="Freeform 14"/>
            <p:cNvSpPr>
              <a:spLocks/>
            </p:cNvSpPr>
            <p:nvPr/>
          </p:nvSpPr>
          <p:spPr bwMode="auto">
            <a:xfrm>
              <a:off x="580" y="3395"/>
              <a:ext cx="205" cy="123"/>
            </a:xfrm>
            <a:custGeom>
              <a:avLst/>
              <a:gdLst/>
              <a:ahLst/>
              <a:cxnLst>
                <a:cxn ang="0">
                  <a:pos x="151" y="79"/>
                </a:cxn>
                <a:cxn ang="0">
                  <a:pos x="0" y="79"/>
                </a:cxn>
                <a:cxn ang="0">
                  <a:pos x="206" y="245"/>
                </a:cxn>
                <a:cxn ang="0">
                  <a:pos x="409" y="79"/>
                </a:cxn>
                <a:cxn ang="0">
                  <a:pos x="260" y="79"/>
                </a:cxn>
                <a:cxn ang="0">
                  <a:pos x="260" y="0"/>
                </a:cxn>
                <a:cxn ang="0">
                  <a:pos x="151" y="0"/>
                </a:cxn>
                <a:cxn ang="0">
                  <a:pos x="151" y="79"/>
                </a:cxn>
              </a:cxnLst>
              <a:rect l="0" t="0" r="r" b="b"/>
              <a:pathLst>
                <a:path w="409" h="245">
                  <a:moveTo>
                    <a:pt x="151" y="79"/>
                  </a:moveTo>
                  <a:lnTo>
                    <a:pt x="0" y="79"/>
                  </a:lnTo>
                  <a:lnTo>
                    <a:pt x="206" y="245"/>
                  </a:lnTo>
                  <a:lnTo>
                    <a:pt x="409" y="79"/>
                  </a:lnTo>
                  <a:lnTo>
                    <a:pt x="260" y="79"/>
                  </a:lnTo>
                  <a:lnTo>
                    <a:pt x="260" y="0"/>
                  </a:lnTo>
                  <a:lnTo>
                    <a:pt x="151" y="0"/>
                  </a:lnTo>
                  <a:lnTo>
                    <a:pt x="151" y="7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51" name="Freeform 15"/>
            <p:cNvSpPr>
              <a:spLocks/>
            </p:cNvSpPr>
            <p:nvPr/>
          </p:nvSpPr>
          <p:spPr bwMode="auto">
            <a:xfrm>
              <a:off x="368" y="3010"/>
              <a:ext cx="262" cy="69"/>
            </a:xfrm>
            <a:custGeom>
              <a:avLst/>
              <a:gdLst/>
              <a:ahLst/>
              <a:cxnLst>
                <a:cxn ang="0">
                  <a:pos x="509" y="94"/>
                </a:cxn>
                <a:cxn ang="0">
                  <a:pos x="509" y="94"/>
                </a:cxn>
                <a:cxn ang="0">
                  <a:pos x="485" y="83"/>
                </a:cxn>
                <a:cxn ang="0">
                  <a:pos x="460" y="72"/>
                </a:cxn>
                <a:cxn ang="0">
                  <a:pos x="434" y="62"/>
                </a:cxn>
                <a:cxn ang="0">
                  <a:pos x="407" y="54"/>
                </a:cxn>
                <a:cxn ang="0">
                  <a:pos x="379" y="45"/>
                </a:cxn>
                <a:cxn ang="0">
                  <a:pos x="351" y="37"/>
                </a:cxn>
                <a:cxn ang="0">
                  <a:pos x="321" y="30"/>
                </a:cxn>
                <a:cxn ang="0">
                  <a:pos x="292" y="23"/>
                </a:cxn>
                <a:cxn ang="0">
                  <a:pos x="260" y="18"/>
                </a:cxn>
                <a:cxn ang="0">
                  <a:pos x="230" y="14"/>
                </a:cxn>
                <a:cxn ang="0">
                  <a:pos x="198" y="9"/>
                </a:cxn>
                <a:cxn ang="0">
                  <a:pos x="166" y="5"/>
                </a:cxn>
                <a:cxn ang="0">
                  <a:pos x="134" y="4"/>
                </a:cxn>
                <a:cxn ang="0">
                  <a:pos x="100" y="1"/>
                </a:cxn>
                <a:cxn ang="0">
                  <a:pos x="68" y="0"/>
                </a:cxn>
                <a:cxn ang="0">
                  <a:pos x="34" y="0"/>
                </a:cxn>
                <a:cxn ang="0">
                  <a:pos x="21" y="1"/>
                </a:cxn>
                <a:cxn ang="0">
                  <a:pos x="9" y="7"/>
                </a:cxn>
                <a:cxn ang="0">
                  <a:pos x="2" y="15"/>
                </a:cxn>
                <a:cxn ang="0">
                  <a:pos x="0" y="25"/>
                </a:cxn>
                <a:cxn ang="0">
                  <a:pos x="2" y="34"/>
                </a:cxn>
                <a:cxn ang="0">
                  <a:pos x="9" y="43"/>
                </a:cxn>
                <a:cxn ang="0">
                  <a:pos x="21" y="48"/>
                </a:cxn>
                <a:cxn ang="0">
                  <a:pos x="34" y="50"/>
                </a:cxn>
                <a:cxn ang="0">
                  <a:pos x="64" y="50"/>
                </a:cxn>
                <a:cxn ang="0">
                  <a:pos x="94" y="51"/>
                </a:cxn>
                <a:cxn ang="0">
                  <a:pos x="126" y="52"/>
                </a:cxn>
                <a:cxn ang="0">
                  <a:pos x="157" y="55"/>
                </a:cxn>
                <a:cxn ang="0">
                  <a:pos x="185" y="59"/>
                </a:cxn>
                <a:cxn ang="0">
                  <a:pos x="215" y="62"/>
                </a:cxn>
                <a:cxn ang="0">
                  <a:pos x="243" y="68"/>
                </a:cxn>
                <a:cxn ang="0">
                  <a:pos x="272" y="72"/>
                </a:cxn>
                <a:cxn ang="0">
                  <a:pos x="300" y="79"/>
                </a:cxn>
                <a:cxn ang="0">
                  <a:pos x="326" y="84"/>
                </a:cxn>
                <a:cxn ang="0">
                  <a:pos x="353" y="91"/>
                </a:cxn>
                <a:cxn ang="0">
                  <a:pos x="379" y="99"/>
                </a:cxn>
                <a:cxn ang="0">
                  <a:pos x="403" y="108"/>
                </a:cxn>
                <a:cxn ang="0">
                  <a:pos x="428" y="116"/>
                </a:cxn>
                <a:cxn ang="0">
                  <a:pos x="451" y="126"/>
                </a:cxn>
                <a:cxn ang="0">
                  <a:pos x="473" y="135"/>
                </a:cxn>
                <a:cxn ang="0">
                  <a:pos x="485" y="138"/>
                </a:cxn>
                <a:cxn ang="0">
                  <a:pos x="498" y="138"/>
                </a:cxn>
                <a:cxn ang="0">
                  <a:pos x="509" y="135"/>
                </a:cxn>
                <a:cxn ang="0">
                  <a:pos x="518" y="128"/>
                </a:cxn>
                <a:cxn ang="0">
                  <a:pos x="524" y="119"/>
                </a:cxn>
                <a:cxn ang="0">
                  <a:pos x="524" y="109"/>
                </a:cxn>
                <a:cxn ang="0">
                  <a:pos x="518" y="101"/>
                </a:cxn>
                <a:cxn ang="0">
                  <a:pos x="509" y="94"/>
                </a:cxn>
              </a:cxnLst>
              <a:rect l="0" t="0" r="r" b="b"/>
              <a:pathLst>
                <a:path w="524" h="138">
                  <a:moveTo>
                    <a:pt x="509" y="94"/>
                  </a:moveTo>
                  <a:lnTo>
                    <a:pt x="509" y="94"/>
                  </a:lnTo>
                  <a:lnTo>
                    <a:pt x="485" y="83"/>
                  </a:lnTo>
                  <a:lnTo>
                    <a:pt x="460" y="72"/>
                  </a:lnTo>
                  <a:lnTo>
                    <a:pt x="434" y="62"/>
                  </a:lnTo>
                  <a:lnTo>
                    <a:pt x="407" y="54"/>
                  </a:lnTo>
                  <a:lnTo>
                    <a:pt x="379" y="45"/>
                  </a:lnTo>
                  <a:lnTo>
                    <a:pt x="351" y="37"/>
                  </a:lnTo>
                  <a:lnTo>
                    <a:pt x="321" y="30"/>
                  </a:lnTo>
                  <a:lnTo>
                    <a:pt x="292" y="23"/>
                  </a:lnTo>
                  <a:lnTo>
                    <a:pt x="260" y="18"/>
                  </a:lnTo>
                  <a:lnTo>
                    <a:pt x="230" y="14"/>
                  </a:lnTo>
                  <a:lnTo>
                    <a:pt x="198" y="9"/>
                  </a:lnTo>
                  <a:lnTo>
                    <a:pt x="166" y="5"/>
                  </a:lnTo>
                  <a:lnTo>
                    <a:pt x="134" y="4"/>
                  </a:lnTo>
                  <a:lnTo>
                    <a:pt x="100" y="1"/>
                  </a:lnTo>
                  <a:lnTo>
                    <a:pt x="68" y="0"/>
                  </a:lnTo>
                  <a:lnTo>
                    <a:pt x="34" y="0"/>
                  </a:lnTo>
                  <a:lnTo>
                    <a:pt x="21" y="1"/>
                  </a:lnTo>
                  <a:lnTo>
                    <a:pt x="9" y="7"/>
                  </a:lnTo>
                  <a:lnTo>
                    <a:pt x="2" y="15"/>
                  </a:lnTo>
                  <a:lnTo>
                    <a:pt x="0" y="25"/>
                  </a:lnTo>
                  <a:lnTo>
                    <a:pt x="2" y="34"/>
                  </a:lnTo>
                  <a:lnTo>
                    <a:pt x="9" y="43"/>
                  </a:lnTo>
                  <a:lnTo>
                    <a:pt x="21" y="48"/>
                  </a:lnTo>
                  <a:lnTo>
                    <a:pt x="34" y="50"/>
                  </a:lnTo>
                  <a:lnTo>
                    <a:pt x="64" y="50"/>
                  </a:lnTo>
                  <a:lnTo>
                    <a:pt x="94" y="51"/>
                  </a:lnTo>
                  <a:lnTo>
                    <a:pt x="126" y="52"/>
                  </a:lnTo>
                  <a:lnTo>
                    <a:pt x="157" y="55"/>
                  </a:lnTo>
                  <a:lnTo>
                    <a:pt x="185" y="59"/>
                  </a:lnTo>
                  <a:lnTo>
                    <a:pt x="215" y="62"/>
                  </a:lnTo>
                  <a:lnTo>
                    <a:pt x="243" y="68"/>
                  </a:lnTo>
                  <a:lnTo>
                    <a:pt x="272" y="72"/>
                  </a:lnTo>
                  <a:lnTo>
                    <a:pt x="300" y="79"/>
                  </a:lnTo>
                  <a:lnTo>
                    <a:pt x="326" y="84"/>
                  </a:lnTo>
                  <a:lnTo>
                    <a:pt x="353" y="91"/>
                  </a:lnTo>
                  <a:lnTo>
                    <a:pt x="379" y="99"/>
                  </a:lnTo>
                  <a:lnTo>
                    <a:pt x="403" y="108"/>
                  </a:lnTo>
                  <a:lnTo>
                    <a:pt x="428" y="116"/>
                  </a:lnTo>
                  <a:lnTo>
                    <a:pt x="451" y="126"/>
                  </a:lnTo>
                  <a:lnTo>
                    <a:pt x="473" y="135"/>
                  </a:lnTo>
                  <a:lnTo>
                    <a:pt x="485" y="138"/>
                  </a:lnTo>
                  <a:lnTo>
                    <a:pt x="498" y="138"/>
                  </a:lnTo>
                  <a:lnTo>
                    <a:pt x="509" y="135"/>
                  </a:lnTo>
                  <a:lnTo>
                    <a:pt x="518" y="128"/>
                  </a:lnTo>
                  <a:lnTo>
                    <a:pt x="524" y="119"/>
                  </a:lnTo>
                  <a:lnTo>
                    <a:pt x="524" y="109"/>
                  </a:lnTo>
                  <a:lnTo>
                    <a:pt x="518" y="101"/>
                  </a:lnTo>
                  <a:lnTo>
                    <a:pt x="509" y="9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52" name="Freeform 16"/>
            <p:cNvSpPr>
              <a:spLocks/>
            </p:cNvSpPr>
            <p:nvPr/>
          </p:nvSpPr>
          <p:spPr bwMode="auto">
            <a:xfrm>
              <a:off x="728" y="2922"/>
              <a:ext cx="267" cy="71"/>
            </a:xfrm>
            <a:custGeom>
              <a:avLst/>
              <a:gdLst/>
              <a:ahLst/>
              <a:cxnLst>
                <a:cxn ang="0">
                  <a:pos x="53" y="138"/>
                </a:cxn>
                <a:cxn ang="0">
                  <a:pos x="53" y="138"/>
                </a:cxn>
                <a:cxn ang="0">
                  <a:pos x="76" y="129"/>
                </a:cxn>
                <a:cxn ang="0">
                  <a:pos x="98" y="118"/>
                </a:cxn>
                <a:cxn ang="0">
                  <a:pos x="121" y="109"/>
                </a:cxn>
                <a:cxn ang="0">
                  <a:pos x="147" y="101"/>
                </a:cxn>
                <a:cxn ang="0">
                  <a:pos x="172" y="93"/>
                </a:cxn>
                <a:cxn ang="0">
                  <a:pos x="200" y="86"/>
                </a:cxn>
                <a:cxn ang="0">
                  <a:pos x="226" y="79"/>
                </a:cxn>
                <a:cxn ang="0">
                  <a:pos x="255" y="74"/>
                </a:cxn>
                <a:cxn ang="0">
                  <a:pos x="285" y="68"/>
                </a:cxn>
                <a:cxn ang="0">
                  <a:pos x="313" y="62"/>
                </a:cxn>
                <a:cxn ang="0">
                  <a:pos x="343" y="60"/>
                </a:cxn>
                <a:cxn ang="0">
                  <a:pos x="374" y="56"/>
                </a:cxn>
                <a:cxn ang="0">
                  <a:pos x="406" y="53"/>
                </a:cxn>
                <a:cxn ang="0">
                  <a:pos x="436" y="51"/>
                </a:cxn>
                <a:cxn ang="0">
                  <a:pos x="468" y="50"/>
                </a:cxn>
                <a:cxn ang="0">
                  <a:pos x="500" y="50"/>
                </a:cxn>
                <a:cxn ang="0">
                  <a:pos x="513" y="49"/>
                </a:cxn>
                <a:cxn ang="0">
                  <a:pos x="524" y="43"/>
                </a:cxn>
                <a:cxn ang="0">
                  <a:pos x="532" y="35"/>
                </a:cxn>
                <a:cxn ang="0">
                  <a:pos x="534" y="25"/>
                </a:cxn>
                <a:cxn ang="0">
                  <a:pos x="532" y="15"/>
                </a:cxn>
                <a:cxn ang="0">
                  <a:pos x="524" y="7"/>
                </a:cxn>
                <a:cxn ang="0">
                  <a:pos x="513" y="2"/>
                </a:cxn>
                <a:cxn ang="0">
                  <a:pos x="500" y="0"/>
                </a:cxn>
                <a:cxn ang="0">
                  <a:pos x="466" y="0"/>
                </a:cxn>
                <a:cxn ang="0">
                  <a:pos x="432" y="2"/>
                </a:cxn>
                <a:cxn ang="0">
                  <a:pos x="398" y="4"/>
                </a:cxn>
                <a:cxn ang="0">
                  <a:pos x="364" y="7"/>
                </a:cxn>
                <a:cxn ang="0">
                  <a:pos x="332" y="10"/>
                </a:cxn>
                <a:cxn ang="0">
                  <a:pos x="298" y="15"/>
                </a:cxn>
                <a:cxn ang="0">
                  <a:pos x="266" y="20"/>
                </a:cxn>
                <a:cxn ang="0">
                  <a:pos x="236" y="27"/>
                </a:cxn>
                <a:cxn ang="0">
                  <a:pos x="204" y="32"/>
                </a:cxn>
                <a:cxn ang="0">
                  <a:pos x="176" y="40"/>
                </a:cxn>
                <a:cxn ang="0">
                  <a:pos x="145" y="49"/>
                </a:cxn>
                <a:cxn ang="0">
                  <a:pos x="117" y="57"/>
                </a:cxn>
                <a:cxn ang="0">
                  <a:pos x="89" y="67"/>
                </a:cxn>
                <a:cxn ang="0">
                  <a:pos x="62" y="76"/>
                </a:cxn>
                <a:cxn ang="0">
                  <a:pos x="38" y="87"/>
                </a:cxn>
                <a:cxn ang="0">
                  <a:pos x="13" y="98"/>
                </a:cxn>
                <a:cxn ang="0">
                  <a:pos x="4" y="105"/>
                </a:cxn>
                <a:cxn ang="0">
                  <a:pos x="0" y="114"/>
                </a:cxn>
                <a:cxn ang="0">
                  <a:pos x="0" y="123"/>
                </a:cxn>
                <a:cxn ang="0">
                  <a:pos x="6" y="133"/>
                </a:cxn>
                <a:cxn ang="0">
                  <a:pos x="15" y="140"/>
                </a:cxn>
                <a:cxn ang="0">
                  <a:pos x="27" y="143"/>
                </a:cxn>
                <a:cxn ang="0">
                  <a:pos x="40" y="143"/>
                </a:cxn>
                <a:cxn ang="0">
                  <a:pos x="53" y="138"/>
                </a:cxn>
              </a:cxnLst>
              <a:rect l="0" t="0" r="r" b="b"/>
              <a:pathLst>
                <a:path w="534" h="143">
                  <a:moveTo>
                    <a:pt x="53" y="138"/>
                  </a:moveTo>
                  <a:lnTo>
                    <a:pt x="53" y="138"/>
                  </a:lnTo>
                  <a:lnTo>
                    <a:pt x="76" y="129"/>
                  </a:lnTo>
                  <a:lnTo>
                    <a:pt x="98" y="118"/>
                  </a:lnTo>
                  <a:lnTo>
                    <a:pt x="121" y="109"/>
                  </a:lnTo>
                  <a:lnTo>
                    <a:pt x="147" y="101"/>
                  </a:lnTo>
                  <a:lnTo>
                    <a:pt x="172" y="93"/>
                  </a:lnTo>
                  <a:lnTo>
                    <a:pt x="200" y="86"/>
                  </a:lnTo>
                  <a:lnTo>
                    <a:pt x="226" y="79"/>
                  </a:lnTo>
                  <a:lnTo>
                    <a:pt x="255" y="74"/>
                  </a:lnTo>
                  <a:lnTo>
                    <a:pt x="285" y="68"/>
                  </a:lnTo>
                  <a:lnTo>
                    <a:pt x="313" y="62"/>
                  </a:lnTo>
                  <a:lnTo>
                    <a:pt x="343" y="60"/>
                  </a:lnTo>
                  <a:lnTo>
                    <a:pt x="374" y="56"/>
                  </a:lnTo>
                  <a:lnTo>
                    <a:pt x="406" y="53"/>
                  </a:lnTo>
                  <a:lnTo>
                    <a:pt x="436" y="51"/>
                  </a:lnTo>
                  <a:lnTo>
                    <a:pt x="468" y="50"/>
                  </a:lnTo>
                  <a:lnTo>
                    <a:pt x="500" y="50"/>
                  </a:lnTo>
                  <a:lnTo>
                    <a:pt x="513" y="49"/>
                  </a:lnTo>
                  <a:lnTo>
                    <a:pt x="524" y="43"/>
                  </a:lnTo>
                  <a:lnTo>
                    <a:pt x="532" y="35"/>
                  </a:lnTo>
                  <a:lnTo>
                    <a:pt x="534" y="25"/>
                  </a:lnTo>
                  <a:lnTo>
                    <a:pt x="532" y="15"/>
                  </a:lnTo>
                  <a:lnTo>
                    <a:pt x="524" y="7"/>
                  </a:lnTo>
                  <a:lnTo>
                    <a:pt x="513" y="2"/>
                  </a:lnTo>
                  <a:lnTo>
                    <a:pt x="500" y="0"/>
                  </a:lnTo>
                  <a:lnTo>
                    <a:pt x="466" y="0"/>
                  </a:lnTo>
                  <a:lnTo>
                    <a:pt x="432" y="2"/>
                  </a:lnTo>
                  <a:lnTo>
                    <a:pt x="398" y="4"/>
                  </a:lnTo>
                  <a:lnTo>
                    <a:pt x="364" y="7"/>
                  </a:lnTo>
                  <a:lnTo>
                    <a:pt x="332" y="10"/>
                  </a:lnTo>
                  <a:lnTo>
                    <a:pt x="298" y="15"/>
                  </a:lnTo>
                  <a:lnTo>
                    <a:pt x="266" y="20"/>
                  </a:lnTo>
                  <a:lnTo>
                    <a:pt x="236" y="27"/>
                  </a:lnTo>
                  <a:lnTo>
                    <a:pt x="204" y="32"/>
                  </a:lnTo>
                  <a:lnTo>
                    <a:pt x="176" y="40"/>
                  </a:lnTo>
                  <a:lnTo>
                    <a:pt x="145" y="49"/>
                  </a:lnTo>
                  <a:lnTo>
                    <a:pt x="117" y="57"/>
                  </a:lnTo>
                  <a:lnTo>
                    <a:pt x="89" y="67"/>
                  </a:lnTo>
                  <a:lnTo>
                    <a:pt x="62" y="76"/>
                  </a:lnTo>
                  <a:lnTo>
                    <a:pt x="38" y="87"/>
                  </a:lnTo>
                  <a:lnTo>
                    <a:pt x="13" y="98"/>
                  </a:lnTo>
                  <a:lnTo>
                    <a:pt x="4" y="105"/>
                  </a:lnTo>
                  <a:lnTo>
                    <a:pt x="0" y="114"/>
                  </a:lnTo>
                  <a:lnTo>
                    <a:pt x="0" y="123"/>
                  </a:lnTo>
                  <a:lnTo>
                    <a:pt x="6" y="133"/>
                  </a:lnTo>
                  <a:lnTo>
                    <a:pt x="15" y="140"/>
                  </a:lnTo>
                  <a:lnTo>
                    <a:pt x="27" y="143"/>
                  </a:lnTo>
                  <a:lnTo>
                    <a:pt x="40" y="143"/>
                  </a:lnTo>
                  <a:lnTo>
                    <a:pt x="53" y="13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53" name="Freeform 17"/>
            <p:cNvSpPr>
              <a:spLocks/>
            </p:cNvSpPr>
            <p:nvPr/>
          </p:nvSpPr>
          <p:spPr bwMode="auto">
            <a:xfrm>
              <a:off x="733" y="3010"/>
              <a:ext cx="262" cy="69"/>
            </a:xfrm>
            <a:custGeom>
              <a:avLst/>
              <a:gdLst/>
              <a:ahLst/>
              <a:cxnLst>
                <a:cxn ang="0">
                  <a:pos x="490" y="0"/>
                </a:cxn>
                <a:cxn ang="0">
                  <a:pos x="456" y="0"/>
                </a:cxn>
                <a:cxn ang="0">
                  <a:pos x="422" y="1"/>
                </a:cxn>
                <a:cxn ang="0">
                  <a:pos x="390" y="4"/>
                </a:cxn>
                <a:cxn ang="0">
                  <a:pos x="358" y="5"/>
                </a:cxn>
                <a:cxn ang="0">
                  <a:pos x="326" y="9"/>
                </a:cxn>
                <a:cxn ang="0">
                  <a:pos x="294" y="14"/>
                </a:cxn>
                <a:cxn ang="0">
                  <a:pos x="262" y="18"/>
                </a:cxn>
                <a:cxn ang="0">
                  <a:pos x="232" y="23"/>
                </a:cxn>
                <a:cxn ang="0">
                  <a:pos x="201" y="30"/>
                </a:cxn>
                <a:cxn ang="0">
                  <a:pos x="173" y="37"/>
                </a:cxn>
                <a:cxn ang="0">
                  <a:pos x="145" y="45"/>
                </a:cxn>
                <a:cxn ang="0">
                  <a:pos x="117" y="54"/>
                </a:cxn>
                <a:cxn ang="0">
                  <a:pos x="90" y="62"/>
                </a:cxn>
                <a:cxn ang="0">
                  <a:pos x="64" y="72"/>
                </a:cxn>
                <a:cxn ang="0">
                  <a:pos x="39" y="83"/>
                </a:cxn>
                <a:cxn ang="0">
                  <a:pos x="15" y="94"/>
                </a:cxn>
                <a:cxn ang="0">
                  <a:pos x="15" y="94"/>
                </a:cxn>
                <a:cxn ang="0">
                  <a:pos x="5" y="101"/>
                </a:cxn>
                <a:cxn ang="0">
                  <a:pos x="0" y="109"/>
                </a:cxn>
                <a:cxn ang="0">
                  <a:pos x="0" y="119"/>
                </a:cxn>
                <a:cxn ang="0">
                  <a:pos x="3" y="128"/>
                </a:cxn>
                <a:cxn ang="0">
                  <a:pos x="13" y="135"/>
                </a:cxn>
                <a:cxn ang="0">
                  <a:pos x="26" y="138"/>
                </a:cxn>
                <a:cxn ang="0">
                  <a:pos x="39" y="138"/>
                </a:cxn>
                <a:cxn ang="0">
                  <a:pos x="51" y="135"/>
                </a:cxn>
                <a:cxn ang="0">
                  <a:pos x="73" y="126"/>
                </a:cxn>
                <a:cxn ang="0">
                  <a:pos x="96" y="116"/>
                </a:cxn>
                <a:cxn ang="0">
                  <a:pos x="120" y="108"/>
                </a:cxn>
                <a:cxn ang="0">
                  <a:pos x="145" y="99"/>
                </a:cxn>
                <a:cxn ang="0">
                  <a:pos x="171" y="91"/>
                </a:cxn>
                <a:cxn ang="0">
                  <a:pos x="198" y="84"/>
                </a:cxn>
                <a:cxn ang="0">
                  <a:pos x="224" y="79"/>
                </a:cxn>
                <a:cxn ang="0">
                  <a:pos x="252" y="72"/>
                </a:cxn>
                <a:cxn ang="0">
                  <a:pos x="281" y="68"/>
                </a:cxn>
                <a:cxn ang="0">
                  <a:pos x="309" y="62"/>
                </a:cxn>
                <a:cxn ang="0">
                  <a:pos x="339" y="59"/>
                </a:cxn>
                <a:cxn ang="0">
                  <a:pos x="367" y="55"/>
                </a:cxn>
                <a:cxn ang="0">
                  <a:pos x="397" y="52"/>
                </a:cxn>
                <a:cxn ang="0">
                  <a:pos x="429" y="51"/>
                </a:cxn>
                <a:cxn ang="0">
                  <a:pos x="460" y="50"/>
                </a:cxn>
                <a:cxn ang="0">
                  <a:pos x="490" y="50"/>
                </a:cxn>
                <a:cxn ang="0">
                  <a:pos x="503" y="48"/>
                </a:cxn>
                <a:cxn ang="0">
                  <a:pos x="514" y="43"/>
                </a:cxn>
                <a:cxn ang="0">
                  <a:pos x="522" y="34"/>
                </a:cxn>
                <a:cxn ang="0">
                  <a:pos x="524" y="25"/>
                </a:cxn>
                <a:cxn ang="0">
                  <a:pos x="522" y="15"/>
                </a:cxn>
                <a:cxn ang="0">
                  <a:pos x="514" y="7"/>
                </a:cxn>
                <a:cxn ang="0">
                  <a:pos x="503" y="1"/>
                </a:cxn>
                <a:cxn ang="0">
                  <a:pos x="490" y="0"/>
                </a:cxn>
              </a:cxnLst>
              <a:rect l="0" t="0" r="r" b="b"/>
              <a:pathLst>
                <a:path w="524" h="138">
                  <a:moveTo>
                    <a:pt x="490" y="0"/>
                  </a:moveTo>
                  <a:lnTo>
                    <a:pt x="456" y="0"/>
                  </a:lnTo>
                  <a:lnTo>
                    <a:pt x="422" y="1"/>
                  </a:lnTo>
                  <a:lnTo>
                    <a:pt x="390" y="4"/>
                  </a:lnTo>
                  <a:lnTo>
                    <a:pt x="358" y="5"/>
                  </a:lnTo>
                  <a:lnTo>
                    <a:pt x="326" y="9"/>
                  </a:lnTo>
                  <a:lnTo>
                    <a:pt x="294" y="14"/>
                  </a:lnTo>
                  <a:lnTo>
                    <a:pt x="262" y="18"/>
                  </a:lnTo>
                  <a:lnTo>
                    <a:pt x="232" y="23"/>
                  </a:lnTo>
                  <a:lnTo>
                    <a:pt x="201" y="30"/>
                  </a:lnTo>
                  <a:lnTo>
                    <a:pt x="173" y="37"/>
                  </a:lnTo>
                  <a:lnTo>
                    <a:pt x="145" y="45"/>
                  </a:lnTo>
                  <a:lnTo>
                    <a:pt x="117" y="54"/>
                  </a:lnTo>
                  <a:lnTo>
                    <a:pt x="90" y="62"/>
                  </a:lnTo>
                  <a:lnTo>
                    <a:pt x="64" y="72"/>
                  </a:lnTo>
                  <a:lnTo>
                    <a:pt x="39" y="83"/>
                  </a:lnTo>
                  <a:lnTo>
                    <a:pt x="15" y="94"/>
                  </a:lnTo>
                  <a:lnTo>
                    <a:pt x="15" y="94"/>
                  </a:lnTo>
                  <a:lnTo>
                    <a:pt x="5" y="101"/>
                  </a:lnTo>
                  <a:lnTo>
                    <a:pt x="0" y="109"/>
                  </a:lnTo>
                  <a:lnTo>
                    <a:pt x="0" y="119"/>
                  </a:lnTo>
                  <a:lnTo>
                    <a:pt x="3" y="128"/>
                  </a:lnTo>
                  <a:lnTo>
                    <a:pt x="13" y="135"/>
                  </a:lnTo>
                  <a:lnTo>
                    <a:pt x="26" y="138"/>
                  </a:lnTo>
                  <a:lnTo>
                    <a:pt x="39" y="138"/>
                  </a:lnTo>
                  <a:lnTo>
                    <a:pt x="51" y="135"/>
                  </a:lnTo>
                  <a:lnTo>
                    <a:pt x="73" y="126"/>
                  </a:lnTo>
                  <a:lnTo>
                    <a:pt x="96" y="116"/>
                  </a:lnTo>
                  <a:lnTo>
                    <a:pt x="120" y="108"/>
                  </a:lnTo>
                  <a:lnTo>
                    <a:pt x="145" y="99"/>
                  </a:lnTo>
                  <a:lnTo>
                    <a:pt x="171" y="91"/>
                  </a:lnTo>
                  <a:lnTo>
                    <a:pt x="198" y="84"/>
                  </a:lnTo>
                  <a:lnTo>
                    <a:pt x="224" y="79"/>
                  </a:lnTo>
                  <a:lnTo>
                    <a:pt x="252" y="72"/>
                  </a:lnTo>
                  <a:lnTo>
                    <a:pt x="281" y="68"/>
                  </a:lnTo>
                  <a:lnTo>
                    <a:pt x="309" y="62"/>
                  </a:lnTo>
                  <a:lnTo>
                    <a:pt x="339" y="59"/>
                  </a:lnTo>
                  <a:lnTo>
                    <a:pt x="367" y="55"/>
                  </a:lnTo>
                  <a:lnTo>
                    <a:pt x="397" y="52"/>
                  </a:lnTo>
                  <a:lnTo>
                    <a:pt x="429" y="51"/>
                  </a:lnTo>
                  <a:lnTo>
                    <a:pt x="460" y="50"/>
                  </a:lnTo>
                  <a:lnTo>
                    <a:pt x="490" y="50"/>
                  </a:lnTo>
                  <a:lnTo>
                    <a:pt x="503" y="48"/>
                  </a:lnTo>
                  <a:lnTo>
                    <a:pt x="514" y="43"/>
                  </a:lnTo>
                  <a:lnTo>
                    <a:pt x="522" y="34"/>
                  </a:lnTo>
                  <a:lnTo>
                    <a:pt x="524" y="25"/>
                  </a:lnTo>
                  <a:lnTo>
                    <a:pt x="522" y="15"/>
                  </a:lnTo>
                  <a:lnTo>
                    <a:pt x="514" y="7"/>
                  </a:lnTo>
                  <a:lnTo>
                    <a:pt x="503" y="1"/>
                  </a:lnTo>
                  <a:lnTo>
                    <a:pt x="49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54" name="Freeform 18"/>
            <p:cNvSpPr>
              <a:spLocks/>
            </p:cNvSpPr>
            <p:nvPr/>
          </p:nvSpPr>
          <p:spPr bwMode="auto">
            <a:xfrm>
              <a:off x="368" y="2922"/>
              <a:ext cx="267" cy="71"/>
            </a:xfrm>
            <a:custGeom>
              <a:avLst/>
              <a:gdLst/>
              <a:ahLst/>
              <a:cxnLst>
                <a:cxn ang="0">
                  <a:pos x="34" y="50"/>
                </a:cxn>
                <a:cxn ang="0">
                  <a:pos x="66" y="50"/>
                </a:cxn>
                <a:cxn ang="0">
                  <a:pos x="98" y="51"/>
                </a:cxn>
                <a:cxn ang="0">
                  <a:pos x="128" y="53"/>
                </a:cxn>
                <a:cxn ang="0">
                  <a:pos x="158" y="56"/>
                </a:cxn>
                <a:cxn ang="0">
                  <a:pos x="190" y="60"/>
                </a:cxn>
                <a:cxn ang="0">
                  <a:pos x="219" y="62"/>
                </a:cxn>
                <a:cxn ang="0">
                  <a:pos x="249" y="68"/>
                </a:cxn>
                <a:cxn ang="0">
                  <a:pos x="277" y="74"/>
                </a:cxn>
                <a:cxn ang="0">
                  <a:pos x="305" y="79"/>
                </a:cxn>
                <a:cxn ang="0">
                  <a:pos x="334" y="86"/>
                </a:cxn>
                <a:cxn ang="0">
                  <a:pos x="360" y="93"/>
                </a:cxn>
                <a:cxn ang="0">
                  <a:pos x="387" y="101"/>
                </a:cxn>
                <a:cxn ang="0">
                  <a:pos x="411" y="109"/>
                </a:cxn>
                <a:cxn ang="0">
                  <a:pos x="436" y="118"/>
                </a:cxn>
                <a:cxn ang="0">
                  <a:pos x="458" y="129"/>
                </a:cxn>
                <a:cxn ang="0">
                  <a:pos x="481" y="138"/>
                </a:cxn>
                <a:cxn ang="0">
                  <a:pos x="494" y="143"/>
                </a:cxn>
                <a:cxn ang="0">
                  <a:pos x="507" y="143"/>
                </a:cxn>
                <a:cxn ang="0">
                  <a:pos x="518" y="140"/>
                </a:cxn>
                <a:cxn ang="0">
                  <a:pos x="528" y="133"/>
                </a:cxn>
                <a:cxn ang="0">
                  <a:pos x="534" y="123"/>
                </a:cxn>
                <a:cxn ang="0">
                  <a:pos x="534" y="114"/>
                </a:cxn>
                <a:cxn ang="0">
                  <a:pos x="528" y="105"/>
                </a:cxn>
                <a:cxn ang="0">
                  <a:pos x="518" y="98"/>
                </a:cxn>
                <a:cxn ang="0">
                  <a:pos x="494" y="87"/>
                </a:cxn>
                <a:cxn ang="0">
                  <a:pos x="469" y="76"/>
                </a:cxn>
                <a:cxn ang="0">
                  <a:pos x="443" y="67"/>
                </a:cxn>
                <a:cxn ang="0">
                  <a:pos x="417" y="57"/>
                </a:cxn>
                <a:cxn ang="0">
                  <a:pos x="388" y="49"/>
                </a:cxn>
                <a:cxn ang="0">
                  <a:pos x="358" y="40"/>
                </a:cxn>
                <a:cxn ang="0">
                  <a:pos x="328" y="32"/>
                </a:cxn>
                <a:cxn ang="0">
                  <a:pos x="298" y="27"/>
                </a:cxn>
                <a:cxn ang="0">
                  <a:pos x="266" y="20"/>
                </a:cxn>
                <a:cxn ang="0">
                  <a:pos x="236" y="15"/>
                </a:cxn>
                <a:cxn ang="0">
                  <a:pos x="202" y="10"/>
                </a:cxn>
                <a:cxn ang="0">
                  <a:pos x="170" y="7"/>
                </a:cxn>
                <a:cxn ang="0">
                  <a:pos x="136" y="4"/>
                </a:cxn>
                <a:cxn ang="0">
                  <a:pos x="102" y="2"/>
                </a:cxn>
                <a:cxn ang="0">
                  <a:pos x="68" y="0"/>
                </a:cxn>
                <a:cxn ang="0">
                  <a:pos x="34" y="0"/>
                </a:cxn>
                <a:cxn ang="0">
                  <a:pos x="21" y="2"/>
                </a:cxn>
                <a:cxn ang="0">
                  <a:pos x="9" y="7"/>
                </a:cxn>
                <a:cxn ang="0">
                  <a:pos x="2" y="15"/>
                </a:cxn>
                <a:cxn ang="0">
                  <a:pos x="0" y="25"/>
                </a:cxn>
                <a:cxn ang="0">
                  <a:pos x="2" y="35"/>
                </a:cxn>
                <a:cxn ang="0">
                  <a:pos x="9" y="43"/>
                </a:cxn>
                <a:cxn ang="0">
                  <a:pos x="21" y="49"/>
                </a:cxn>
                <a:cxn ang="0">
                  <a:pos x="34" y="50"/>
                </a:cxn>
              </a:cxnLst>
              <a:rect l="0" t="0" r="r" b="b"/>
              <a:pathLst>
                <a:path w="534" h="143">
                  <a:moveTo>
                    <a:pt x="34" y="50"/>
                  </a:moveTo>
                  <a:lnTo>
                    <a:pt x="66" y="50"/>
                  </a:lnTo>
                  <a:lnTo>
                    <a:pt x="98" y="51"/>
                  </a:lnTo>
                  <a:lnTo>
                    <a:pt x="128" y="53"/>
                  </a:lnTo>
                  <a:lnTo>
                    <a:pt x="158" y="56"/>
                  </a:lnTo>
                  <a:lnTo>
                    <a:pt x="190" y="60"/>
                  </a:lnTo>
                  <a:lnTo>
                    <a:pt x="219" y="62"/>
                  </a:lnTo>
                  <a:lnTo>
                    <a:pt x="249" y="68"/>
                  </a:lnTo>
                  <a:lnTo>
                    <a:pt x="277" y="74"/>
                  </a:lnTo>
                  <a:lnTo>
                    <a:pt x="305" y="79"/>
                  </a:lnTo>
                  <a:lnTo>
                    <a:pt x="334" y="86"/>
                  </a:lnTo>
                  <a:lnTo>
                    <a:pt x="360" y="93"/>
                  </a:lnTo>
                  <a:lnTo>
                    <a:pt x="387" y="101"/>
                  </a:lnTo>
                  <a:lnTo>
                    <a:pt x="411" y="109"/>
                  </a:lnTo>
                  <a:lnTo>
                    <a:pt x="436" y="118"/>
                  </a:lnTo>
                  <a:lnTo>
                    <a:pt x="458" y="129"/>
                  </a:lnTo>
                  <a:lnTo>
                    <a:pt x="481" y="138"/>
                  </a:lnTo>
                  <a:lnTo>
                    <a:pt x="494" y="143"/>
                  </a:lnTo>
                  <a:lnTo>
                    <a:pt x="507" y="143"/>
                  </a:lnTo>
                  <a:lnTo>
                    <a:pt x="518" y="140"/>
                  </a:lnTo>
                  <a:lnTo>
                    <a:pt x="528" y="133"/>
                  </a:lnTo>
                  <a:lnTo>
                    <a:pt x="534" y="123"/>
                  </a:lnTo>
                  <a:lnTo>
                    <a:pt x="534" y="114"/>
                  </a:lnTo>
                  <a:lnTo>
                    <a:pt x="528" y="105"/>
                  </a:lnTo>
                  <a:lnTo>
                    <a:pt x="518" y="98"/>
                  </a:lnTo>
                  <a:lnTo>
                    <a:pt x="494" y="87"/>
                  </a:lnTo>
                  <a:lnTo>
                    <a:pt x="469" y="76"/>
                  </a:lnTo>
                  <a:lnTo>
                    <a:pt x="443" y="67"/>
                  </a:lnTo>
                  <a:lnTo>
                    <a:pt x="417" y="57"/>
                  </a:lnTo>
                  <a:lnTo>
                    <a:pt x="388" y="49"/>
                  </a:lnTo>
                  <a:lnTo>
                    <a:pt x="358" y="40"/>
                  </a:lnTo>
                  <a:lnTo>
                    <a:pt x="328" y="32"/>
                  </a:lnTo>
                  <a:lnTo>
                    <a:pt x="298" y="27"/>
                  </a:lnTo>
                  <a:lnTo>
                    <a:pt x="266" y="20"/>
                  </a:lnTo>
                  <a:lnTo>
                    <a:pt x="236" y="15"/>
                  </a:lnTo>
                  <a:lnTo>
                    <a:pt x="202" y="10"/>
                  </a:lnTo>
                  <a:lnTo>
                    <a:pt x="170" y="7"/>
                  </a:lnTo>
                  <a:lnTo>
                    <a:pt x="136" y="4"/>
                  </a:lnTo>
                  <a:lnTo>
                    <a:pt x="102" y="2"/>
                  </a:lnTo>
                  <a:lnTo>
                    <a:pt x="68" y="0"/>
                  </a:lnTo>
                  <a:lnTo>
                    <a:pt x="34" y="0"/>
                  </a:lnTo>
                  <a:lnTo>
                    <a:pt x="21" y="2"/>
                  </a:lnTo>
                  <a:lnTo>
                    <a:pt x="9" y="7"/>
                  </a:lnTo>
                  <a:lnTo>
                    <a:pt x="2" y="15"/>
                  </a:lnTo>
                  <a:lnTo>
                    <a:pt x="0" y="25"/>
                  </a:lnTo>
                  <a:lnTo>
                    <a:pt x="2" y="35"/>
                  </a:lnTo>
                  <a:lnTo>
                    <a:pt x="9" y="43"/>
                  </a:lnTo>
                  <a:lnTo>
                    <a:pt x="21" y="49"/>
                  </a:lnTo>
                  <a:lnTo>
                    <a:pt x="34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55" name="Freeform 19"/>
            <p:cNvSpPr>
              <a:spLocks/>
            </p:cNvSpPr>
            <p:nvPr/>
          </p:nvSpPr>
          <p:spPr bwMode="auto">
            <a:xfrm>
              <a:off x="889" y="3111"/>
              <a:ext cx="51" cy="50"/>
            </a:xfrm>
            <a:custGeom>
              <a:avLst/>
              <a:gdLst/>
              <a:ahLst/>
              <a:cxnLst>
                <a:cxn ang="0">
                  <a:pos x="39" y="99"/>
                </a:cxn>
                <a:cxn ang="0">
                  <a:pos x="47" y="98"/>
                </a:cxn>
                <a:cxn ang="0">
                  <a:pos x="54" y="98"/>
                </a:cxn>
                <a:cxn ang="0">
                  <a:pos x="62" y="97"/>
                </a:cxn>
                <a:cxn ang="0">
                  <a:pos x="71" y="95"/>
                </a:cxn>
                <a:cxn ang="0">
                  <a:pos x="79" y="94"/>
                </a:cxn>
                <a:cxn ang="0">
                  <a:pos x="86" y="94"/>
                </a:cxn>
                <a:cxn ang="0">
                  <a:pos x="94" y="93"/>
                </a:cxn>
                <a:cxn ang="0">
                  <a:pos x="101" y="93"/>
                </a:cxn>
                <a:cxn ang="0">
                  <a:pos x="90" y="80"/>
                </a:cxn>
                <a:cxn ang="0">
                  <a:pos x="81" y="68"/>
                </a:cxn>
                <a:cxn ang="0">
                  <a:pos x="71" y="55"/>
                </a:cxn>
                <a:cxn ang="0">
                  <a:pos x="62" y="43"/>
                </a:cxn>
                <a:cxn ang="0">
                  <a:pos x="52" y="32"/>
                </a:cxn>
                <a:cxn ang="0">
                  <a:pos x="43" y="21"/>
                </a:cxn>
                <a:cxn ang="0">
                  <a:pos x="35" y="10"/>
                </a:cxn>
                <a:cxn ang="0">
                  <a:pos x="26" y="0"/>
                </a:cxn>
                <a:cxn ang="0">
                  <a:pos x="20" y="1"/>
                </a:cxn>
                <a:cxn ang="0">
                  <a:pos x="13" y="1"/>
                </a:cxn>
                <a:cxn ang="0">
                  <a:pos x="7" y="1"/>
                </a:cxn>
                <a:cxn ang="0">
                  <a:pos x="0" y="3"/>
                </a:cxn>
                <a:cxn ang="0">
                  <a:pos x="39" y="99"/>
                </a:cxn>
              </a:cxnLst>
              <a:rect l="0" t="0" r="r" b="b"/>
              <a:pathLst>
                <a:path w="101" h="99">
                  <a:moveTo>
                    <a:pt x="39" y="99"/>
                  </a:moveTo>
                  <a:lnTo>
                    <a:pt x="47" y="98"/>
                  </a:lnTo>
                  <a:lnTo>
                    <a:pt x="54" y="98"/>
                  </a:lnTo>
                  <a:lnTo>
                    <a:pt x="62" y="97"/>
                  </a:lnTo>
                  <a:lnTo>
                    <a:pt x="71" y="95"/>
                  </a:lnTo>
                  <a:lnTo>
                    <a:pt x="79" y="94"/>
                  </a:lnTo>
                  <a:lnTo>
                    <a:pt x="86" y="94"/>
                  </a:lnTo>
                  <a:lnTo>
                    <a:pt x="94" y="93"/>
                  </a:lnTo>
                  <a:lnTo>
                    <a:pt x="101" y="93"/>
                  </a:lnTo>
                  <a:lnTo>
                    <a:pt x="90" y="80"/>
                  </a:lnTo>
                  <a:lnTo>
                    <a:pt x="81" y="68"/>
                  </a:lnTo>
                  <a:lnTo>
                    <a:pt x="71" y="55"/>
                  </a:lnTo>
                  <a:lnTo>
                    <a:pt x="62" y="43"/>
                  </a:lnTo>
                  <a:lnTo>
                    <a:pt x="52" y="32"/>
                  </a:lnTo>
                  <a:lnTo>
                    <a:pt x="43" y="21"/>
                  </a:lnTo>
                  <a:lnTo>
                    <a:pt x="35" y="10"/>
                  </a:lnTo>
                  <a:lnTo>
                    <a:pt x="26" y="0"/>
                  </a:lnTo>
                  <a:lnTo>
                    <a:pt x="20" y="1"/>
                  </a:lnTo>
                  <a:lnTo>
                    <a:pt x="13" y="1"/>
                  </a:lnTo>
                  <a:lnTo>
                    <a:pt x="7" y="1"/>
                  </a:lnTo>
                  <a:lnTo>
                    <a:pt x="0" y="3"/>
                  </a:lnTo>
                  <a:lnTo>
                    <a:pt x="39" y="9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56" name="Freeform 20"/>
            <p:cNvSpPr>
              <a:spLocks/>
            </p:cNvSpPr>
            <p:nvPr/>
          </p:nvSpPr>
          <p:spPr bwMode="auto">
            <a:xfrm>
              <a:off x="384" y="3107"/>
              <a:ext cx="49" cy="51"/>
            </a:xfrm>
            <a:custGeom>
              <a:avLst/>
              <a:gdLst/>
              <a:ahLst/>
              <a:cxnLst>
                <a:cxn ang="0">
                  <a:pos x="98" y="101"/>
                </a:cxn>
                <a:cxn ang="0">
                  <a:pos x="89" y="1"/>
                </a:cxn>
                <a:cxn ang="0">
                  <a:pos x="79" y="0"/>
                </a:cxn>
                <a:cxn ang="0">
                  <a:pos x="72" y="0"/>
                </a:cxn>
                <a:cxn ang="0">
                  <a:pos x="62" y="0"/>
                </a:cxn>
                <a:cxn ang="0">
                  <a:pos x="53" y="0"/>
                </a:cxn>
                <a:cxn ang="0">
                  <a:pos x="0" y="98"/>
                </a:cxn>
                <a:cxn ang="0">
                  <a:pos x="0" y="98"/>
                </a:cxn>
                <a:cxn ang="0">
                  <a:pos x="2" y="98"/>
                </a:cxn>
                <a:cxn ang="0">
                  <a:pos x="2" y="98"/>
                </a:cxn>
                <a:cxn ang="0">
                  <a:pos x="2" y="98"/>
                </a:cxn>
                <a:cxn ang="0">
                  <a:pos x="13" y="98"/>
                </a:cxn>
                <a:cxn ang="0">
                  <a:pos x="26" y="98"/>
                </a:cxn>
                <a:cxn ang="0">
                  <a:pos x="38" y="98"/>
                </a:cxn>
                <a:cxn ang="0">
                  <a:pos x="51" y="99"/>
                </a:cxn>
                <a:cxn ang="0">
                  <a:pos x="62" y="99"/>
                </a:cxn>
                <a:cxn ang="0">
                  <a:pos x="74" y="99"/>
                </a:cxn>
                <a:cxn ang="0">
                  <a:pos x="87" y="101"/>
                </a:cxn>
                <a:cxn ang="0">
                  <a:pos x="98" y="101"/>
                </a:cxn>
              </a:cxnLst>
              <a:rect l="0" t="0" r="r" b="b"/>
              <a:pathLst>
                <a:path w="98" h="101">
                  <a:moveTo>
                    <a:pt x="98" y="101"/>
                  </a:moveTo>
                  <a:lnTo>
                    <a:pt x="89" y="1"/>
                  </a:lnTo>
                  <a:lnTo>
                    <a:pt x="79" y="0"/>
                  </a:lnTo>
                  <a:lnTo>
                    <a:pt x="72" y="0"/>
                  </a:lnTo>
                  <a:lnTo>
                    <a:pt x="62" y="0"/>
                  </a:lnTo>
                  <a:lnTo>
                    <a:pt x="53" y="0"/>
                  </a:lnTo>
                  <a:lnTo>
                    <a:pt x="0" y="98"/>
                  </a:lnTo>
                  <a:lnTo>
                    <a:pt x="0" y="98"/>
                  </a:lnTo>
                  <a:lnTo>
                    <a:pt x="2" y="98"/>
                  </a:lnTo>
                  <a:lnTo>
                    <a:pt x="2" y="98"/>
                  </a:lnTo>
                  <a:lnTo>
                    <a:pt x="2" y="98"/>
                  </a:lnTo>
                  <a:lnTo>
                    <a:pt x="13" y="98"/>
                  </a:lnTo>
                  <a:lnTo>
                    <a:pt x="26" y="98"/>
                  </a:lnTo>
                  <a:lnTo>
                    <a:pt x="38" y="98"/>
                  </a:lnTo>
                  <a:lnTo>
                    <a:pt x="51" y="99"/>
                  </a:lnTo>
                  <a:lnTo>
                    <a:pt x="62" y="99"/>
                  </a:lnTo>
                  <a:lnTo>
                    <a:pt x="74" y="99"/>
                  </a:lnTo>
                  <a:lnTo>
                    <a:pt x="87" y="101"/>
                  </a:lnTo>
                  <a:lnTo>
                    <a:pt x="98" y="10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57" name="Freeform 21"/>
            <p:cNvSpPr>
              <a:spLocks/>
            </p:cNvSpPr>
            <p:nvPr/>
          </p:nvSpPr>
          <p:spPr bwMode="auto">
            <a:xfrm>
              <a:off x="260" y="2795"/>
              <a:ext cx="852" cy="444"/>
            </a:xfrm>
            <a:custGeom>
              <a:avLst/>
              <a:gdLst/>
              <a:ahLst/>
              <a:cxnLst>
                <a:cxn ang="0">
                  <a:pos x="1576" y="6"/>
                </a:cxn>
                <a:cxn ang="0">
                  <a:pos x="1475" y="0"/>
                </a:cxn>
                <a:cxn ang="0">
                  <a:pos x="1314" y="7"/>
                </a:cxn>
                <a:cxn ang="0">
                  <a:pos x="1145" y="35"/>
                </a:cxn>
                <a:cxn ang="0">
                  <a:pos x="996" y="82"/>
                </a:cxn>
                <a:cxn ang="0">
                  <a:pos x="875" y="145"/>
                </a:cxn>
                <a:cxn ang="0">
                  <a:pos x="769" y="111"/>
                </a:cxn>
                <a:cxn ang="0">
                  <a:pos x="636" y="55"/>
                </a:cxn>
                <a:cxn ang="0">
                  <a:pos x="475" y="18"/>
                </a:cxn>
                <a:cxn ang="0">
                  <a:pos x="298" y="1"/>
                </a:cxn>
                <a:cxn ang="0">
                  <a:pos x="176" y="1"/>
                </a:cxn>
                <a:cxn ang="0">
                  <a:pos x="79" y="11"/>
                </a:cxn>
                <a:cxn ang="0">
                  <a:pos x="0" y="676"/>
                </a:cxn>
                <a:cxn ang="0">
                  <a:pos x="104" y="873"/>
                </a:cxn>
                <a:cxn ang="0">
                  <a:pos x="149" y="869"/>
                </a:cxn>
                <a:cxn ang="0">
                  <a:pos x="215" y="766"/>
                </a:cxn>
                <a:cxn ang="0">
                  <a:pos x="168" y="768"/>
                </a:cxn>
                <a:cxn ang="0">
                  <a:pos x="136" y="728"/>
                </a:cxn>
                <a:cxn ang="0">
                  <a:pos x="191" y="724"/>
                </a:cxn>
                <a:cxn ang="0">
                  <a:pos x="249" y="723"/>
                </a:cxn>
                <a:cxn ang="0">
                  <a:pos x="238" y="623"/>
                </a:cxn>
                <a:cxn ang="0">
                  <a:pos x="157" y="627"/>
                </a:cxn>
                <a:cxn ang="0">
                  <a:pos x="164" y="102"/>
                </a:cxn>
                <a:cxn ang="0">
                  <a:pos x="221" y="100"/>
                </a:cxn>
                <a:cxn ang="0">
                  <a:pos x="341" y="102"/>
                </a:cxn>
                <a:cxn ang="0">
                  <a:pos x="509" y="127"/>
                </a:cxn>
                <a:cxn ang="0">
                  <a:pos x="653" y="171"/>
                </a:cxn>
                <a:cxn ang="0">
                  <a:pos x="756" y="234"/>
                </a:cxn>
                <a:cxn ang="0">
                  <a:pos x="911" y="269"/>
                </a:cxn>
                <a:cxn ang="0">
                  <a:pos x="994" y="200"/>
                </a:cxn>
                <a:cxn ang="0">
                  <a:pos x="1118" y="146"/>
                </a:cxn>
                <a:cxn ang="0">
                  <a:pos x="1275" y="112"/>
                </a:cxn>
                <a:cxn ang="0">
                  <a:pos x="1450" y="100"/>
                </a:cxn>
                <a:cxn ang="0">
                  <a:pos x="1510" y="101"/>
                </a:cxn>
                <a:cxn ang="0">
                  <a:pos x="1569" y="105"/>
                </a:cxn>
                <a:cxn ang="0">
                  <a:pos x="1525" y="625"/>
                </a:cxn>
                <a:cxn ang="0">
                  <a:pos x="1465" y="623"/>
                </a:cxn>
                <a:cxn ang="0">
                  <a:pos x="1388" y="625"/>
                </a:cxn>
                <a:cxn ang="0">
                  <a:pos x="1307" y="630"/>
                </a:cxn>
                <a:cxn ang="0">
                  <a:pos x="1312" y="665"/>
                </a:cxn>
                <a:cxn ang="0">
                  <a:pos x="1350" y="713"/>
                </a:cxn>
                <a:cxn ang="0">
                  <a:pos x="1439" y="723"/>
                </a:cxn>
                <a:cxn ang="0">
                  <a:pos x="1542" y="726"/>
                </a:cxn>
                <a:cxn ang="0">
                  <a:pos x="1541" y="768"/>
                </a:cxn>
                <a:cxn ang="0">
                  <a:pos x="1480" y="766"/>
                </a:cxn>
                <a:cxn ang="0">
                  <a:pos x="1424" y="766"/>
                </a:cxn>
                <a:cxn ang="0">
                  <a:pos x="1416" y="792"/>
                </a:cxn>
                <a:cxn ang="0">
                  <a:pos x="1456" y="842"/>
                </a:cxn>
                <a:cxn ang="0">
                  <a:pos x="1512" y="866"/>
                </a:cxn>
                <a:cxn ang="0">
                  <a:pos x="1588" y="872"/>
                </a:cxn>
                <a:cxn ang="0">
                  <a:pos x="1705" y="22"/>
                </a:cxn>
              </a:cxnLst>
              <a:rect l="0" t="0" r="r" b="b"/>
              <a:pathLst>
                <a:path w="1705" h="889">
                  <a:moveTo>
                    <a:pt x="1650" y="14"/>
                  </a:moveTo>
                  <a:lnTo>
                    <a:pt x="1625" y="11"/>
                  </a:lnTo>
                  <a:lnTo>
                    <a:pt x="1601" y="7"/>
                  </a:lnTo>
                  <a:lnTo>
                    <a:pt x="1576" y="6"/>
                  </a:lnTo>
                  <a:lnTo>
                    <a:pt x="1552" y="3"/>
                  </a:lnTo>
                  <a:lnTo>
                    <a:pt x="1525" y="1"/>
                  </a:lnTo>
                  <a:lnTo>
                    <a:pt x="1501" y="1"/>
                  </a:lnTo>
                  <a:lnTo>
                    <a:pt x="1475" y="0"/>
                  </a:lnTo>
                  <a:lnTo>
                    <a:pt x="1450" y="0"/>
                  </a:lnTo>
                  <a:lnTo>
                    <a:pt x="1405" y="1"/>
                  </a:lnTo>
                  <a:lnTo>
                    <a:pt x="1358" y="3"/>
                  </a:lnTo>
                  <a:lnTo>
                    <a:pt x="1314" y="7"/>
                  </a:lnTo>
                  <a:lnTo>
                    <a:pt x="1269" y="11"/>
                  </a:lnTo>
                  <a:lnTo>
                    <a:pt x="1228" y="18"/>
                  </a:lnTo>
                  <a:lnTo>
                    <a:pt x="1184" y="25"/>
                  </a:lnTo>
                  <a:lnTo>
                    <a:pt x="1145" y="35"/>
                  </a:lnTo>
                  <a:lnTo>
                    <a:pt x="1105" y="44"/>
                  </a:lnTo>
                  <a:lnTo>
                    <a:pt x="1067" y="55"/>
                  </a:lnTo>
                  <a:lnTo>
                    <a:pt x="1031" y="68"/>
                  </a:lnTo>
                  <a:lnTo>
                    <a:pt x="996" y="82"/>
                  </a:lnTo>
                  <a:lnTo>
                    <a:pt x="964" y="95"/>
                  </a:lnTo>
                  <a:lnTo>
                    <a:pt x="932" y="111"/>
                  </a:lnTo>
                  <a:lnTo>
                    <a:pt x="903" y="127"/>
                  </a:lnTo>
                  <a:lnTo>
                    <a:pt x="875" y="145"/>
                  </a:lnTo>
                  <a:lnTo>
                    <a:pt x="850" y="163"/>
                  </a:lnTo>
                  <a:lnTo>
                    <a:pt x="826" y="145"/>
                  </a:lnTo>
                  <a:lnTo>
                    <a:pt x="800" y="127"/>
                  </a:lnTo>
                  <a:lnTo>
                    <a:pt x="769" y="111"/>
                  </a:lnTo>
                  <a:lnTo>
                    <a:pt x="739" y="95"/>
                  </a:lnTo>
                  <a:lnTo>
                    <a:pt x="707" y="82"/>
                  </a:lnTo>
                  <a:lnTo>
                    <a:pt x="671" y="68"/>
                  </a:lnTo>
                  <a:lnTo>
                    <a:pt x="636" y="55"/>
                  </a:lnTo>
                  <a:lnTo>
                    <a:pt x="598" y="44"/>
                  </a:lnTo>
                  <a:lnTo>
                    <a:pt x="558" y="35"/>
                  </a:lnTo>
                  <a:lnTo>
                    <a:pt x="517" y="25"/>
                  </a:lnTo>
                  <a:lnTo>
                    <a:pt x="475" y="18"/>
                  </a:lnTo>
                  <a:lnTo>
                    <a:pt x="432" y="11"/>
                  </a:lnTo>
                  <a:lnTo>
                    <a:pt x="389" y="7"/>
                  </a:lnTo>
                  <a:lnTo>
                    <a:pt x="343" y="3"/>
                  </a:lnTo>
                  <a:lnTo>
                    <a:pt x="298" y="1"/>
                  </a:lnTo>
                  <a:lnTo>
                    <a:pt x="251" y="0"/>
                  </a:lnTo>
                  <a:lnTo>
                    <a:pt x="226" y="0"/>
                  </a:lnTo>
                  <a:lnTo>
                    <a:pt x="200" y="1"/>
                  </a:lnTo>
                  <a:lnTo>
                    <a:pt x="176" y="1"/>
                  </a:lnTo>
                  <a:lnTo>
                    <a:pt x="151" y="3"/>
                  </a:lnTo>
                  <a:lnTo>
                    <a:pt x="127" y="6"/>
                  </a:lnTo>
                  <a:lnTo>
                    <a:pt x="104" y="7"/>
                  </a:lnTo>
                  <a:lnTo>
                    <a:pt x="79" y="11"/>
                  </a:lnTo>
                  <a:lnTo>
                    <a:pt x="55" y="14"/>
                  </a:lnTo>
                  <a:lnTo>
                    <a:pt x="0" y="22"/>
                  </a:lnTo>
                  <a:lnTo>
                    <a:pt x="0" y="676"/>
                  </a:lnTo>
                  <a:lnTo>
                    <a:pt x="0" y="676"/>
                  </a:lnTo>
                  <a:lnTo>
                    <a:pt x="0" y="889"/>
                  </a:lnTo>
                  <a:lnTo>
                    <a:pt x="81" y="876"/>
                  </a:lnTo>
                  <a:lnTo>
                    <a:pt x="93" y="875"/>
                  </a:lnTo>
                  <a:lnTo>
                    <a:pt x="104" y="873"/>
                  </a:lnTo>
                  <a:lnTo>
                    <a:pt x="115" y="872"/>
                  </a:lnTo>
                  <a:lnTo>
                    <a:pt x="127" y="871"/>
                  </a:lnTo>
                  <a:lnTo>
                    <a:pt x="138" y="871"/>
                  </a:lnTo>
                  <a:lnTo>
                    <a:pt x="149" y="869"/>
                  </a:lnTo>
                  <a:lnTo>
                    <a:pt x="160" y="868"/>
                  </a:lnTo>
                  <a:lnTo>
                    <a:pt x="172" y="868"/>
                  </a:lnTo>
                  <a:lnTo>
                    <a:pt x="226" y="766"/>
                  </a:lnTo>
                  <a:lnTo>
                    <a:pt x="215" y="766"/>
                  </a:lnTo>
                  <a:lnTo>
                    <a:pt x="202" y="767"/>
                  </a:lnTo>
                  <a:lnTo>
                    <a:pt x="191" y="767"/>
                  </a:lnTo>
                  <a:lnTo>
                    <a:pt x="179" y="767"/>
                  </a:lnTo>
                  <a:lnTo>
                    <a:pt x="168" y="768"/>
                  </a:lnTo>
                  <a:lnTo>
                    <a:pt x="157" y="768"/>
                  </a:lnTo>
                  <a:lnTo>
                    <a:pt x="147" y="770"/>
                  </a:lnTo>
                  <a:lnTo>
                    <a:pt x="136" y="770"/>
                  </a:lnTo>
                  <a:lnTo>
                    <a:pt x="136" y="728"/>
                  </a:lnTo>
                  <a:lnTo>
                    <a:pt x="149" y="727"/>
                  </a:lnTo>
                  <a:lnTo>
                    <a:pt x="162" y="726"/>
                  </a:lnTo>
                  <a:lnTo>
                    <a:pt x="177" y="724"/>
                  </a:lnTo>
                  <a:lnTo>
                    <a:pt x="191" y="724"/>
                  </a:lnTo>
                  <a:lnTo>
                    <a:pt x="206" y="723"/>
                  </a:lnTo>
                  <a:lnTo>
                    <a:pt x="219" y="723"/>
                  </a:lnTo>
                  <a:lnTo>
                    <a:pt x="234" y="723"/>
                  </a:lnTo>
                  <a:lnTo>
                    <a:pt x="249" y="723"/>
                  </a:lnTo>
                  <a:lnTo>
                    <a:pt x="302" y="625"/>
                  </a:lnTo>
                  <a:lnTo>
                    <a:pt x="281" y="623"/>
                  </a:lnTo>
                  <a:lnTo>
                    <a:pt x="260" y="623"/>
                  </a:lnTo>
                  <a:lnTo>
                    <a:pt x="238" y="623"/>
                  </a:lnTo>
                  <a:lnTo>
                    <a:pt x="217" y="623"/>
                  </a:lnTo>
                  <a:lnTo>
                    <a:pt x="196" y="625"/>
                  </a:lnTo>
                  <a:lnTo>
                    <a:pt x="176" y="626"/>
                  </a:lnTo>
                  <a:lnTo>
                    <a:pt x="157" y="627"/>
                  </a:lnTo>
                  <a:lnTo>
                    <a:pt x="136" y="629"/>
                  </a:lnTo>
                  <a:lnTo>
                    <a:pt x="136" y="105"/>
                  </a:lnTo>
                  <a:lnTo>
                    <a:pt x="149" y="104"/>
                  </a:lnTo>
                  <a:lnTo>
                    <a:pt x="164" y="102"/>
                  </a:lnTo>
                  <a:lnTo>
                    <a:pt x="177" y="101"/>
                  </a:lnTo>
                  <a:lnTo>
                    <a:pt x="193" y="101"/>
                  </a:lnTo>
                  <a:lnTo>
                    <a:pt x="206" y="100"/>
                  </a:lnTo>
                  <a:lnTo>
                    <a:pt x="221" y="100"/>
                  </a:lnTo>
                  <a:lnTo>
                    <a:pt x="236" y="100"/>
                  </a:lnTo>
                  <a:lnTo>
                    <a:pt x="251" y="100"/>
                  </a:lnTo>
                  <a:lnTo>
                    <a:pt x="296" y="101"/>
                  </a:lnTo>
                  <a:lnTo>
                    <a:pt x="341" y="102"/>
                  </a:lnTo>
                  <a:lnTo>
                    <a:pt x="385" y="106"/>
                  </a:lnTo>
                  <a:lnTo>
                    <a:pt x="428" y="112"/>
                  </a:lnTo>
                  <a:lnTo>
                    <a:pt x="470" y="119"/>
                  </a:lnTo>
                  <a:lnTo>
                    <a:pt x="509" y="127"/>
                  </a:lnTo>
                  <a:lnTo>
                    <a:pt x="547" y="135"/>
                  </a:lnTo>
                  <a:lnTo>
                    <a:pt x="585" y="146"/>
                  </a:lnTo>
                  <a:lnTo>
                    <a:pt x="619" y="159"/>
                  </a:lnTo>
                  <a:lnTo>
                    <a:pt x="653" y="171"/>
                  </a:lnTo>
                  <a:lnTo>
                    <a:pt x="683" y="185"/>
                  </a:lnTo>
                  <a:lnTo>
                    <a:pt x="709" y="200"/>
                  </a:lnTo>
                  <a:lnTo>
                    <a:pt x="735" y="217"/>
                  </a:lnTo>
                  <a:lnTo>
                    <a:pt x="756" y="234"/>
                  </a:lnTo>
                  <a:lnTo>
                    <a:pt x="777" y="252"/>
                  </a:lnTo>
                  <a:lnTo>
                    <a:pt x="792" y="269"/>
                  </a:lnTo>
                  <a:lnTo>
                    <a:pt x="850" y="348"/>
                  </a:lnTo>
                  <a:lnTo>
                    <a:pt x="911" y="269"/>
                  </a:lnTo>
                  <a:lnTo>
                    <a:pt x="926" y="252"/>
                  </a:lnTo>
                  <a:lnTo>
                    <a:pt x="947" y="234"/>
                  </a:lnTo>
                  <a:lnTo>
                    <a:pt x="967" y="217"/>
                  </a:lnTo>
                  <a:lnTo>
                    <a:pt x="994" y="200"/>
                  </a:lnTo>
                  <a:lnTo>
                    <a:pt x="1020" y="185"/>
                  </a:lnTo>
                  <a:lnTo>
                    <a:pt x="1050" y="171"/>
                  </a:lnTo>
                  <a:lnTo>
                    <a:pt x="1084" y="159"/>
                  </a:lnTo>
                  <a:lnTo>
                    <a:pt x="1118" y="146"/>
                  </a:lnTo>
                  <a:lnTo>
                    <a:pt x="1154" y="135"/>
                  </a:lnTo>
                  <a:lnTo>
                    <a:pt x="1194" y="127"/>
                  </a:lnTo>
                  <a:lnTo>
                    <a:pt x="1233" y="119"/>
                  </a:lnTo>
                  <a:lnTo>
                    <a:pt x="1275" y="112"/>
                  </a:lnTo>
                  <a:lnTo>
                    <a:pt x="1318" y="106"/>
                  </a:lnTo>
                  <a:lnTo>
                    <a:pt x="1361" y="102"/>
                  </a:lnTo>
                  <a:lnTo>
                    <a:pt x="1405" y="101"/>
                  </a:lnTo>
                  <a:lnTo>
                    <a:pt x="1450" y="100"/>
                  </a:lnTo>
                  <a:lnTo>
                    <a:pt x="1465" y="100"/>
                  </a:lnTo>
                  <a:lnTo>
                    <a:pt x="1480" y="100"/>
                  </a:lnTo>
                  <a:lnTo>
                    <a:pt x="1495" y="100"/>
                  </a:lnTo>
                  <a:lnTo>
                    <a:pt x="1510" y="101"/>
                  </a:lnTo>
                  <a:lnTo>
                    <a:pt x="1525" y="101"/>
                  </a:lnTo>
                  <a:lnTo>
                    <a:pt x="1541" y="102"/>
                  </a:lnTo>
                  <a:lnTo>
                    <a:pt x="1554" y="104"/>
                  </a:lnTo>
                  <a:lnTo>
                    <a:pt x="1569" y="105"/>
                  </a:lnTo>
                  <a:lnTo>
                    <a:pt x="1569" y="629"/>
                  </a:lnTo>
                  <a:lnTo>
                    <a:pt x="1554" y="627"/>
                  </a:lnTo>
                  <a:lnTo>
                    <a:pt x="1541" y="626"/>
                  </a:lnTo>
                  <a:lnTo>
                    <a:pt x="1525" y="625"/>
                  </a:lnTo>
                  <a:lnTo>
                    <a:pt x="1510" y="625"/>
                  </a:lnTo>
                  <a:lnTo>
                    <a:pt x="1495" y="623"/>
                  </a:lnTo>
                  <a:lnTo>
                    <a:pt x="1480" y="623"/>
                  </a:lnTo>
                  <a:lnTo>
                    <a:pt x="1465" y="623"/>
                  </a:lnTo>
                  <a:lnTo>
                    <a:pt x="1450" y="623"/>
                  </a:lnTo>
                  <a:lnTo>
                    <a:pt x="1429" y="623"/>
                  </a:lnTo>
                  <a:lnTo>
                    <a:pt x="1409" y="623"/>
                  </a:lnTo>
                  <a:lnTo>
                    <a:pt x="1388" y="625"/>
                  </a:lnTo>
                  <a:lnTo>
                    <a:pt x="1367" y="626"/>
                  </a:lnTo>
                  <a:lnTo>
                    <a:pt x="1346" y="627"/>
                  </a:lnTo>
                  <a:lnTo>
                    <a:pt x="1326" y="629"/>
                  </a:lnTo>
                  <a:lnTo>
                    <a:pt x="1307" y="630"/>
                  </a:lnTo>
                  <a:lnTo>
                    <a:pt x="1286" y="633"/>
                  </a:lnTo>
                  <a:lnTo>
                    <a:pt x="1295" y="643"/>
                  </a:lnTo>
                  <a:lnTo>
                    <a:pt x="1303" y="654"/>
                  </a:lnTo>
                  <a:lnTo>
                    <a:pt x="1312" y="665"/>
                  </a:lnTo>
                  <a:lnTo>
                    <a:pt x="1322" y="676"/>
                  </a:lnTo>
                  <a:lnTo>
                    <a:pt x="1331" y="688"/>
                  </a:lnTo>
                  <a:lnTo>
                    <a:pt x="1341" y="701"/>
                  </a:lnTo>
                  <a:lnTo>
                    <a:pt x="1350" y="713"/>
                  </a:lnTo>
                  <a:lnTo>
                    <a:pt x="1361" y="726"/>
                  </a:lnTo>
                  <a:lnTo>
                    <a:pt x="1388" y="724"/>
                  </a:lnTo>
                  <a:lnTo>
                    <a:pt x="1412" y="723"/>
                  </a:lnTo>
                  <a:lnTo>
                    <a:pt x="1439" y="723"/>
                  </a:lnTo>
                  <a:lnTo>
                    <a:pt x="1465" y="723"/>
                  </a:lnTo>
                  <a:lnTo>
                    <a:pt x="1491" y="723"/>
                  </a:lnTo>
                  <a:lnTo>
                    <a:pt x="1518" y="724"/>
                  </a:lnTo>
                  <a:lnTo>
                    <a:pt x="1542" y="726"/>
                  </a:lnTo>
                  <a:lnTo>
                    <a:pt x="1569" y="728"/>
                  </a:lnTo>
                  <a:lnTo>
                    <a:pt x="1569" y="770"/>
                  </a:lnTo>
                  <a:lnTo>
                    <a:pt x="1554" y="768"/>
                  </a:lnTo>
                  <a:lnTo>
                    <a:pt x="1541" y="768"/>
                  </a:lnTo>
                  <a:lnTo>
                    <a:pt x="1525" y="767"/>
                  </a:lnTo>
                  <a:lnTo>
                    <a:pt x="1510" y="767"/>
                  </a:lnTo>
                  <a:lnTo>
                    <a:pt x="1495" y="766"/>
                  </a:lnTo>
                  <a:lnTo>
                    <a:pt x="1480" y="766"/>
                  </a:lnTo>
                  <a:lnTo>
                    <a:pt x="1465" y="766"/>
                  </a:lnTo>
                  <a:lnTo>
                    <a:pt x="1450" y="766"/>
                  </a:lnTo>
                  <a:lnTo>
                    <a:pt x="1437" y="766"/>
                  </a:lnTo>
                  <a:lnTo>
                    <a:pt x="1424" y="766"/>
                  </a:lnTo>
                  <a:lnTo>
                    <a:pt x="1409" y="766"/>
                  </a:lnTo>
                  <a:lnTo>
                    <a:pt x="1395" y="767"/>
                  </a:lnTo>
                  <a:lnTo>
                    <a:pt x="1405" y="779"/>
                  </a:lnTo>
                  <a:lnTo>
                    <a:pt x="1416" y="792"/>
                  </a:lnTo>
                  <a:lnTo>
                    <a:pt x="1426" y="804"/>
                  </a:lnTo>
                  <a:lnTo>
                    <a:pt x="1435" y="817"/>
                  </a:lnTo>
                  <a:lnTo>
                    <a:pt x="1444" y="829"/>
                  </a:lnTo>
                  <a:lnTo>
                    <a:pt x="1456" y="842"/>
                  </a:lnTo>
                  <a:lnTo>
                    <a:pt x="1465" y="853"/>
                  </a:lnTo>
                  <a:lnTo>
                    <a:pt x="1475" y="865"/>
                  </a:lnTo>
                  <a:lnTo>
                    <a:pt x="1493" y="865"/>
                  </a:lnTo>
                  <a:lnTo>
                    <a:pt x="1512" y="866"/>
                  </a:lnTo>
                  <a:lnTo>
                    <a:pt x="1531" y="868"/>
                  </a:lnTo>
                  <a:lnTo>
                    <a:pt x="1550" y="868"/>
                  </a:lnTo>
                  <a:lnTo>
                    <a:pt x="1569" y="871"/>
                  </a:lnTo>
                  <a:lnTo>
                    <a:pt x="1588" y="872"/>
                  </a:lnTo>
                  <a:lnTo>
                    <a:pt x="1606" y="873"/>
                  </a:lnTo>
                  <a:lnTo>
                    <a:pt x="1623" y="876"/>
                  </a:lnTo>
                  <a:lnTo>
                    <a:pt x="1705" y="889"/>
                  </a:lnTo>
                  <a:lnTo>
                    <a:pt x="1705" y="22"/>
                  </a:lnTo>
                  <a:lnTo>
                    <a:pt x="1650" y="14"/>
                  </a:lnTo>
                  <a:close/>
                </a:path>
              </a:pathLst>
            </a:custGeom>
            <a:solidFill>
              <a:srgbClr val="333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58" name="Freeform 22"/>
            <p:cNvSpPr>
              <a:spLocks/>
            </p:cNvSpPr>
            <p:nvPr/>
          </p:nvSpPr>
          <p:spPr bwMode="auto">
            <a:xfrm>
              <a:off x="345" y="3178"/>
              <a:ext cx="94" cy="52"/>
            </a:xfrm>
            <a:custGeom>
              <a:avLst/>
              <a:gdLst/>
              <a:ahLst/>
              <a:cxnLst>
                <a:cxn ang="0">
                  <a:pos x="54" y="0"/>
                </a:cxn>
                <a:cxn ang="0">
                  <a:pos x="0" y="102"/>
                </a:cxn>
                <a:cxn ang="0">
                  <a:pos x="22" y="100"/>
                </a:cxn>
                <a:cxn ang="0">
                  <a:pos x="47" y="99"/>
                </a:cxn>
                <a:cxn ang="0">
                  <a:pos x="70" y="99"/>
                </a:cxn>
                <a:cxn ang="0">
                  <a:pos x="94" y="99"/>
                </a:cxn>
                <a:cxn ang="0">
                  <a:pos x="117" y="99"/>
                </a:cxn>
                <a:cxn ang="0">
                  <a:pos x="141" y="100"/>
                </a:cxn>
                <a:cxn ang="0">
                  <a:pos x="164" y="102"/>
                </a:cxn>
                <a:cxn ang="0">
                  <a:pos x="186" y="103"/>
                </a:cxn>
                <a:cxn ang="0">
                  <a:pos x="177" y="4"/>
                </a:cxn>
                <a:cxn ang="0">
                  <a:pos x="162" y="2"/>
                </a:cxn>
                <a:cxn ang="0">
                  <a:pos x="147" y="2"/>
                </a:cxn>
                <a:cxn ang="0">
                  <a:pos x="132" y="1"/>
                </a:cxn>
                <a:cxn ang="0">
                  <a:pos x="117" y="1"/>
                </a:cxn>
                <a:cxn ang="0">
                  <a:pos x="102" y="0"/>
                </a:cxn>
                <a:cxn ang="0">
                  <a:pos x="85" y="0"/>
                </a:cxn>
                <a:cxn ang="0">
                  <a:pos x="70" y="0"/>
                </a:cxn>
                <a:cxn ang="0">
                  <a:pos x="54" y="0"/>
                </a:cxn>
              </a:cxnLst>
              <a:rect l="0" t="0" r="r" b="b"/>
              <a:pathLst>
                <a:path w="186" h="103">
                  <a:moveTo>
                    <a:pt x="54" y="0"/>
                  </a:moveTo>
                  <a:lnTo>
                    <a:pt x="0" y="102"/>
                  </a:lnTo>
                  <a:lnTo>
                    <a:pt x="22" y="100"/>
                  </a:lnTo>
                  <a:lnTo>
                    <a:pt x="47" y="99"/>
                  </a:lnTo>
                  <a:lnTo>
                    <a:pt x="70" y="99"/>
                  </a:lnTo>
                  <a:lnTo>
                    <a:pt x="94" y="99"/>
                  </a:lnTo>
                  <a:lnTo>
                    <a:pt x="117" y="99"/>
                  </a:lnTo>
                  <a:lnTo>
                    <a:pt x="141" y="100"/>
                  </a:lnTo>
                  <a:lnTo>
                    <a:pt x="164" y="102"/>
                  </a:lnTo>
                  <a:lnTo>
                    <a:pt x="186" y="103"/>
                  </a:lnTo>
                  <a:lnTo>
                    <a:pt x="177" y="4"/>
                  </a:lnTo>
                  <a:lnTo>
                    <a:pt x="162" y="2"/>
                  </a:lnTo>
                  <a:lnTo>
                    <a:pt x="147" y="2"/>
                  </a:lnTo>
                  <a:lnTo>
                    <a:pt x="132" y="1"/>
                  </a:lnTo>
                  <a:lnTo>
                    <a:pt x="117" y="1"/>
                  </a:lnTo>
                  <a:lnTo>
                    <a:pt x="102" y="0"/>
                  </a:lnTo>
                  <a:lnTo>
                    <a:pt x="85" y="0"/>
                  </a:lnTo>
                  <a:lnTo>
                    <a:pt x="70" y="0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59" name="Freeform 23"/>
            <p:cNvSpPr>
              <a:spLocks/>
            </p:cNvSpPr>
            <p:nvPr/>
          </p:nvSpPr>
          <p:spPr bwMode="auto">
            <a:xfrm>
              <a:off x="918" y="3178"/>
              <a:ext cx="79" cy="51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40" y="101"/>
                </a:cxn>
                <a:cxn ang="0">
                  <a:pos x="55" y="99"/>
                </a:cxn>
                <a:cxn ang="0">
                  <a:pos x="70" y="99"/>
                </a:cxn>
                <a:cxn ang="0">
                  <a:pos x="85" y="98"/>
                </a:cxn>
                <a:cxn ang="0">
                  <a:pos x="100" y="98"/>
                </a:cxn>
                <a:cxn ang="0">
                  <a:pos x="113" y="98"/>
                </a:cxn>
                <a:cxn ang="0">
                  <a:pos x="128" y="98"/>
                </a:cxn>
                <a:cxn ang="0">
                  <a:pos x="143" y="98"/>
                </a:cxn>
                <a:cxn ang="0">
                  <a:pos x="159" y="98"/>
                </a:cxn>
                <a:cxn ang="0">
                  <a:pos x="149" y="86"/>
                </a:cxn>
                <a:cxn ang="0">
                  <a:pos x="140" y="75"/>
                </a:cxn>
                <a:cxn ang="0">
                  <a:pos x="128" y="62"/>
                </a:cxn>
                <a:cxn ang="0">
                  <a:pos x="119" y="50"/>
                </a:cxn>
                <a:cxn ang="0">
                  <a:pos x="110" y="37"/>
                </a:cxn>
                <a:cxn ang="0">
                  <a:pos x="100" y="25"/>
                </a:cxn>
                <a:cxn ang="0">
                  <a:pos x="89" y="12"/>
                </a:cxn>
                <a:cxn ang="0">
                  <a:pos x="79" y="0"/>
                </a:cxn>
                <a:cxn ang="0">
                  <a:pos x="70" y="0"/>
                </a:cxn>
                <a:cxn ang="0">
                  <a:pos x="60" y="1"/>
                </a:cxn>
                <a:cxn ang="0">
                  <a:pos x="49" y="1"/>
                </a:cxn>
                <a:cxn ang="0">
                  <a:pos x="40" y="3"/>
                </a:cxn>
                <a:cxn ang="0">
                  <a:pos x="30" y="3"/>
                </a:cxn>
                <a:cxn ang="0">
                  <a:pos x="21" y="4"/>
                </a:cxn>
                <a:cxn ang="0">
                  <a:pos x="10" y="4"/>
                </a:cxn>
                <a:cxn ang="0">
                  <a:pos x="0" y="6"/>
                </a:cxn>
              </a:cxnLst>
              <a:rect l="0" t="0" r="r" b="b"/>
              <a:pathLst>
                <a:path w="159" h="101">
                  <a:moveTo>
                    <a:pt x="0" y="6"/>
                  </a:moveTo>
                  <a:lnTo>
                    <a:pt x="40" y="101"/>
                  </a:lnTo>
                  <a:lnTo>
                    <a:pt x="55" y="99"/>
                  </a:lnTo>
                  <a:lnTo>
                    <a:pt x="70" y="99"/>
                  </a:lnTo>
                  <a:lnTo>
                    <a:pt x="85" y="98"/>
                  </a:lnTo>
                  <a:lnTo>
                    <a:pt x="100" y="98"/>
                  </a:lnTo>
                  <a:lnTo>
                    <a:pt x="113" y="98"/>
                  </a:lnTo>
                  <a:lnTo>
                    <a:pt x="128" y="98"/>
                  </a:lnTo>
                  <a:lnTo>
                    <a:pt x="143" y="98"/>
                  </a:lnTo>
                  <a:lnTo>
                    <a:pt x="159" y="98"/>
                  </a:lnTo>
                  <a:lnTo>
                    <a:pt x="149" y="86"/>
                  </a:lnTo>
                  <a:lnTo>
                    <a:pt x="140" y="75"/>
                  </a:lnTo>
                  <a:lnTo>
                    <a:pt x="128" y="62"/>
                  </a:lnTo>
                  <a:lnTo>
                    <a:pt x="119" y="50"/>
                  </a:lnTo>
                  <a:lnTo>
                    <a:pt x="110" y="37"/>
                  </a:lnTo>
                  <a:lnTo>
                    <a:pt x="100" y="25"/>
                  </a:lnTo>
                  <a:lnTo>
                    <a:pt x="89" y="12"/>
                  </a:lnTo>
                  <a:lnTo>
                    <a:pt x="79" y="0"/>
                  </a:lnTo>
                  <a:lnTo>
                    <a:pt x="70" y="0"/>
                  </a:lnTo>
                  <a:lnTo>
                    <a:pt x="60" y="1"/>
                  </a:lnTo>
                  <a:lnTo>
                    <a:pt x="49" y="1"/>
                  </a:lnTo>
                  <a:lnTo>
                    <a:pt x="40" y="3"/>
                  </a:lnTo>
                  <a:lnTo>
                    <a:pt x="30" y="3"/>
                  </a:lnTo>
                  <a:lnTo>
                    <a:pt x="21" y="4"/>
                  </a:lnTo>
                  <a:lnTo>
                    <a:pt x="10" y="4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60" name="Freeform 24"/>
            <p:cNvSpPr>
              <a:spLocks/>
            </p:cNvSpPr>
            <p:nvPr/>
          </p:nvSpPr>
          <p:spPr bwMode="auto">
            <a:xfrm>
              <a:off x="428" y="3108"/>
              <a:ext cx="509" cy="187"/>
            </a:xfrm>
            <a:custGeom>
              <a:avLst/>
              <a:gdLst/>
              <a:ahLst/>
              <a:cxnLst>
                <a:cxn ang="0">
                  <a:pos x="609" y="231"/>
                </a:cxn>
                <a:cxn ang="0">
                  <a:pos x="663" y="195"/>
                </a:cxn>
                <a:cxn ang="0">
                  <a:pos x="731" y="162"/>
                </a:cxn>
                <a:cxn ang="0">
                  <a:pos x="810" y="135"/>
                </a:cxn>
                <a:cxn ang="0">
                  <a:pos x="899" y="116"/>
                </a:cxn>
                <a:cxn ang="0">
                  <a:pos x="922" y="10"/>
                </a:cxn>
                <a:cxn ang="0">
                  <a:pos x="829" y="26"/>
                </a:cxn>
                <a:cxn ang="0">
                  <a:pos x="743" y="48"/>
                </a:cxn>
                <a:cxn ang="0">
                  <a:pos x="663" y="76"/>
                </a:cxn>
                <a:cxn ang="0">
                  <a:pos x="592" y="109"/>
                </a:cxn>
                <a:cxn ang="0">
                  <a:pos x="531" y="147"/>
                </a:cxn>
                <a:cxn ang="0">
                  <a:pos x="467" y="129"/>
                </a:cxn>
                <a:cxn ang="0">
                  <a:pos x="388" y="87"/>
                </a:cxn>
                <a:cxn ang="0">
                  <a:pos x="296" y="51"/>
                </a:cxn>
                <a:cxn ang="0">
                  <a:pos x="190" y="25"/>
                </a:cxn>
                <a:cxn ang="0">
                  <a:pos x="79" y="7"/>
                </a:cxn>
                <a:cxn ang="0">
                  <a:pos x="9" y="100"/>
                </a:cxn>
                <a:cxn ang="0">
                  <a:pos x="117" y="113"/>
                </a:cxn>
                <a:cxn ang="0">
                  <a:pos x="215" y="134"/>
                </a:cxn>
                <a:cxn ang="0">
                  <a:pos x="301" y="164"/>
                </a:cxn>
                <a:cxn ang="0">
                  <a:pos x="375" y="200"/>
                </a:cxn>
                <a:cxn ang="0">
                  <a:pos x="431" y="243"/>
                </a:cxn>
                <a:cxn ang="0">
                  <a:pos x="403" y="236"/>
                </a:cxn>
                <a:cxn ang="0">
                  <a:pos x="332" y="206"/>
                </a:cxn>
                <a:cxn ang="0">
                  <a:pos x="252" y="182"/>
                </a:cxn>
                <a:cxn ang="0">
                  <a:pos x="166" y="163"/>
                </a:cxn>
                <a:cxn ang="0">
                  <a:pos x="75" y="149"/>
                </a:cxn>
                <a:cxn ang="0">
                  <a:pos x="20" y="243"/>
                </a:cxn>
                <a:cxn ang="0">
                  <a:pos x="113" y="256"/>
                </a:cxn>
                <a:cxn ang="0">
                  <a:pos x="200" y="274"/>
                </a:cxn>
                <a:cxn ang="0">
                  <a:pos x="279" y="297"/>
                </a:cxn>
                <a:cxn ang="0">
                  <a:pos x="347" y="326"/>
                </a:cxn>
                <a:cxn ang="0">
                  <a:pos x="403" y="361"/>
                </a:cxn>
                <a:cxn ang="0">
                  <a:pos x="626" y="361"/>
                </a:cxn>
                <a:cxn ang="0">
                  <a:pos x="682" y="325"/>
                </a:cxn>
                <a:cxn ang="0">
                  <a:pos x="752" y="296"/>
                </a:cxn>
                <a:cxn ang="0">
                  <a:pos x="833" y="271"/>
                </a:cxn>
                <a:cxn ang="0">
                  <a:pos x="922" y="253"/>
                </a:cxn>
                <a:cxn ang="0">
                  <a:pos x="1018" y="242"/>
                </a:cxn>
                <a:cxn ang="0">
                  <a:pos x="922" y="153"/>
                </a:cxn>
                <a:cxn ang="0">
                  <a:pos x="839" y="167"/>
                </a:cxn>
                <a:cxn ang="0">
                  <a:pos x="759" y="185"/>
                </a:cxn>
                <a:cxn ang="0">
                  <a:pos x="686" y="210"/>
                </a:cxn>
                <a:cxn ang="0">
                  <a:pos x="620" y="238"/>
                </a:cxn>
              </a:cxnLst>
              <a:rect l="0" t="0" r="r" b="b"/>
              <a:pathLst>
                <a:path w="1018" h="373">
                  <a:moveTo>
                    <a:pt x="580" y="258"/>
                  </a:moveTo>
                  <a:lnTo>
                    <a:pt x="594" y="245"/>
                  </a:lnTo>
                  <a:lnTo>
                    <a:pt x="609" y="231"/>
                  </a:lnTo>
                  <a:lnTo>
                    <a:pt x="624" y="218"/>
                  </a:lnTo>
                  <a:lnTo>
                    <a:pt x="643" y="206"/>
                  </a:lnTo>
                  <a:lnTo>
                    <a:pt x="663" y="195"/>
                  </a:lnTo>
                  <a:lnTo>
                    <a:pt x="684" y="182"/>
                  </a:lnTo>
                  <a:lnTo>
                    <a:pt x="707" y="173"/>
                  </a:lnTo>
                  <a:lnTo>
                    <a:pt x="731" y="162"/>
                  </a:lnTo>
                  <a:lnTo>
                    <a:pt x="756" y="153"/>
                  </a:lnTo>
                  <a:lnTo>
                    <a:pt x="782" y="144"/>
                  </a:lnTo>
                  <a:lnTo>
                    <a:pt x="810" y="135"/>
                  </a:lnTo>
                  <a:lnTo>
                    <a:pt x="839" y="129"/>
                  </a:lnTo>
                  <a:lnTo>
                    <a:pt x="867" y="122"/>
                  </a:lnTo>
                  <a:lnTo>
                    <a:pt x="899" y="116"/>
                  </a:lnTo>
                  <a:lnTo>
                    <a:pt x="929" y="111"/>
                  </a:lnTo>
                  <a:lnTo>
                    <a:pt x="961" y="106"/>
                  </a:lnTo>
                  <a:lnTo>
                    <a:pt x="922" y="10"/>
                  </a:lnTo>
                  <a:lnTo>
                    <a:pt x="890" y="14"/>
                  </a:lnTo>
                  <a:lnTo>
                    <a:pt x="859" y="19"/>
                  </a:lnTo>
                  <a:lnTo>
                    <a:pt x="829" y="26"/>
                  </a:lnTo>
                  <a:lnTo>
                    <a:pt x="799" y="33"/>
                  </a:lnTo>
                  <a:lnTo>
                    <a:pt x="771" y="40"/>
                  </a:lnTo>
                  <a:lnTo>
                    <a:pt x="743" y="48"/>
                  </a:lnTo>
                  <a:lnTo>
                    <a:pt x="714" y="57"/>
                  </a:lnTo>
                  <a:lnTo>
                    <a:pt x="688" y="66"/>
                  </a:lnTo>
                  <a:lnTo>
                    <a:pt x="663" y="76"/>
                  </a:lnTo>
                  <a:lnTo>
                    <a:pt x="637" y="87"/>
                  </a:lnTo>
                  <a:lnTo>
                    <a:pt x="614" y="98"/>
                  </a:lnTo>
                  <a:lnTo>
                    <a:pt x="592" y="109"/>
                  </a:lnTo>
                  <a:lnTo>
                    <a:pt x="571" y="122"/>
                  </a:lnTo>
                  <a:lnTo>
                    <a:pt x="550" y="134"/>
                  </a:lnTo>
                  <a:lnTo>
                    <a:pt x="531" y="147"/>
                  </a:lnTo>
                  <a:lnTo>
                    <a:pt x="512" y="160"/>
                  </a:lnTo>
                  <a:lnTo>
                    <a:pt x="492" y="144"/>
                  </a:lnTo>
                  <a:lnTo>
                    <a:pt x="467" y="129"/>
                  </a:lnTo>
                  <a:lnTo>
                    <a:pt x="443" y="113"/>
                  </a:lnTo>
                  <a:lnTo>
                    <a:pt x="416" y="100"/>
                  </a:lnTo>
                  <a:lnTo>
                    <a:pt x="388" y="87"/>
                  </a:lnTo>
                  <a:lnTo>
                    <a:pt x="358" y="75"/>
                  </a:lnTo>
                  <a:lnTo>
                    <a:pt x="328" y="62"/>
                  </a:lnTo>
                  <a:lnTo>
                    <a:pt x="296" y="51"/>
                  </a:lnTo>
                  <a:lnTo>
                    <a:pt x="262" y="41"/>
                  </a:lnTo>
                  <a:lnTo>
                    <a:pt x="226" y="33"/>
                  </a:lnTo>
                  <a:lnTo>
                    <a:pt x="190" y="25"/>
                  </a:lnTo>
                  <a:lnTo>
                    <a:pt x="154" y="18"/>
                  </a:lnTo>
                  <a:lnTo>
                    <a:pt x="117" y="12"/>
                  </a:lnTo>
                  <a:lnTo>
                    <a:pt x="79" y="7"/>
                  </a:lnTo>
                  <a:lnTo>
                    <a:pt x="39" y="3"/>
                  </a:lnTo>
                  <a:lnTo>
                    <a:pt x="0" y="0"/>
                  </a:lnTo>
                  <a:lnTo>
                    <a:pt x="9" y="100"/>
                  </a:lnTo>
                  <a:lnTo>
                    <a:pt x="45" y="102"/>
                  </a:lnTo>
                  <a:lnTo>
                    <a:pt x="81" y="108"/>
                  </a:lnTo>
                  <a:lnTo>
                    <a:pt x="117" y="113"/>
                  </a:lnTo>
                  <a:lnTo>
                    <a:pt x="151" y="119"/>
                  </a:lnTo>
                  <a:lnTo>
                    <a:pt x="183" y="126"/>
                  </a:lnTo>
                  <a:lnTo>
                    <a:pt x="215" y="134"/>
                  </a:lnTo>
                  <a:lnTo>
                    <a:pt x="245" y="144"/>
                  </a:lnTo>
                  <a:lnTo>
                    <a:pt x="275" y="153"/>
                  </a:lnTo>
                  <a:lnTo>
                    <a:pt x="301" y="164"/>
                  </a:lnTo>
                  <a:lnTo>
                    <a:pt x="328" y="176"/>
                  </a:lnTo>
                  <a:lnTo>
                    <a:pt x="352" y="188"/>
                  </a:lnTo>
                  <a:lnTo>
                    <a:pt x="375" y="200"/>
                  </a:lnTo>
                  <a:lnTo>
                    <a:pt x="396" y="214"/>
                  </a:lnTo>
                  <a:lnTo>
                    <a:pt x="414" y="228"/>
                  </a:lnTo>
                  <a:lnTo>
                    <a:pt x="431" y="243"/>
                  </a:lnTo>
                  <a:lnTo>
                    <a:pt x="447" y="258"/>
                  </a:lnTo>
                  <a:lnTo>
                    <a:pt x="426" y="247"/>
                  </a:lnTo>
                  <a:lnTo>
                    <a:pt x="403" y="236"/>
                  </a:lnTo>
                  <a:lnTo>
                    <a:pt x="381" y="225"/>
                  </a:lnTo>
                  <a:lnTo>
                    <a:pt x="356" y="216"/>
                  </a:lnTo>
                  <a:lnTo>
                    <a:pt x="332" y="206"/>
                  </a:lnTo>
                  <a:lnTo>
                    <a:pt x="305" y="198"/>
                  </a:lnTo>
                  <a:lnTo>
                    <a:pt x="279" y="189"/>
                  </a:lnTo>
                  <a:lnTo>
                    <a:pt x="252" y="182"/>
                  </a:lnTo>
                  <a:lnTo>
                    <a:pt x="224" y="176"/>
                  </a:lnTo>
                  <a:lnTo>
                    <a:pt x="196" y="169"/>
                  </a:lnTo>
                  <a:lnTo>
                    <a:pt x="166" y="163"/>
                  </a:lnTo>
                  <a:lnTo>
                    <a:pt x="135" y="158"/>
                  </a:lnTo>
                  <a:lnTo>
                    <a:pt x="105" y="153"/>
                  </a:lnTo>
                  <a:lnTo>
                    <a:pt x="75" y="149"/>
                  </a:lnTo>
                  <a:lnTo>
                    <a:pt x="43" y="147"/>
                  </a:lnTo>
                  <a:lnTo>
                    <a:pt x="11" y="144"/>
                  </a:lnTo>
                  <a:lnTo>
                    <a:pt x="20" y="243"/>
                  </a:lnTo>
                  <a:lnTo>
                    <a:pt x="52" y="246"/>
                  </a:lnTo>
                  <a:lnTo>
                    <a:pt x="83" y="250"/>
                  </a:lnTo>
                  <a:lnTo>
                    <a:pt x="113" y="256"/>
                  </a:lnTo>
                  <a:lnTo>
                    <a:pt x="143" y="260"/>
                  </a:lnTo>
                  <a:lnTo>
                    <a:pt x="171" y="267"/>
                  </a:lnTo>
                  <a:lnTo>
                    <a:pt x="200" y="274"/>
                  </a:lnTo>
                  <a:lnTo>
                    <a:pt x="228" y="281"/>
                  </a:lnTo>
                  <a:lnTo>
                    <a:pt x="254" y="289"/>
                  </a:lnTo>
                  <a:lnTo>
                    <a:pt x="279" y="297"/>
                  </a:lnTo>
                  <a:lnTo>
                    <a:pt x="303" y="307"/>
                  </a:lnTo>
                  <a:lnTo>
                    <a:pt x="326" y="317"/>
                  </a:lnTo>
                  <a:lnTo>
                    <a:pt x="347" y="326"/>
                  </a:lnTo>
                  <a:lnTo>
                    <a:pt x="367" y="337"/>
                  </a:lnTo>
                  <a:lnTo>
                    <a:pt x="386" y="348"/>
                  </a:lnTo>
                  <a:lnTo>
                    <a:pt x="403" y="361"/>
                  </a:lnTo>
                  <a:lnTo>
                    <a:pt x="418" y="373"/>
                  </a:lnTo>
                  <a:lnTo>
                    <a:pt x="609" y="373"/>
                  </a:lnTo>
                  <a:lnTo>
                    <a:pt x="626" y="361"/>
                  </a:lnTo>
                  <a:lnTo>
                    <a:pt x="643" y="348"/>
                  </a:lnTo>
                  <a:lnTo>
                    <a:pt x="661" y="337"/>
                  </a:lnTo>
                  <a:lnTo>
                    <a:pt x="682" y="325"/>
                  </a:lnTo>
                  <a:lnTo>
                    <a:pt x="705" y="315"/>
                  </a:lnTo>
                  <a:lnTo>
                    <a:pt x="727" y="305"/>
                  </a:lnTo>
                  <a:lnTo>
                    <a:pt x="752" y="296"/>
                  </a:lnTo>
                  <a:lnTo>
                    <a:pt x="778" y="286"/>
                  </a:lnTo>
                  <a:lnTo>
                    <a:pt x="805" y="279"/>
                  </a:lnTo>
                  <a:lnTo>
                    <a:pt x="833" y="271"/>
                  </a:lnTo>
                  <a:lnTo>
                    <a:pt x="863" y="264"/>
                  </a:lnTo>
                  <a:lnTo>
                    <a:pt x="891" y="258"/>
                  </a:lnTo>
                  <a:lnTo>
                    <a:pt x="922" y="253"/>
                  </a:lnTo>
                  <a:lnTo>
                    <a:pt x="954" y="249"/>
                  </a:lnTo>
                  <a:lnTo>
                    <a:pt x="986" y="245"/>
                  </a:lnTo>
                  <a:lnTo>
                    <a:pt x="1018" y="242"/>
                  </a:lnTo>
                  <a:lnTo>
                    <a:pt x="978" y="147"/>
                  </a:lnTo>
                  <a:lnTo>
                    <a:pt x="950" y="149"/>
                  </a:lnTo>
                  <a:lnTo>
                    <a:pt x="922" y="153"/>
                  </a:lnTo>
                  <a:lnTo>
                    <a:pt x="893" y="158"/>
                  </a:lnTo>
                  <a:lnTo>
                    <a:pt x="865" y="162"/>
                  </a:lnTo>
                  <a:lnTo>
                    <a:pt x="839" y="167"/>
                  </a:lnTo>
                  <a:lnTo>
                    <a:pt x="810" y="173"/>
                  </a:lnTo>
                  <a:lnTo>
                    <a:pt x="786" y="180"/>
                  </a:lnTo>
                  <a:lnTo>
                    <a:pt x="759" y="185"/>
                  </a:lnTo>
                  <a:lnTo>
                    <a:pt x="735" y="194"/>
                  </a:lnTo>
                  <a:lnTo>
                    <a:pt x="710" y="202"/>
                  </a:lnTo>
                  <a:lnTo>
                    <a:pt x="686" y="210"/>
                  </a:lnTo>
                  <a:lnTo>
                    <a:pt x="663" y="218"/>
                  </a:lnTo>
                  <a:lnTo>
                    <a:pt x="641" y="228"/>
                  </a:lnTo>
                  <a:lnTo>
                    <a:pt x="620" y="238"/>
                  </a:lnTo>
                  <a:lnTo>
                    <a:pt x="599" y="247"/>
                  </a:lnTo>
                  <a:lnTo>
                    <a:pt x="580" y="25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61" name="Freeform 25"/>
            <p:cNvSpPr>
              <a:spLocks/>
            </p:cNvSpPr>
            <p:nvPr/>
          </p:nvSpPr>
          <p:spPr bwMode="auto">
            <a:xfrm>
              <a:off x="906" y="3590"/>
              <a:ext cx="296" cy="217"/>
            </a:xfrm>
            <a:custGeom>
              <a:avLst/>
              <a:gdLst/>
              <a:ahLst/>
              <a:cxnLst>
                <a:cxn ang="0">
                  <a:pos x="296" y="434"/>
                </a:cxn>
                <a:cxn ang="0">
                  <a:pos x="326" y="433"/>
                </a:cxn>
                <a:cxn ang="0">
                  <a:pos x="354" y="430"/>
                </a:cxn>
                <a:cxn ang="0">
                  <a:pos x="382" y="425"/>
                </a:cxn>
                <a:cxn ang="0">
                  <a:pos x="409" y="418"/>
                </a:cxn>
                <a:cxn ang="0">
                  <a:pos x="435" y="409"/>
                </a:cxn>
                <a:cxn ang="0">
                  <a:pos x="460" y="398"/>
                </a:cxn>
                <a:cxn ang="0">
                  <a:pos x="482" y="386"/>
                </a:cxn>
                <a:cxn ang="0">
                  <a:pos x="505" y="371"/>
                </a:cxn>
                <a:cxn ang="0">
                  <a:pos x="526" y="355"/>
                </a:cxn>
                <a:cxn ang="0">
                  <a:pos x="543" y="337"/>
                </a:cxn>
                <a:cxn ang="0">
                  <a:pos x="558" y="319"/>
                </a:cxn>
                <a:cxn ang="0">
                  <a:pos x="569" y="300"/>
                </a:cxn>
                <a:cxn ang="0">
                  <a:pos x="578" y="281"/>
                </a:cxn>
                <a:cxn ang="0">
                  <a:pos x="586" y="260"/>
                </a:cxn>
                <a:cxn ang="0">
                  <a:pos x="590" y="239"/>
                </a:cxn>
                <a:cxn ang="0">
                  <a:pos x="592" y="217"/>
                </a:cxn>
                <a:cxn ang="0">
                  <a:pos x="590" y="195"/>
                </a:cxn>
                <a:cxn ang="0">
                  <a:pos x="586" y="174"/>
                </a:cxn>
                <a:cxn ang="0">
                  <a:pos x="578" y="154"/>
                </a:cxn>
                <a:cxn ang="0">
                  <a:pos x="569" y="134"/>
                </a:cxn>
                <a:cxn ang="0">
                  <a:pos x="558" y="115"/>
                </a:cxn>
                <a:cxn ang="0">
                  <a:pos x="543" y="97"/>
                </a:cxn>
                <a:cxn ang="0">
                  <a:pos x="526" y="80"/>
                </a:cxn>
                <a:cxn ang="0">
                  <a:pos x="505" y="64"/>
                </a:cxn>
                <a:cxn ang="0">
                  <a:pos x="482" y="50"/>
                </a:cxn>
                <a:cxn ang="0">
                  <a:pos x="460" y="38"/>
                </a:cxn>
                <a:cxn ang="0">
                  <a:pos x="435" y="27"/>
                </a:cxn>
                <a:cxn ang="0">
                  <a:pos x="409" y="17"/>
                </a:cxn>
                <a:cxn ang="0">
                  <a:pos x="382" y="10"/>
                </a:cxn>
                <a:cxn ang="0">
                  <a:pos x="354" y="4"/>
                </a:cxn>
                <a:cxn ang="0">
                  <a:pos x="326" y="2"/>
                </a:cxn>
                <a:cxn ang="0">
                  <a:pos x="296" y="0"/>
                </a:cxn>
                <a:cxn ang="0">
                  <a:pos x="235" y="4"/>
                </a:cxn>
                <a:cxn ang="0">
                  <a:pos x="181" y="17"/>
                </a:cxn>
                <a:cxn ang="0">
                  <a:pos x="130" y="38"/>
                </a:cxn>
                <a:cxn ang="0">
                  <a:pos x="86" y="64"/>
                </a:cxn>
                <a:cxn ang="0">
                  <a:pos x="50" y="97"/>
                </a:cxn>
                <a:cxn ang="0">
                  <a:pos x="22" y="133"/>
                </a:cxn>
                <a:cxn ang="0">
                  <a:pos x="5" y="174"/>
                </a:cxn>
                <a:cxn ang="0">
                  <a:pos x="0" y="217"/>
                </a:cxn>
                <a:cxn ang="0">
                  <a:pos x="1" y="239"/>
                </a:cxn>
                <a:cxn ang="0">
                  <a:pos x="5" y="260"/>
                </a:cxn>
                <a:cxn ang="0">
                  <a:pos x="13" y="281"/>
                </a:cxn>
                <a:cxn ang="0">
                  <a:pos x="22" y="300"/>
                </a:cxn>
                <a:cxn ang="0">
                  <a:pos x="33" y="319"/>
                </a:cxn>
                <a:cxn ang="0">
                  <a:pos x="49" y="337"/>
                </a:cxn>
                <a:cxn ang="0">
                  <a:pos x="66" y="355"/>
                </a:cxn>
                <a:cxn ang="0">
                  <a:pos x="86" y="371"/>
                </a:cxn>
                <a:cxn ang="0">
                  <a:pos x="109" y="386"/>
                </a:cxn>
                <a:cxn ang="0">
                  <a:pos x="132" y="398"/>
                </a:cxn>
                <a:cxn ang="0">
                  <a:pos x="156" y="409"/>
                </a:cxn>
                <a:cxn ang="0">
                  <a:pos x="182" y="418"/>
                </a:cxn>
                <a:cxn ang="0">
                  <a:pos x="209" y="425"/>
                </a:cxn>
                <a:cxn ang="0">
                  <a:pos x="237" y="430"/>
                </a:cxn>
                <a:cxn ang="0">
                  <a:pos x="265" y="433"/>
                </a:cxn>
                <a:cxn ang="0">
                  <a:pos x="296" y="434"/>
                </a:cxn>
              </a:cxnLst>
              <a:rect l="0" t="0" r="r" b="b"/>
              <a:pathLst>
                <a:path w="592" h="434">
                  <a:moveTo>
                    <a:pt x="296" y="434"/>
                  </a:moveTo>
                  <a:lnTo>
                    <a:pt x="326" y="433"/>
                  </a:lnTo>
                  <a:lnTo>
                    <a:pt x="354" y="430"/>
                  </a:lnTo>
                  <a:lnTo>
                    <a:pt x="382" y="425"/>
                  </a:lnTo>
                  <a:lnTo>
                    <a:pt x="409" y="418"/>
                  </a:lnTo>
                  <a:lnTo>
                    <a:pt x="435" y="409"/>
                  </a:lnTo>
                  <a:lnTo>
                    <a:pt x="460" y="398"/>
                  </a:lnTo>
                  <a:lnTo>
                    <a:pt x="482" y="386"/>
                  </a:lnTo>
                  <a:lnTo>
                    <a:pt x="505" y="371"/>
                  </a:lnTo>
                  <a:lnTo>
                    <a:pt x="526" y="355"/>
                  </a:lnTo>
                  <a:lnTo>
                    <a:pt x="543" y="337"/>
                  </a:lnTo>
                  <a:lnTo>
                    <a:pt x="558" y="319"/>
                  </a:lnTo>
                  <a:lnTo>
                    <a:pt x="569" y="300"/>
                  </a:lnTo>
                  <a:lnTo>
                    <a:pt x="578" y="281"/>
                  </a:lnTo>
                  <a:lnTo>
                    <a:pt x="586" y="260"/>
                  </a:lnTo>
                  <a:lnTo>
                    <a:pt x="590" y="239"/>
                  </a:lnTo>
                  <a:lnTo>
                    <a:pt x="592" y="217"/>
                  </a:lnTo>
                  <a:lnTo>
                    <a:pt x="590" y="195"/>
                  </a:lnTo>
                  <a:lnTo>
                    <a:pt x="586" y="174"/>
                  </a:lnTo>
                  <a:lnTo>
                    <a:pt x="578" y="154"/>
                  </a:lnTo>
                  <a:lnTo>
                    <a:pt x="569" y="134"/>
                  </a:lnTo>
                  <a:lnTo>
                    <a:pt x="558" y="115"/>
                  </a:lnTo>
                  <a:lnTo>
                    <a:pt x="543" y="97"/>
                  </a:lnTo>
                  <a:lnTo>
                    <a:pt x="526" y="80"/>
                  </a:lnTo>
                  <a:lnTo>
                    <a:pt x="505" y="64"/>
                  </a:lnTo>
                  <a:lnTo>
                    <a:pt x="482" y="50"/>
                  </a:lnTo>
                  <a:lnTo>
                    <a:pt x="460" y="38"/>
                  </a:lnTo>
                  <a:lnTo>
                    <a:pt x="435" y="27"/>
                  </a:lnTo>
                  <a:lnTo>
                    <a:pt x="409" y="17"/>
                  </a:lnTo>
                  <a:lnTo>
                    <a:pt x="382" y="10"/>
                  </a:lnTo>
                  <a:lnTo>
                    <a:pt x="354" y="4"/>
                  </a:lnTo>
                  <a:lnTo>
                    <a:pt x="326" y="2"/>
                  </a:lnTo>
                  <a:lnTo>
                    <a:pt x="296" y="0"/>
                  </a:lnTo>
                  <a:lnTo>
                    <a:pt x="235" y="4"/>
                  </a:lnTo>
                  <a:lnTo>
                    <a:pt x="181" y="17"/>
                  </a:lnTo>
                  <a:lnTo>
                    <a:pt x="130" y="38"/>
                  </a:lnTo>
                  <a:lnTo>
                    <a:pt x="86" y="64"/>
                  </a:lnTo>
                  <a:lnTo>
                    <a:pt x="50" y="97"/>
                  </a:lnTo>
                  <a:lnTo>
                    <a:pt x="22" y="133"/>
                  </a:lnTo>
                  <a:lnTo>
                    <a:pt x="5" y="174"/>
                  </a:lnTo>
                  <a:lnTo>
                    <a:pt x="0" y="217"/>
                  </a:lnTo>
                  <a:lnTo>
                    <a:pt x="1" y="239"/>
                  </a:lnTo>
                  <a:lnTo>
                    <a:pt x="5" y="260"/>
                  </a:lnTo>
                  <a:lnTo>
                    <a:pt x="13" y="281"/>
                  </a:lnTo>
                  <a:lnTo>
                    <a:pt x="22" y="300"/>
                  </a:lnTo>
                  <a:lnTo>
                    <a:pt x="33" y="319"/>
                  </a:lnTo>
                  <a:lnTo>
                    <a:pt x="49" y="337"/>
                  </a:lnTo>
                  <a:lnTo>
                    <a:pt x="66" y="355"/>
                  </a:lnTo>
                  <a:lnTo>
                    <a:pt x="86" y="371"/>
                  </a:lnTo>
                  <a:lnTo>
                    <a:pt x="109" y="386"/>
                  </a:lnTo>
                  <a:lnTo>
                    <a:pt x="132" y="398"/>
                  </a:lnTo>
                  <a:lnTo>
                    <a:pt x="156" y="409"/>
                  </a:lnTo>
                  <a:lnTo>
                    <a:pt x="182" y="418"/>
                  </a:lnTo>
                  <a:lnTo>
                    <a:pt x="209" y="425"/>
                  </a:lnTo>
                  <a:lnTo>
                    <a:pt x="237" y="430"/>
                  </a:lnTo>
                  <a:lnTo>
                    <a:pt x="265" y="433"/>
                  </a:lnTo>
                  <a:lnTo>
                    <a:pt x="296" y="434"/>
                  </a:lnTo>
                  <a:close/>
                </a:path>
              </a:pathLst>
            </a:custGeom>
            <a:solidFill>
              <a:srgbClr val="0000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62" name="Freeform 26"/>
            <p:cNvSpPr>
              <a:spLocks/>
            </p:cNvSpPr>
            <p:nvPr/>
          </p:nvSpPr>
          <p:spPr bwMode="auto">
            <a:xfrm>
              <a:off x="983" y="3646"/>
              <a:ext cx="143" cy="105"/>
            </a:xfrm>
            <a:custGeom>
              <a:avLst/>
              <a:gdLst/>
              <a:ahLst/>
              <a:cxnLst>
                <a:cxn ang="0">
                  <a:pos x="0" y="105"/>
                </a:cxn>
                <a:cxn ang="0">
                  <a:pos x="2" y="84"/>
                </a:cxn>
                <a:cxn ang="0">
                  <a:pos x="12" y="65"/>
                </a:cxn>
                <a:cxn ang="0">
                  <a:pos x="25" y="47"/>
                </a:cxn>
                <a:cxn ang="0">
                  <a:pos x="42" y="32"/>
                </a:cxn>
                <a:cxn ang="0">
                  <a:pos x="53" y="25"/>
                </a:cxn>
                <a:cxn ang="0">
                  <a:pos x="64" y="18"/>
                </a:cxn>
                <a:cxn ang="0">
                  <a:pos x="76" y="13"/>
                </a:cxn>
                <a:cxn ang="0">
                  <a:pos x="89" y="8"/>
                </a:cxn>
                <a:cxn ang="0">
                  <a:pos x="102" y="4"/>
                </a:cxn>
                <a:cxn ang="0">
                  <a:pos x="115" y="2"/>
                </a:cxn>
                <a:cxn ang="0">
                  <a:pos x="130" y="0"/>
                </a:cxn>
                <a:cxn ang="0">
                  <a:pos x="144" y="0"/>
                </a:cxn>
                <a:cxn ang="0">
                  <a:pos x="157" y="0"/>
                </a:cxn>
                <a:cxn ang="0">
                  <a:pos x="172" y="2"/>
                </a:cxn>
                <a:cxn ang="0">
                  <a:pos x="185" y="4"/>
                </a:cxn>
                <a:cxn ang="0">
                  <a:pos x="198" y="8"/>
                </a:cxn>
                <a:cxn ang="0">
                  <a:pos x="211" y="13"/>
                </a:cxn>
                <a:cxn ang="0">
                  <a:pos x="223" y="18"/>
                </a:cxn>
                <a:cxn ang="0">
                  <a:pos x="234" y="25"/>
                </a:cxn>
                <a:cxn ang="0">
                  <a:pos x="245" y="32"/>
                </a:cxn>
                <a:cxn ang="0">
                  <a:pos x="262" y="47"/>
                </a:cxn>
                <a:cxn ang="0">
                  <a:pos x="275" y="65"/>
                </a:cxn>
                <a:cxn ang="0">
                  <a:pos x="285" y="84"/>
                </a:cxn>
                <a:cxn ang="0">
                  <a:pos x="287" y="105"/>
                </a:cxn>
                <a:cxn ang="0">
                  <a:pos x="283" y="126"/>
                </a:cxn>
                <a:cxn ang="0">
                  <a:pos x="275" y="147"/>
                </a:cxn>
                <a:cxn ang="0">
                  <a:pos x="262" y="165"/>
                </a:cxn>
                <a:cxn ang="0">
                  <a:pos x="245" y="180"/>
                </a:cxn>
                <a:cxn ang="0">
                  <a:pos x="225" y="192"/>
                </a:cxn>
                <a:cxn ang="0">
                  <a:pos x="200" y="202"/>
                </a:cxn>
                <a:cxn ang="0">
                  <a:pos x="172" y="207"/>
                </a:cxn>
                <a:cxn ang="0">
                  <a:pos x="144" y="210"/>
                </a:cxn>
                <a:cxn ang="0">
                  <a:pos x="130" y="210"/>
                </a:cxn>
                <a:cxn ang="0">
                  <a:pos x="115" y="209"/>
                </a:cxn>
                <a:cxn ang="0">
                  <a:pos x="102" y="206"/>
                </a:cxn>
                <a:cxn ang="0">
                  <a:pos x="89" y="203"/>
                </a:cxn>
                <a:cxn ang="0">
                  <a:pos x="76" y="199"/>
                </a:cxn>
                <a:cxn ang="0">
                  <a:pos x="64" y="194"/>
                </a:cxn>
                <a:cxn ang="0">
                  <a:pos x="53" y="187"/>
                </a:cxn>
                <a:cxn ang="0">
                  <a:pos x="42" y="180"/>
                </a:cxn>
                <a:cxn ang="0">
                  <a:pos x="25" y="165"/>
                </a:cxn>
                <a:cxn ang="0">
                  <a:pos x="12" y="147"/>
                </a:cxn>
                <a:cxn ang="0">
                  <a:pos x="2" y="126"/>
                </a:cxn>
                <a:cxn ang="0">
                  <a:pos x="0" y="105"/>
                </a:cxn>
              </a:cxnLst>
              <a:rect l="0" t="0" r="r" b="b"/>
              <a:pathLst>
                <a:path w="287" h="210">
                  <a:moveTo>
                    <a:pt x="0" y="105"/>
                  </a:moveTo>
                  <a:lnTo>
                    <a:pt x="2" y="84"/>
                  </a:lnTo>
                  <a:lnTo>
                    <a:pt x="12" y="65"/>
                  </a:lnTo>
                  <a:lnTo>
                    <a:pt x="25" y="47"/>
                  </a:lnTo>
                  <a:lnTo>
                    <a:pt x="42" y="32"/>
                  </a:lnTo>
                  <a:lnTo>
                    <a:pt x="53" y="25"/>
                  </a:lnTo>
                  <a:lnTo>
                    <a:pt x="64" y="18"/>
                  </a:lnTo>
                  <a:lnTo>
                    <a:pt x="76" y="13"/>
                  </a:lnTo>
                  <a:lnTo>
                    <a:pt x="89" y="8"/>
                  </a:lnTo>
                  <a:lnTo>
                    <a:pt x="102" y="4"/>
                  </a:lnTo>
                  <a:lnTo>
                    <a:pt x="115" y="2"/>
                  </a:lnTo>
                  <a:lnTo>
                    <a:pt x="130" y="0"/>
                  </a:lnTo>
                  <a:lnTo>
                    <a:pt x="144" y="0"/>
                  </a:lnTo>
                  <a:lnTo>
                    <a:pt x="157" y="0"/>
                  </a:lnTo>
                  <a:lnTo>
                    <a:pt x="172" y="2"/>
                  </a:lnTo>
                  <a:lnTo>
                    <a:pt x="185" y="4"/>
                  </a:lnTo>
                  <a:lnTo>
                    <a:pt x="198" y="8"/>
                  </a:lnTo>
                  <a:lnTo>
                    <a:pt x="211" y="13"/>
                  </a:lnTo>
                  <a:lnTo>
                    <a:pt x="223" y="18"/>
                  </a:lnTo>
                  <a:lnTo>
                    <a:pt x="234" y="25"/>
                  </a:lnTo>
                  <a:lnTo>
                    <a:pt x="245" y="32"/>
                  </a:lnTo>
                  <a:lnTo>
                    <a:pt x="262" y="47"/>
                  </a:lnTo>
                  <a:lnTo>
                    <a:pt x="275" y="65"/>
                  </a:lnTo>
                  <a:lnTo>
                    <a:pt x="285" y="84"/>
                  </a:lnTo>
                  <a:lnTo>
                    <a:pt x="287" y="105"/>
                  </a:lnTo>
                  <a:lnTo>
                    <a:pt x="283" y="126"/>
                  </a:lnTo>
                  <a:lnTo>
                    <a:pt x="275" y="147"/>
                  </a:lnTo>
                  <a:lnTo>
                    <a:pt x="262" y="165"/>
                  </a:lnTo>
                  <a:lnTo>
                    <a:pt x="245" y="180"/>
                  </a:lnTo>
                  <a:lnTo>
                    <a:pt x="225" y="192"/>
                  </a:lnTo>
                  <a:lnTo>
                    <a:pt x="200" y="202"/>
                  </a:lnTo>
                  <a:lnTo>
                    <a:pt x="172" y="207"/>
                  </a:lnTo>
                  <a:lnTo>
                    <a:pt x="144" y="210"/>
                  </a:lnTo>
                  <a:lnTo>
                    <a:pt x="130" y="210"/>
                  </a:lnTo>
                  <a:lnTo>
                    <a:pt x="115" y="209"/>
                  </a:lnTo>
                  <a:lnTo>
                    <a:pt x="102" y="206"/>
                  </a:lnTo>
                  <a:lnTo>
                    <a:pt x="89" y="203"/>
                  </a:lnTo>
                  <a:lnTo>
                    <a:pt x="76" y="199"/>
                  </a:lnTo>
                  <a:lnTo>
                    <a:pt x="64" y="194"/>
                  </a:lnTo>
                  <a:lnTo>
                    <a:pt x="53" y="187"/>
                  </a:lnTo>
                  <a:lnTo>
                    <a:pt x="42" y="180"/>
                  </a:lnTo>
                  <a:lnTo>
                    <a:pt x="25" y="165"/>
                  </a:lnTo>
                  <a:lnTo>
                    <a:pt x="12" y="147"/>
                  </a:lnTo>
                  <a:lnTo>
                    <a:pt x="2" y="126"/>
                  </a:lnTo>
                  <a:lnTo>
                    <a:pt x="0" y="10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63" name="Freeform 27"/>
            <p:cNvSpPr>
              <a:spLocks/>
            </p:cNvSpPr>
            <p:nvPr/>
          </p:nvSpPr>
          <p:spPr bwMode="auto">
            <a:xfrm>
              <a:off x="672" y="3590"/>
              <a:ext cx="296" cy="217"/>
            </a:xfrm>
            <a:custGeom>
              <a:avLst/>
              <a:gdLst/>
              <a:ahLst/>
              <a:cxnLst>
                <a:cxn ang="0">
                  <a:pos x="296" y="434"/>
                </a:cxn>
                <a:cxn ang="0">
                  <a:pos x="326" y="433"/>
                </a:cxn>
                <a:cxn ang="0">
                  <a:pos x="355" y="430"/>
                </a:cxn>
                <a:cxn ang="0">
                  <a:pos x="383" y="425"/>
                </a:cxn>
                <a:cxn ang="0">
                  <a:pos x="409" y="418"/>
                </a:cxn>
                <a:cxn ang="0">
                  <a:pos x="436" y="409"/>
                </a:cxn>
                <a:cxn ang="0">
                  <a:pos x="460" y="398"/>
                </a:cxn>
                <a:cxn ang="0">
                  <a:pos x="485" y="386"/>
                </a:cxn>
                <a:cxn ang="0">
                  <a:pos x="505" y="371"/>
                </a:cxn>
                <a:cxn ang="0">
                  <a:pos x="526" y="355"/>
                </a:cxn>
                <a:cxn ang="0">
                  <a:pos x="543" y="337"/>
                </a:cxn>
                <a:cxn ang="0">
                  <a:pos x="558" y="319"/>
                </a:cxn>
                <a:cxn ang="0">
                  <a:pos x="569" y="300"/>
                </a:cxn>
                <a:cxn ang="0">
                  <a:pos x="579" y="281"/>
                </a:cxn>
                <a:cxn ang="0">
                  <a:pos x="586" y="260"/>
                </a:cxn>
                <a:cxn ang="0">
                  <a:pos x="590" y="239"/>
                </a:cxn>
                <a:cxn ang="0">
                  <a:pos x="592" y="217"/>
                </a:cxn>
                <a:cxn ang="0">
                  <a:pos x="590" y="195"/>
                </a:cxn>
                <a:cxn ang="0">
                  <a:pos x="586" y="174"/>
                </a:cxn>
                <a:cxn ang="0">
                  <a:pos x="579" y="154"/>
                </a:cxn>
                <a:cxn ang="0">
                  <a:pos x="569" y="134"/>
                </a:cxn>
                <a:cxn ang="0">
                  <a:pos x="558" y="115"/>
                </a:cxn>
                <a:cxn ang="0">
                  <a:pos x="543" y="97"/>
                </a:cxn>
                <a:cxn ang="0">
                  <a:pos x="526" y="80"/>
                </a:cxn>
                <a:cxn ang="0">
                  <a:pos x="505" y="64"/>
                </a:cxn>
                <a:cxn ang="0">
                  <a:pos x="485" y="50"/>
                </a:cxn>
                <a:cxn ang="0">
                  <a:pos x="460" y="38"/>
                </a:cxn>
                <a:cxn ang="0">
                  <a:pos x="436" y="27"/>
                </a:cxn>
                <a:cxn ang="0">
                  <a:pos x="409" y="17"/>
                </a:cxn>
                <a:cxn ang="0">
                  <a:pos x="383" y="10"/>
                </a:cxn>
                <a:cxn ang="0">
                  <a:pos x="355" y="4"/>
                </a:cxn>
                <a:cxn ang="0">
                  <a:pos x="326" y="2"/>
                </a:cxn>
                <a:cxn ang="0">
                  <a:pos x="296" y="0"/>
                </a:cxn>
                <a:cxn ang="0">
                  <a:pos x="238" y="4"/>
                </a:cxn>
                <a:cxn ang="0">
                  <a:pos x="181" y="17"/>
                </a:cxn>
                <a:cxn ang="0">
                  <a:pos x="132" y="38"/>
                </a:cxn>
                <a:cxn ang="0">
                  <a:pos x="87" y="64"/>
                </a:cxn>
                <a:cxn ang="0">
                  <a:pos x="51" y="97"/>
                </a:cxn>
                <a:cxn ang="0">
                  <a:pos x="23" y="133"/>
                </a:cxn>
                <a:cxn ang="0">
                  <a:pos x="6" y="174"/>
                </a:cxn>
                <a:cxn ang="0">
                  <a:pos x="0" y="217"/>
                </a:cxn>
                <a:cxn ang="0">
                  <a:pos x="2" y="239"/>
                </a:cxn>
                <a:cxn ang="0">
                  <a:pos x="6" y="260"/>
                </a:cxn>
                <a:cxn ang="0">
                  <a:pos x="13" y="281"/>
                </a:cxn>
                <a:cxn ang="0">
                  <a:pos x="23" y="300"/>
                </a:cxn>
                <a:cxn ang="0">
                  <a:pos x="34" y="319"/>
                </a:cxn>
                <a:cxn ang="0">
                  <a:pos x="49" y="337"/>
                </a:cxn>
                <a:cxn ang="0">
                  <a:pos x="66" y="355"/>
                </a:cxn>
                <a:cxn ang="0">
                  <a:pos x="87" y="371"/>
                </a:cxn>
                <a:cxn ang="0">
                  <a:pos x="109" y="386"/>
                </a:cxn>
                <a:cxn ang="0">
                  <a:pos x="132" y="398"/>
                </a:cxn>
                <a:cxn ang="0">
                  <a:pos x="157" y="409"/>
                </a:cxn>
                <a:cxn ang="0">
                  <a:pos x="183" y="418"/>
                </a:cxn>
                <a:cxn ang="0">
                  <a:pos x="209" y="425"/>
                </a:cxn>
                <a:cxn ang="0">
                  <a:pos x="238" y="430"/>
                </a:cxn>
                <a:cxn ang="0">
                  <a:pos x="266" y="433"/>
                </a:cxn>
                <a:cxn ang="0">
                  <a:pos x="296" y="434"/>
                </a:cxn>
              </a:cxnLst>
              <a:rect l="0" t="0" r="r" b="b"/>
              <a:pathLst>
                <a:path w="592" h="434">
                  <a:moveTo>
                    <a:pt x="296" y="434"/>
                  </a:moveTo>
                  <a:lnTo>
                    <a:pt x="326" y="433"/>
                  </a:lnTo>
                  <a:lnTo>
                    <a:pt x="355" y="430"/>
                  </a:lnTo>
                  <a:lnTo>
                    <a:pt x="383" y="425"/>
                  </a:lnTo>
                  <a:lnTo>
                    <a:pt x="409" y="418"/>
                  </a:lnTo>
                  <a:lnTo>
                    <a:pt x="436" y="409"/>
                  </a:lnTo>
                  <a:lnTo>
                    <a:pt x="460" y="398"/>
                  </a:lnTo>
                  <a:lnTo>
                    <a:pt x="485" y="386"/>
                  </a:lnTo>
                  <a:lnTo>
                    <a:pt x="505" y="371"/>
                  </a:lnTo>
                  <a:lnTo>
                    <a:pt x="526" y="355"/>
                  </a:lnTo>
                  <a:lnTo>
                    <a:pt x="543" y="337"/>
                  </a:lnTo>
                  <a:lnTo>
                    <a:pt x="558" y="319"/>
                  </a:lnTo>
                  <a:lnTo>
                    <a:pt x="569" y="300"/>
                  </a:lnTo>
                  <a:lnTo>
                    <a:pt x="579" y="281"/>
                  </a:lnTo>
                  <a:lnTo>
                    <a:pt x="586" y="260"/>
                  </a:lnTo>
                  <a:lnTo>
                    <a:pt x="590" y="239"/>
                  </a:lnTo>
                  <a:lnTo>
                    <a:pt x="592" y="217"/>
                  </a:lnTo>
                  <a:lnTo>
                    <a:pt x="590" y="195"/>
                  </a:lnTo>
                  <a:lnTo>
                    <a:pt x="586" y="174"/>
                  </a:lnTo>
                  <a:lnTo>
                    <a:pt x="579" y="154"/>
                  </a:lnTo>
                  <a:lnTo>
                    <a:pt x="569" y="134"/>
                  </a:lnTo>
                  <a:lnTo>
                    <a:pt x="558" y="115"/>
                  </a:lnTo>
                  <a:lnTo>
                    <a:pt x="543" y="97"/>
                  </a:lnTo>
                  <a:lnTo>
                    <a:pt x="526" y="80"/>
                  </a:lnTo>
                  <a:lnTo>
                    <a:pt x="505" y="64"/>
                  </a:lnTo>
                  <a:lnTo>
                    <a:pt x="485" y="50"/>
                  </a:lnTo>
                  <a:lnTo>
                    <a:pt x="460" y="38"/>
                  </a:lnTo>
                  <a:lnTo>
                    <a:pt x="436" y="27"/>
                  </a:lnTo>
                  <a:lnTo>
                    <a:pt x="409" y="17"/>
                  </a:lnTo>
                  <a:lnTo>
                    <a:pt x="383" y="10"/>
                  </a:lnTo>
                  <a:lnTo>
                    <a:pt x="355" y="4"/>
                  </a:lnTo>
                  <a:lnTo>
                    <a:pt x="326" y="2"/>
                  </a:lnTo>
                  <a:lnTo>
                    <a:pt x="296" y="0"/>
                  </a:lnTo>
                  <a:lnTo>
                    <a:pt x="238" y="4"/>
                  </a:lnTo>
                  <a:lnTo>
                    <a:pt x="181" y="17"/>
                  </a:lnTo>
                  <a:lnTo>
                    <a:pt x="132" y="38"/>
                  </a:lnTo>
                  <a:lnTo>
                    <a:pt x="87" y="64"/>
                  </a:lnTo>
                  <a:lnTo>
                    <a:pt x="51" y="97"/>
                  </a:lnTo>
                  <a:lnTo>
                    <a:pt x="23" y="133"/>
                  </a:lnTo>
                  <a:lnTo>
                    <a:pt x="6" y="174"/>
                  </a:lnTo>
                  <a:lnTo>
                    <a:pt x="0" y="217"/>
                  </a:lnTo>
                  <a:lnTo>
                    <a:pt x="2" y="239"/>
                  </a:lnTo>
                  <a:lnTo>
                    <a:pt x="6" y="260"/>
                  </a:lnTo>
                  <a:lnTo>
                    <a:pt x="13" y="281"/>
                  </a:lnTo>
                  <a:lnTo>
                    <a:pt x="23" y="300"/>
                  </a:lnTo>
                  <a:lnTo>
                    <a:pt x="34" y="319"/>
                  </a:lnTo>
                  <a:lnTo>
                    <a:pt x="49" y="337"/>
                  </a:lnTo>
                  <a:lnTo>
                    <a:pt x="66" y="355"/>
                  </a:lnTo>
                  <a:lnTo>
                    <a:pt x="87" y="371"/>
                  </a:lnTo>
                  <a:lnTo>
                    <a:pt x="109" y="386"/>
                  </a:lnTo>
                  <a:lnTo>
                    <a:pt x="132" y="398"/>
                  </a:lnTo>
                  <a:lnTo>
                    <a:pt x="157" y="409"/>
                  </a:lnTo>
                  <a:lnTo>
                    <a:pt x="183" y="418"/>
                  </a:lnTo>
                  <a:lnTo>
                    <a:pt x="209" y="425"/>
                  </a:lnTo>
                  <a:lnTo>
                    <a:pt x="238" y="430"/>
                  </a:lnTo>
                  <a:lnTo>
                    <a:pt x="266" y="433"/>
                  </a:lnTo>
                  <a:lnTo>
                    <a:pt x="296" y="434"/>
                  </a:lnTo>
                  <a:close/>
                </a:path>
              </a:pathLst>
            </a:custGeom>
            <a:solidFill>
              <a:srgbClr val="0000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64" name="Freeform 28"/>
            <p:cNvSpPr>
              <a:spLocks/>
            </p:cNvSpPr>
            <p:nvPr/>
          </p:nvSpPr>
          <p:spPr bwMode="auto">
            <a:xfrm>
              <a:off x="748" y="3646"/>
              <a:ext cx="143" cy="105"/>
            </a:xfrm>
            <a:custGeom>
              <a:avLst/>
              <a:gdLst/>
              <a:ahLst/>
              <a:cxnLst>
                <a:cxn ang="0">
                  <a:pos x="0" y="105"/>
                </a:cxn>
                <a:cxn ang="0">
                  <a:pos x="2" y="84"/>
                </a:cxn>
                <a:cxn ang="0">
                  <a:pos x="11" y="65"/>
                </a:cxn>
                <a:cxn ang="0">
                  <a:pos x="24" y="47"/>
                </a:cxn>
                <a:cxn ang="0">
                  <a:pos x="41" y="32"/>
                </a:cxn>
                <a:cxn ang="0">
                  <a:pos x="53" y="25"/>
                </a:cxn>
                <a:cxn ang="0">
                  <a:pos x="64" y="18"/>
                </a:cxn>
                <a:cxn ang="0">
                  <a:pos x="75" y="13"/>
                </a:cxn>
                <a:cxn ang="0">
                  <a:pos x="88" y="8"/>
                </a:cxn>
                <a:cxn ang="0">
                  <a:pos x="102" y="4"/>
                </a:cxn>
                <a:cxn ang="0">
                  <a:pos x="115" y="2"/>
                </a:cxn>
                <a:cxn ang="0">
                  <a:pos x="130" y="0"/>
                </a:cxn>
                <a:cxn ang="0">
                  <a:pos x="143" y="0"/>
                </a:cxn>
                <a:cxn ang="0">
                  <a:pos x="156" y="0"/>
                </a:cxn>
                <a:cxn ang="0">
                  <a:pos x="171" y="2"/>
                </a:cxn>
                <a:cxn ang="0">
                  <a:pos x="185" y="4"/>
                </a:cxn>
                <a:cxn ang="0">
                  <a:pos x="198" y="8"/>
                </a:cxn>
                <a:cxn ang="0">
                  <a:pos x="211" y="13"/>
                </a:cxn>
                <a:cxn ang="0">
                  <a:pos x="222" y="18"/>
                </a:cxn>
                <a:cxn ang="0">
                  <a:pos x="234" y="25"/>
                </a:cxn>
                <a:cxn ang="0">
                  <a:pos x="245" y="32"/>
                </a:cxn>
                <a:cxn ang="0">
                  <a:pos x="262" y="47"/>
                </a:cxn>
                <a:cxn ang="0">
                  <a:pos x="275" y="65"/>
                </a:cxn>
                <a:cxn ang="0">
                  <a:pos x="284" y="84"/>
                </a:cxn>
                <a:cxn ang="0">
                  <a:pos x="286" y="105"/>
                </a:cxn>
                <a:cxn ang="0">
                  <a:pos x="283" y="126"/>
                </a:cxn>
                <a:cxn ang="0">
                  <a:pos x="275" y="147"/>
                </a:cxn>
                <a:cxn ang="0">
                  <a:pos x="262" y="165"/>
                </a:cxn>
                <a:cxn ang="0">
                  <a:pos x="245" y="180"/>
                </a:cxn>
                <a:cxn ang="0">
                  <a:pos x="224" y="192"/>
                </a:cxn>
                <a:cxn ang="0">
                  <a:pos x="200" y="202"/>
                </a:cxn>
                <a:cxn ang="0">
                  <a:pos x="171" y="207"/>
                </a:cxn>
                <a:cxn ang="0">
                  <a:pos x="143" y="210"/>
                </a:cxn>
                <a:cxn ang="0">
                  <a:pos x="130" y="210"/>
                </a:cxn>
                <a:cxn ang="0">
                  <a:pos x="115" y="209"/>
                </a:cxn>
                <a:cxn ang="0">
                  <a:pos x="102" y="206"/>
                </a:cxn>
                <a:cxn ang="0">
                  <a:pos x="88" y="203"/>
                </a:cxn>
                <a:cxn ang="0">
                  <a:pos x="75" y="199"/>
                </a:cxn>
                <a:cxn ang="0">
                  <a:pos x="64" y="194"/>
                </a:cxn>
                <a:cxn ang="0">
                  <a:pos x="53" y="187"/>
                </a:cxn>
                <a:cxn ang="0">
                  <a:pos x="41" y="180"/>
                </a:cxn>
                <a:cxn ang="0">
                  <a:pos x="24" y="165"/>
                </a:cxn>
                <a:cxn ang="0">
                  <a:pos x="11" y="147"/>
                </a:cxn>
                <a:cxn ang="0">
                  <a:pos x="2" y="126"/>
                </a:cxn>
                <a:cxn ang="0">
                  <a:pos x="0" y="105"/>
                </a:cxn>
              </a:cxnLst>
              <a:rect l="0" t="0" r="r" b="b"/>
              <a:pathLst>
                <a:path w="286" h="210">
                  <a:moveTo>
                    <a:pt x="0" y="105"/>
                  </a:moveTo>
                  <a:lnTo>
                    <a:pt x="2" y="84"/>
                  </a:lnTo>
                  <a:lnTo>
                    <a:pt x="11" y="65"/>
                  </a:lnTo>
                  <a:lnTo>
                    <a:pt x="24" y="47"/>
                  </a:lnTo>
                  <a:lnTo>
                    <a:pt x="41" y="32"/>
                  </a:lnTo>
                  <a:lnTo>
                    <a:pt x="53" y="25"/>
                  </a:lnTo>
                  <a:lnTo>
                    <a:pt x="64" y="18"/>
                  </a:lnTo>
                  <a:lnTo>
                    <a:pt x="75" y="13"/>
                  </a:lnTo>
                  <a:lnTo>
                    <a:pt x="88" y="8"/>
                  </a:lnTo>
                  <a:lnTo>
                    <a:pt x="102" y="4"/>
                  </a:lnTo>
                  <a:lnTo>
                    <a:pt x="115" y="2"/>
                  </a:lnTo>
                  <a:lnTo>
                    <a:pt x="130" y="0"/>
                  </a:lnTo>
                  <a:lnTo>
                    <a:pt x="143" y="0"/>
                  </a:lnTo>
                  <a:lnTo>
                    <a:pt x="156" y="0"/>
                  </a:lnTo>
                  <a:lnTo>
                    <a:pt x="171" y="2"/>
                  </a:lnTo>
                  <a:lnTo>
                    <a:pt x="185" y="4"/>
                  </a:lnTo>
                  <a:lnTo>
                    <a:pt x="198" y="8"/>
                  </a:lnTo>
                  <a:lnTo>
                    <a:pt x="211" y="13"/>
                  </a:lnTo>
                  <a:lnTo>
                    <a:pt x="222" y="18"/>
                  </a:lnTo>
                  <a:lnTo>
                    <a:pt x="234" y="25"/>
                  </a:lnTo>
                  <a:lnTo>
                    <a:pt x="245" y="32"/>
                  </a:lnTo>
                  <a:lnTo>
                    <a:pt x="262" y="47"/>
                  </a:lnTo>
                  <a:lnTo>
                    <a:pt x="275" y="65"/>
                  </a:lnTo>
                  <a:lnTo>
                    <a:pt x="284" y="84"/>
                  </a:lnTo>
                  <a:lnTo>
                    <a:pt x="286" y="105"/>
                  </a:lnTo>
                  <a:lnTo>
                    <a:pt x="283" y="126"/>
                  </a:lnTo>
                  <a:lnTo>
                    <a:pt x="275" y="147"/>
                  </a:lnTo>
                  <a:lnTo>
                    <a:pt x="262" y="165"/>
                  </a:lnTo>
                  <a:lnTo>
                    <a:pt x="245" y="180"/>
                  </a:lnTo>
                  <a:lnTo>
                    <a:pt x="224" y="192"/>
                  </a:lnTo>
                  <a:lnTo>
                    <a:pt x="200" y="202"/>
                  </a:lnTo>
                  <a:lnTo>
                    <a:pt x="171" y="207"/>
                  </a:lnTo>
                  <a:lnTo>
                    <a:pt x="143" y="210"/>
                  </a:lnTo>
                  <a:lnTo>
                    <a:pt x="130" y="210"/>
                  </a:lnTo>
                  <a:lnTo>
                    <a:pt x="115" y="209"/>
                  </a:lnTo>
                  <a:lnTo>
                    <a:pt x="102" y="206"/>
                  </a:lnTo>
                  <a:lnTo>
                    <a:pt x="88" y="203"/>
                  </a:lnTo>
                  <a:lnTo>
                    <a:pt x="75" y="199"/>
                  </a:lnTo>
                  <a:lnTo>
                    <a:pt x="64" y="194"/>
                  </a:lnTo>
                  <a:lnTo>
                    <a:pt x="53" y="187"/>
                  </a:lnTo>
                  <a:lnTo>
                    <a:pt x="41" y="180"/>
                  </a:lnTo>
                  <a:lnTo>
                    <a:pt x="24" y="165"/>
                  </a:lnTo>
                  <a:lnTo>
                    <a:pt x="11" y="147"/>
                  </a:lnTo>
                  <a:lnTo>
                    <a:pt x="2" y="126"/>
                  </a:lnTo>
                  <a:lnTo>
                    <a:pt x="0" y="10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65" name="Freeform 29"/>
            <p:cNvSpPr>
              <a:spLocks/>
            </p:cNvSpPr>
            <p:nvPr/>
          </p:nvSpPr>
          <p:spPr bwMode="auto">
            <a:xfrm>
              <a:off x="1034" y="3684"/>
              <a:ext cx="40" cy="29"/>
            </a:xfrm>
            <a:custGeom>
              <a:avLst/>
              <a:gdLst/>
              <a:ahLst/>
              <a:cxnLst>
                <a:cxn ang="0">
                  <a:pos x="40" y="56"/>
                </a:cxn>
                <a:cxn ang="0">
                  <a:pos x="55" y="53"/>
                </a:cxn>
                <a:cxn ang="0">
                  <a:pos x="68" y="48"/>
                </a:cxn>
                <a:cxn ang="0">
                  <a:pos x="75" y="38"/>
                </a:cxn>
                <a:cxn ang="0">
                  <a:pos x="79" y="27"/>
                </a:cxn>
                <a:cxn ang="0">
                  <a:pos x="75" y="16"/>
                </a:cxn>
                <a:cxn ang="0">
                  <a:pos x="68" y="8"/>
                </a:cxn>
                <a:cxn ang="0">
                  <a:pos x="55" y="2"/>
                </a:cxn>
                <a:cxn ang="0">
                  <a:pos x="40" y="0"/>
                </a:cxn>
                <a:cxn ang="0">
                  <a:pos x="24" y="2"/>
                </a:cxn>
                <a:cxn ang="0">
                  <a:pos x="11" y="8"/>
                </a:cxn>
                <a:cxn ang="0">
                  <a:pos x="4" y="16"/>
                </a:cxn>
                <a:cxn ang="0">
                  <a:pos x="0" y="27"/>
                </a:cxn>
                <a:cxn ang="0">
                  <a:pos x="4" y="38"/>
                </a:cxn>
                <a:cxn ang="0">
                  <a:pos x="11" y="48"/>
                </a:cxn>
                <a:cxn ang="0">
                  <a:pos x="24" y="53"/>
                </a:cxn>
                <a:cxn ang="0">
                  <a:pos x="40" y="56"/>
                </a:cxn>
              </a:cxnLst>
              <a:rect l="0" t="0" r="r" b="b"/>
              <a:pathLst>
                <a:path w="79" h="56">
                  <a:moveTo>
                    <a:pt x="40" y="56"/>
                  </a:moveTo>
                  <a:lnTo>
                    <a:pt x="55" y="53"/>
                  </a:lnTo>
                  <a:lnTo>
                    <a:pt x="68" y="48"/>
                  </a:lnTo>
                  <a:lnTo>
                    <a:pt x="75" y="38"/>
                  </a:lnTo>
                  <a:lnTo>
                    <a:pt x="79" y="27"/>
                  </a:lnTo>
                  <a:lnTo>
                    <a:pt x="75" y="16"/>
                  </a:lnTo>
                  <a:lnTo>
                    <a:pt x="68" y="8"/>
                  </a:lnTo>
                  <a:lnTo>
                    <a:pt x="55" y="2"/>
                  </a:lnTo>
                  <a:lnTo>
                    <a:pt x="40" y="0"/>
                  </a:lnTo>
                  <a:lnTo>
                    <a:pt x="24" y="2"/>
                  </a:lnTo>
                  <a:lnTo>
                    <a:pt x="11" y="8"/>
                  </a:lnTo>
                  <a:lnTo>
                    <a:pt x="4" y="16"/>
                  </a:lnTo>
                  <a:lnTo>
                    <a:pt x="0" y="27"/>
                  </a:lnTo>
                  <a:lnTo>
                    <a:pt x="4" y="38"/>
                  </a:lnTo>
                  <a:lnTo>
                    <a:pt x="11" y="48"/>
                  </a:lnTo>
                  <a:lnTo>
                    <a:pt x="24" y="53"/>
                  </a:lnTo>
                  <a:lnTo>
                    <a:pt x="40" y="5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66" name="Freeform 30"/>
            <p:cNvSpPr>
              <a:spLocks/>
            </p:cNvSpPr>
            <p:nvPr/>
          </p:nvSpPr>
          <p:spPr bwMode="auto">
            <a:xfrm>
              <a:off x="800" y="3684"/>
              <a:ext cx="39" cy="29"/>
            </a:xfrm>
            <a:custGeom>
              <a:avLst/>
              <a:gdLst/>
              <a:ahLst/>
              <a:cxnLst>
                <a:cxn ang="0">
                  <a:pos x="39" y="56"/>
                </a:cxn>
                <a:cxn ang="0">
                  <a:pos x="54" y="53"/>
                </a:cxn>
                <a:cxn ang="0">
                  <a:pos x="67" y="48"/>
                </a:cxn>
                <a:cxn ang="0">
                  <a:pos x="75" y="38"/>
                </a:cxn>
                <a:cxn ang="0">
                  <a:pos x="79" y="27"/>
                </a:cxn>
                <a:cxn ang="0">
                  <a:pos x="75" y="16"/>
                </a:cxn>
                <a:cxn ang="0">
                  <a:pos x="67" y="8"/>
                </a:cxn>
                <a:cxn ang="0">
                  <a:pos x="54" y="2"/>
                </a:cxn>
                <a:cxn ang="0">
                  <a:pos x="39" y="0"/>
                </a:cxn>
                <a:cxn ang="0">
                  <a:pos x="24" y="2"/>
                </a:cxn>
                <a:cxn ang="0">
                  <a:pos x="11" y="8"/>
                </a:cxn>
                <a:cxn ang="0">
                  <a:pos x="3" y="16"/>
                </a:cxn>
                <a:cxn ang="0">
                  <a:pos x="0" y="27"/>
                </a:cxn>
                <a:cxn ang="0">
                  <a:pos x="3" y="38"/>
                </a:cxn>
                <a:cxn ang="0">
                  <a:pos x="11" y="48"/>
                </a:cxn>
                <a:cxn ang="0">
                  <a:pos x="24" y="53"/>
                </a:cxn>
                <a:cxn ang="0">
                  <a:pos x="39" y="56"/>
                </a:cxn>
              </a:cxnLst>
              <a:rect l="0" t="0" r="r" b="b"/>
              <a:pathLst>
                <a:path w="79" h="56">
                  <a:moveTo>
                    <a:pt x="39" y="56"/>
                  </a:moveTo>
                  <a:lnTo>
                    <a:pt x="54" y="53"/>
                  </a:lnTo>
                  <a:lnTo>
                    <a:pt x="67" y="48"/>
                  </a:lnTo>
                  <a:lnTo>
                    <a:pt x="75" y="38"/>
                  </a:lnTo>
                  <a:lnTo>
                    <a:pt x="79" y="27"/>
                  </a:lnTo>
                  <a:lnTo>
                    <a:pt x="75" y="16"/>
                  </a:lnTo>
                  <a:lnTo>
                    <a:pt x="67" y="8"/>
                  </a:lnTo>
                  <a:lnTo>
                    <a:pt x="54" y="2"/>
                  </a:lnTo>
                  <a:lnTo>
                    <a:pt x="39" y="0"/>
                  </a:lnTo>
                  <a:lnTo>
                    <a:pt x="24" y="2"/>
                  </a:lnTo>
                  <a:lnTo>
                    <a:pt x="11" y="8"/>
                  </a:lnTo>
                  <a:lnTo>
                    <a:pt x="3" y="16"/>
                  </a:lnTo>
                  <a:lnTo>
                    <a:pt x="0" y="27"/>
                  </a:lnTo>
                  <a:lnTo>
                    <a:pt x="3" y="38"/>
                  </a:lnTo>
                  <a:lnTo>
                    <a:pt x="11" y="48"/>
                  </a:lnTo>
                  <a:lnTo>
                    <a:pt x="24" y="53"/>
                  </a:lnTo>
                  <a:lnTo>
                    <a:pt x="39" y="5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5435600" y="4437063"/>
            <a:ext cx="324008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dirty="0" err="1" smtClean="0">
                <a:solidFill>
                  <a:srgbClr val="FF3300"/>
                </a:solidFill>
                <a:latin typeface="Arial Black" pitchFamily="34" charset="0"/>
              </a:rPr>
              <a:t>Шалва</a:t>
            </a:r>
            <a:r>
              <a:rPr lang="ru-RU" sz="3200" b="1" dirty="0" smtClean="0">
                <a:solidFill>
                  <a:srgbClr val="FF3300"/>
                </a:solidFill>
                <a:latin typeface="Arial Black" pitchFamily="34" charset="0"/>
              </a:rPr>
              <a:t> А.А.</a:t>
            </a:r>
            <a:endParaRPr lang="ru-RU" sz="3200" b="1" dirty="0">
              <a:solidFill>
                <a:srgbClr val="FF3300"/>
              </a:solidFill>
              <a:latin typeface="Arial Black" pitchFamily="34" charset="0"/>
            </a:endParaRPr>
          </a:p>
        </p:txBody>
      </p:sp>
      <p:sp>
        <p:nvSpPr>
          <p:cNvPr id="14369" name="Cloud"/>
          <p:cNvSpPr>
            <a:spLocks noChangeAspect="1" noEditPoints="1" noChangeArrowheads="1"/>
          </p:cNvSpPr>
          <p:nvPr/>
        </p:nvSpPr>
        <p:spPr bwMode="auto">
          <a:xfrm>
            <a:off x="3286116" y="285728"/>
            <a:ext cx="5535621" cy="4278366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4572000" y="857232"/>
            <a:ext cx="3594105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«Красоту математики можно увидеть глазами, можно почувствовать сердцем, но объять ее можно только умом»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67" name="UTurnArrow"/>
          <p:cNvSpPr>
            <a:spLocks noEditPoints="1" noChangeArrowheads="1"/>
          </p:cNvSpPr>
          <p:nvPr/>
        </p:nvSpPr>
        <p:spPr bwMode="auto">
          <a:xfrm rot="16200000">
            <a:off x="1831961" y="2525703"/>
            <a:ext cx="3211512" cy="2303463"/>
          </a:xfrm>
          <a:custGeom>
            <a:avLst/>
            <a:gdLst>
              <a:gd name="G0" fmla="+- 0 0 0"/>
              <a:gd name="G1" fmla="+- 5574 0 0"/>
              <a:gd name="G2" fmla="*/ 5574 1 2"/>
              <a:gd name="G3" fmla="*/ 9725 1 2"/>
              <a:gd name="G4" fmla="+- 10800 G3 G2"/>
              <a:gd name="G5" fmla="+- 10800 G3 0"/>
              <a:gd name="G6" fmla="+- G5 G2 0"/>
              <a:gd name="G7" fmla="*/ G6 1 2"/>
              <a:gd name="G8" fmla="+- 9725 0 0"/>
              <a:gd name="G9" fmla="+- 21600 0 5574"/>
              <a:gd name="G10" fmla="+- 21600 0 9725"/>
              <a:gd name="G11" fmla="min G10 8691"/>
              <a:gd name="G12" fmla="+- 8976 0 0"/>
              <a:gd name="G13" fmla="+- 14865 0 5975"/>
              <a:gd name="G14" fmla="+- 14865 0 0"/>
              <a:gd name="G15" fmla="*/ 5574 5842 6110"/>
              <a:gd name="G16" fmla="+- 8976 1350 0"/>
              <a:gd name="G17" fmla="+- 8310 0 G15"/>
              <a:gd name="G18" fmla="*/ G17 G7 8310"/>
              <a:gd name="G19" fmla="+- 5574 G18 0"/>
              <a:gd name="G20" fmla="+- G4 0 G18"/>
              <a:gd name="T0" fmla="*/ 9225 w 21600"/>
              <a:gd name="T1" fmla="*/ 0 h 21600"/>
              <a:gd name="T2" fmla="*/ 2787 w 21600"/>
              <a:gd name="T3" fmla="*/ 21600 h 21600"/>
              <a:gd name="T4" fmla="*/ 9725 w 21600"/>
              <a:gd name="T5" fmla="*/ 8976 h 21600"/>
              <a:gd name="T6" fmla="*/ 15663 w 21600"/>
              <a:gd name="T7" fmla="*/ 14865 h 21600"/>
              <a:gd name="T8" fmla="*/ 21600 w 21600"/>
              <a:gd name="T9" fmla="*/ 8976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G1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3" y="14865"/>
                </a:moveTo>
                <a:lnTo>
                  <a:pt x="21600" y="8976"/>
                </a:lnTo>
                <a:lnTo>
                  <a:pt x="18450" y="8976"/>
                </a:lnTo>
                <a:lnTo>
                  <a:pt x="18450" y="8310"/>
                </a:lnTo>
                <a:cubicBezTo>
                  <a:pt x="18450" y="3721"/>
                  <a:pt x="14320" y="0"/>
                  <a:pt x="9225" y="0"/>
                </a:cubicBezTo>
                <a:cubicBezTo>
                  <a:pt x="4130" y="0"/>
                  <a:pt x="0" y="3799"/>
                  <a:pt x="0" y="8485"/>
                </a:cubicBezTo>
                <a:lnTo>
                  <a:pt x="0" y="21600"/>
                </a:lnTo>
                <a:lnTo>
                  <a:pt x="5574" y="21600"/>
                </a:lnTo>
                <a:lnTo>
                  <a:pt x="5574" y="8310"/>
                </a:lnTo>
                <a:cubicBezTo>
                  <a:pt x="5574" y="6664"/>
                  <a:pt x="7055" y="5330"/>
                  <a:pt x="8882" y="5330"/>
                </a:cubicBezTo>
                <a:lnTo>
                  <a:pt x="9568" y="5330"/>
                </a:lnTo>
                <a:cubicBezTo>
                  <a:pt x="11395" y="5330"/>
                  <a:pt x="12876" y="6664"/>
                  <a:pt x="12876" y="8310"/>
                </a:cubicBezTo>
                <a:lnTo>
                  <a:pt x="12876" y="8976"/>
                </a:lnTo>
                <a:lnTo>
                  <a:pt x="9725" y="8976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68" grpId="0"/>
      <p:bldP spid="14369" grpId="0" animBg="1"/>
      <p:bldP spid="14370" grpId="0"/>
      <p:bldP spid="1436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8318530" cy="5240352"/>
          </a:xfrm>
        </p:spPr>
        <p:txBody>
          <a:bodyPr/>
          <a:lstStyle/>
          <a:p>
            <a:r>
              <a:rPr lang="ru-RU" sz="3200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Математическая грамотность-способность человека определять и понимать роль математики в мире, в котором живёт, высказывать хорошо обоснованные математические суждения и использовать математику так, чтобы удовлетворять в настоящем и будущем потребности , присущие созидательному, заинтересованному и мыслящему гражданину.</a:t>
            </a:r>
            <a:endParaRPr lang="ru-RU" sz="3200" b="1" i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Text Box 4"/>
          <p:cNvSpPr txBox="1">
            <a:spLocks noChangeArrowheads="1"/>
          </p:cNvSpPr>
          <p:nvPr/>
        </p:nvSpPr>
        <p:spPr bwMode="auto">
          <a:xfrm rot="-1961077">
            <a:off x="8424863" y="2276475"/>
            <a:ext cx="7191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rgbClr val="FF99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 rot="1641344">
            <a:off x="8172450" y="6021388"/>
            <a:ext cx="5762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 rot="2137425">
            <a:off x="8243888" y="1557338"/>
            <a:ext cx="5762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 rot="-2120406">
            <a:off x="8496300" y="5300663"/>
            <a:ext cx="6477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 rot="-1961077">
            <a:off x="322263" y="1584325"/>
            <a:ext cx="7191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rgbClr val="FF99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 rot="1641344">
            <a:off x="539750" y="6216650"/>
            <a:ext cx="5762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</a:p>
        </p:txBody>
      </p:sp>
      <p:sp>
        <p:nvSpPr>
          <p:cNvPr id="27658" name="Text Box 10"/>
          <p:cNvSpPr txBox="1">
            <a:spLocks noChangeArrowheads="1"/>
          </p:cNvSpPr>
          <p:nvPr/>
        </p:nvSpPr>
        <p:spPr bwMode="auto">
          <a:xfrm rot="-2177000">
            <a:off x="323850" y="5300663"/>
            <a:ext cx="5762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 rot="2760674">
            <a:off x="247650" y="2279650"/>
            <a:ext cx="6477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250825" y="260350"/>
            <a:ext cx="8893175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Математическая грамотность включает в себя систему задач:</a:t>
            </a: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 группа- задачи , в которых требуется воспроизвести факты и методы, выполнить вычисление.</a:t>
            </a: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 группа- задачи, в которых требуется установить связи и интегрировать материал из разных областей математики</a:t>
            </a: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 группа- задачи, в которых требуется выделить в жизненных ситуациях проблему, решаемую средствами математики, построить модель решения.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7661" name="Picture 13" descr="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0113" y="4564063"/>
            <a:ext cx="7127875" cy="22939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0"/>
            <a:ext cx="8064500" cy="633413"/>
          </a:xfrm>
        </p:spPr>
        <p:txBody>
          <a:bodyPr/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Первый уровень – </a:t>
            </a:r>
            <a:r>
              <a:rPr lang="ru-RU" sz="3600" b="1" i="1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воспроизведение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  <a:endParaRPr lang="ru-RU" sz="3600" b="1" i="1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549275"/>
            <a:ext cx="8229600" cy="38893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Включает проверку определений или простых вычислений, характерных для обычной проверки математической подготовки учащихся. Для проверки достижения первого уровня компетентности в основном предлагаются традиционные учебные задачи, требующие знание математических фактов, воспроизведение определений математических объектов и их свойств, применение стандартных алгоритмов и методов решения, работа с формулами, выполнение вычислений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90000"/>
              </a:lnSpc>
            </a:pP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0" y="30210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20482" name="Picture 2" descr="Память. Инструкция по применению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628" y="4500570"/>
            <a:ext cx="3786214" cy="22394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0"/>
            <a:ext cx="8064500" cy="633413"/>
          </a:xfrm>
        </p:spPr>
        <p:txBody>
          <a:bodyPr/>
          <a:lstStyle/>
          <a:p>
            <a:pPr marL="342900" lvl="0" indent="-342900">
              <a:lnSpc>
                <a:spcPct val="90000"/>
              </a:lnSpc>
              <a:spcBef>
                <a:spcPct val="20000"/>
              </a:spcBef>
            </a:pP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Второй уровень – </a:t>
            </a:r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установление связей.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549275"/>
            <a:ext cx="8229600" cy="38893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800" dirty="0" smtClean="0"/>
              <a:t>Второму уровню компетентности присущи умения устанавливать связи между различными темами программы по математике и интегрировать информацию, необходимую для решения задачи.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0" y="30210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8434" name="Picture 2" descr="НОВАЯ ТРЕНИРОВКА NEURO FIT В КЛУБЕ НА ЧЕГЛЕЦОВА, 6! АВРОРА — Сеть  Фитнес-Клубов в Барнауле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2857496"/>
            <a:ext cx="7929618" cy="31432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0"/>
            <a:ext cx="8064500" cy="633413"/>
          </a:xfrm>
        </p:spPr>
        <p:txBody>
          <a:bodyPr/>
          <a:lstStyle/>
          <a:p>
            <a:pPr marL="342900" lvl="0" indent="-342900">
              <a:lnSpc>
                <a:spcPct val="90000"/>
              </a:lnSpc>
              <a:spcBef>
                <a:spcPct val="20000"/>
              </a:spcBef>
            </a:pP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Третий уровень–</a:t>
            </a:r>
            <a:r>
              <a:rPr lang="ru-RU" sz="3600" b="1" i="1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размышления.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549275"/>
            <a:ext cx="8229600" cy="3889375"/>
          </a:xfrm>
        </p:spPr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Включает проверку математического мышления, умения обобщать, глубоко понимать, использовать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интуицию.Для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этого разрабатываются более сложные задачи, в которых, прежде всего, необходимо «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математизировать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 предложенную ситуацию. Эта процедура состоит из двух этапов: выделение проблемы, которая решается средствами математики, и ее формулировка; разработка соответствующей математической модели, решение и его интерпретация согласно предложенной в задании ситуации.</a:t>
            </a:r>
          </a:p>
          <a:p>
            <a:pPr>
              <a:lnSpc>
                <a:spcPct val="90000"/>
              </a:lnSpc>
            </a:pP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0" y="30210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6386" name="Picture 2" descr="Размышления о проблемах в офисе Стоковое Фото - изображение насчитывающей  дело, проблема: 15954677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68" y="4071942"/>
            <a:ext cx="4071966" cy="25195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rgbClr val="CCCC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i="1" dirty="0" smtClean="0">
                <a:solidFill>
                  <a:schemeClr val="accent2"/>
                </a:solidFill>
                <a:latin typeface="Bookman Old Style" pitchFamily="18" charset="0"/>
              </a:rPr>
              <a:t>Примеры использования на уроке.</a:t>
            </a:r>
            <a:endParaRPr lang="ru-RU" sz="4000" b="1" i="1" dirty="0">
              <a:solidFill>
                <a:schemeClr val="accent2"/>
              </a:solidFill>
              <a:latin typeface="Bookman Old Style" pitchFamily="18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484313"/>
            <a:ext cx="8229600" cy="5373687"/>
          </a:xfrm>
        </p:spPr>
        <p:txBody>
          <a:bodyPr/>
          <a:lstStyle/>
          <a:p>
            <a:pPr>
              <a:buFontTx/>
              <a:buNone/>
            </a:pPr>
            <a:r>
              <a:rPr lang="ru-RU" b="1" i="1" dirty="0">
                <a:solidFill>
                  <a:srgbClr val="660066"/>
                </a:solidFill>
                <a:latin typeface="Bradley Hand ITC" pitchFamily="66" charset="0"/>
              </a:rPr>
              <a:t>1. </a:t>
            </a:r>
            <a:r>
              <a:rPr lang="ru-RU" sz="3400" b="1" i="1" dirty="0" smtClean="0">
                <a:solidFill>
                  <a:srgbClr val="660066"/>
                </a:solidFill>
                <a:latin typeface="Bradley Hand ITC" pitchFamily="66" charset="0"/>
              </a:rPr>
              <a:t>Игровой момент.</a:t>
            </a:r>
            <a:endParaRPr lang="ru-RU" sz="3400" b="1" i="1" dirty="0">
              <a:solidFill>
                <a:srgbClr val="660066"/>
              </a:solidFill>
              <a:latin typeface="Bradley Hand ITC" pitchFamily="66" charset="0"/>
            </a:endParaRPr>
          </a:p>
          <a:p>
            <a:pPr>
              <a:buFontTx/>
              <a:buNone/>
            </a:pPr>
            <a:r>
              <a:rPr lang="ru-RU" sz="3400" b="1" i="1" dirty="0">
                <a:solidFill>
                  <a:srgbClr val="660066"/>
                </a:solidFill>
                <a:latin typeface="Bradley Hand ITC" pitchFamily="66" charset="0"/>
              </a:rPr>
              <a:t>2. </a:t>
            </a:r>
            <a:r>
              <a:rPr lang="ru-RU" sz="3400" b="1" i="1" dirty="0" smtClean="0">
                <a:solidFill>
                  <a:srgbClr val="660066"/>
                </a:solidFill>
                <a:latin typeface="Bradley Hand ITC" pitchFamily="66" charset="0"/>
              </a:rPr>
              <a:t>Проблемный элемент урока.</a:t>
            </a:r>
            <a:endParaRPr lang="ru-RU" sz="3400" dirty="0">
              <a:solidFill>
                <a:srgbClr val="660066"/>
              </a:solidFill>
            </a:endParaRPr>
          </a:p>
          <a:p>
            <a:pPr>
              <a:buFontTx/>
              <a:buNone/>
            </a:pPr>
            <a:r>
              <a:rPr lang="ru-RU" sz="3400" b="1" i="1" dirty="0">
                <a:solidFill>
                  <a:srgbClr val="660066"/>
                </a:solidFill>
                <a:latin typeface="Bradley Hand ITC" pitchFamily="66" charset="0"/>
              </a:rPr>
              <a:t>3. </a:t>
            </a:r>
            <a:r>
              <a:rPr lang="ru-RU" sz="3400" b="1" i="1" dirty="0" smtClean="0">
                <a:solidFill>
                  <a:srgbClr val="660066"/>
                </a:solidFill>
                <a:latin typeface="Bradley Hand ITC" pitchFamily="66" charset="0"/>
              </a:rPr>
              <a:t>Задание на смену деятельности.</a:t>
            </a:r>
            <a:endParaRPr lang="ru-RU" sz="3400" b="1" i="1" dirty="0">
              <a:solidFill>
                <a:srgbClr val="660066"/>
              </a:solidFill>
              <a:latin typeface="Bradley Hand ITC" pitchFamily="66" charset="0"/>
            </a:endParaRPr>
          </a:p>
          <a:p>
            <a:pPr>
              <a:buFontTx/>
              <a:buNone/>
            </a:pPr>
            <a:r>
              <a:rPr lang="ru-RU" sz="3400" b="1" i="1" dirty="0">
                <a:solidFill>
                  <a:srgbClr val="660066"/>
                </a:solidFill>
                <a:latin typeface="Bradley Hand ITC" pitchFamily="66" charset="0"/>
              </a:rPr>
              <a:t>4. </a:t>
            </a:r>
            <a:r>
              <a:rPr lang="ru-RU" sz="3400" b="1" i="1" dirty="0" smtClean="0">
                <a:solidFill>
                  <a:srgbClr val="660066"/>
                </a:solidFill>
                <a:latin typeface="Bradley Hand ITC" pitchFamily="66" charset="0"/>
              </a:rPr>
              <a:t>Задания для установления </a:t>
            </a:r>
            <a:r>
              <a:rPr lang="ru-RU" sz="3400" b="1" i="1" dirty="0" err="1" smtClean="0">
                <a:solidFill>
                  <a:srgbClr val="660066"/>
                </a:solidFill>
                <a:latin typeface="Bradley Hand ITC" pitchFamily="66" charset="0"/>
              </a:rPr>
              <a:t>межпредметной</a:t>
            </a:r>
            <a:r>
              <a:rPr lang="ru-RU" sz="3400" b="1" i="1" dirty="0" smtClean="0">
                <a:solidFill>
                  <a:srgbClr val="660066"/>
                </a:solidFill>
                <a:latin typeface="Bradley Hand ITC" pitchFamily="66" charset="0"/>
              </a:rPr>
              <a:t> связи.</a:t>
            </a:r>
          </a:p>
          <a:p>
            <a:pPr>
              <a:buNone/>
            </a:pPr>
            <a:r>
              <a:rPr lang="ru-RU" sz="3400" b="1" i="1" dirty="0" smtClean="0">
                <a:solidFill>
                  <a:srgbClr val="660066"/>
                </a:solidFill>
                <a:latin typeface="Bradley Hand ITC" pitchFamily="66" charset="0"/>
              </a:rPr>
              <a:t>5. Задания для школьных олимпиад или математических викторин.</a:t>
            </a:r>
          </a:p>
          <a:p>
            <a:pPr>
              <a:buFontTx/>
              <a:buNone/>
            </a:pPr>
            <a:endParaRPr lang="ru-RU" sz="3400" b="1" i="1" dirty="0" smtClean="0">
              <a:solidFill>
                <a:srgbClr val="660066"/>
              </a:solidFill>
              <a:latin typeface="Bradley Hand ITC" pitchFamily="66" charset="0"/>
            </a:endParaRPr>
          </a:p>
        </p:txBody>
      </p:sp>
      <p:pic>
        <p:nvPicPr>
          <p:cNvPr id="8196" name="Picture 4" descr="BUL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5949950"/>
            <a:ext cx="666750" cy="627063"/>
          </a:xfrm>
          <a:prstGeom prst="rect">
            <a:avLst/>
          </a:prstGeom>
          <a:noFill/>
        </p:spPr>
      </p:pic>
      <p:pic>
        <p:nvPicPr>
          <p:cNvPr id="8197" name="Picture 5" descr="BUL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77250" y="714356"/>
            <a:ext cx="666750" cy="627062"/>
          </a:xfrm>
          <a:prstGeom prst="rect">
            <a:avLst/>
          </a:prstGeom>
          <a:noFill/>
        </p:spPr>
      </p:pic>
      <p:pic>
        <p:nvPicPr>
          <p:cNvPr id="8198" name="Picture 6" descr="BUL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43888" y="6230938"/>
            <a:ext cx="666750" cy="627062"/>
          </a:xfrm>
          <a:prstGeom prst="rect">
            <a:avLst/>
          </a:prstGeom>
          <a:noFill/>
        </p:spPr>
      </p:pic>
      <p:pic>
        <p:nvPicPr>
          <p:cNvPr id="8199" name="Picture 7" descr="BUL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2088" y="5013325"/>
            <a:ext cx="666750" cy="627063"/>
          </a:xfrm>
          <a:prstGeom prst="rect">
            <a:avLst/>
          </a:prstGeom>
          <a:noFill/>
        </p:spPr>
      </p:pic>
      <p:pic>
        <p:nvPicPr>
          <p:cNvPr id="8200" name="Picture 8" descr="BUL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025" y="5949950"/>
            <a:ext cx="666750" cy="627063"/>
          </a:xfrm>
          <a:prstGeom prst="rect">
            <a:avLst/>
          </a:prstGeom>
          <a:noFill/>
        </p:spPr>
      </p:pic>
      <p:pic>
        <p:nvPicPr>
          <p:cNvPr id="8201" name="Picture 9" descr="BUL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85852" y="857232"/>
            <a:ext cx="666750" cy="627062"/>
          </a:xfrm>
          <a:prstGeom prst="rect">
            <a:avLst/>
          </a:prstGeom>
          <a:noFill/>
        </p:spPr>
      </p:pic>
      <p:pic>
        <p:nvPicPr>
          <p:cNvPr id="8202" name="Picture 10" descr="BUL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14290"/>
            <a:ext cx="666750" cy="627062"/>
          </a:xfrm>
          <a:prstGeom prst="rect">
            <a:avLst/>
          </a:prstGeom>
          <a:noFill/>
        </p:spPr>
      </p:pic>
      <p:pic>
        <p:nvPicPr>
          <p:cNvPr id="8203" name="Picture 11" descr="BUL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813" y="6230938"/>
            <a:ext cx="666750" cy="6270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rgbClr val="CCCC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449263"/>
            <a:ext cx="8893175" cy="6075362"/>
          </a:xfrm>
        </p:spPr>
        <p:txBody>
          <a:bodyPr/>
          <a:lstStyle/>
          <a:p>
            <a:pPr>
              <a:buFontTx/>
              <a:buNone/>
            </a:pPr>
            <a:r>
              <a:rPr lang="ru-RU" b="1" dirty="0" smtClean="0">
                <a:solidFill>
                  <a:srgbClr val="0066FF"/>
                </a:solidFill>
              </a:rPr>
              <a:t> Примеры задач первого уровня: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магазине детских игрушек продают двухколесные и трехколесные велосипеды, причем тех и других поровну. Сколько колес может быть у всех велосипедов вместе?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А) 16; В) 24; С) 25; D) 28; Е) 33.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Сколько процентов сэкономит покупатель, если во время распродажи зимнюю куртку можно купить за 3 тыс. рублей, а в сезон эта же куртка стоила 7,5 тыс. рублей?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А) 60%; В) 150%; С) 90%; D) 87,5%; Е) 78,5%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endParaRPr lang="ru-RU" b="1" dirty="0" smtClean="0">
              <a:solidFill>
                <a:srgbClr val="0066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endParaRPr lang="ru-RU" i="1" dirty="0">
              <a:solidFill>
                <a:srgbClr val="660066"/>
              </a:solidFill>
              <a:latin typeface="Bradley Hand ITC" pitchFamily="66" charset="0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0" y="3230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0" y="3230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0" y="3230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0" y="3230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0" y="3230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0" y="3230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237" name="Rectangle 21"/>
          <p:cNvSpPr>
            <a:spLocks noChangeArrowheads="1"/>
          </p:cNvSpPr>
          <p:nvPr/>
        </p:nvSpPr>
        <p:spPr bwMode="auto">
          <a:xfrm>
            <a:off x="0" y="3230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239" name="Rectangle 23"/>
          <p:cNvSpPr>
            <a:spLocks noChangeArrowheads="1"/>
          </p:cNvSpPr>
          <p:nvPr/>
        </p:nvSpPr>
        <p:spPr bwMode="auto">
          <a:xfrm>
            <a:off x="0" y="3230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rgbClr val="CCCC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449263"/>
            <a:ext cx="8893175" cy="6075362"/>
          </a:xfrm>
        </p:spPr>
        <p:txBody>
          <a:bodyPr/>
          <a:lstStyle/>
          <a:p>
            <a:pPr>
              <a:buFontTx/>
              <a:buNone/>
            </a:pPr>
            <a:r>
              <a:rPr lang="ru-RU" b="1" dirty="0" smtClean="0">
                <a:solidFill>
                  <a:srgbClr val="0066FF"/>
                </a:solidFill>
              </a:rPr>
              <a:t> Примеры задач второго уровня:</a:t>
            </a:r>
          </a:p>
          <a:p>
            <a:r>
              <a:rPr lang="ru-RU" sz="1600" dirty="0" smtClean="0"/>
              <a:t>2. Определи стоимость приготовления 1 кг салата «Греческий», если для этого требуется:</a:t>
            </a:r>
          </a:p>
          <a:p>
            <a:pPr>
              <a:buNone/>
            </a:pPr>
            <a:r>
              <a:rPr lang="ru-RU" sz="1600" i="1" dirty="0" smtClean="0"/>
              <a:t>Помидоры – 4 штуки</a:t>
            </a:r>
            <a:endParaRPr lang="ru-RU" sz="1600" dirty="0" smtClean="0"/>
          </a:p>
          <a:p>
            <a:pPr>
              <a:buNone/>
            </a:pPr>
            <a:r>
              <a:rPr lang="ru-RU" sz="1600" i="1" dirty="0" smtClean="0"/>
              <a:t>Огурец-3 штуки</a:t>
            </a:r>
            <a:endParaRPr lang="ru-RU" sz="1600" dirty="0" smtClean="0"/>
          </a:p>
          <a:p>
            <a:pPr>
              <a:buNone/>
            </a:pPr>
            <a:r>
              <a:rPr lang="ru-RU" sz="1600" i="1" dirty="0" smtClean="0"/>
              <a:t>Перец – 2 штуки</a:t>
            </a:r>
            <a:endParaRPr lang="ru-RU" sz="1600" dirty="0" smtClean="0"/>
          </a:p>
          <a:p>
            <a:pPr>
              <a:buNone/>
            </a:pPr>
            <a:r>
              <a:rPr lang="ru-RU" sz="1600" i="1" dirty="0" smtClean="0"/>
              <a:t>Маслины-1 банка</a:t>
            </a:r>
            <a:endParaRPr lang="ru-RU" sz="1600" dirty="0" smtClean="0"/>
          </a:p>
          <a:p>
            <a:pPr>
              <a:buNone/>
            </a:pPr>
            <a:r>
              <a:rPr lang="ru-RU" sz="1600" i="1" dirty="0" smtClean="0"/>
              <a:t>Сыр -1 упаковка</a:t>
            </a:r>
            <a:endParaRPr lang="ru-RU" sz="1600" dirty="0" smtClean="0"/>
          </a:p>
          <a:p>
            <a:pPr>
              <a:buNone/>
            </a:pPr>
            <a:r>
              <a:rPr lang="ru-RU" sz="1600" i="1" dirty="0" smtClean="0"/>
              <a:t>Листья салата-1 упаковка</a:t>
            </a:r>
            <a:endParaRPr lang="ru-RU" sz="1600" dirty="0" smtClean="0"/>
          </a:p>
          <a:p>
            <a:pPr>
              <a:buNone/>
            </a:pPr>
            <a:r>
              <a:rPr lang="ru-RU" sz="1600" dirty="0" smtClean="0"/>
              <a:t>Помидоры стоят 11 рублей за штуку, банка маслин стоит 52 рубля, огурцы – 8 рублей за штуку, упаковка сыра стоит 89 рублей, перец-24 рубля за штуку, упаковка листьев салата стоит 35 рублей.</a:t>
            </a:r>
          </a:p>
          <a:p>
            <a:r>
              <a:rPr lang="ru-RU" sz="1600" dirty="0" smtClean="0"/>
              <a:t>3 .Врачи рекомендуют в первый день отдыха на море </a:t>
            </a:r>
            <a:r>
              <a:rPr lang="ru-RU" sz="1600" dirty="0" err="1" smtClean="0"/>
              <a:t>незагоревшему</a:t>
            </a:r>
            <a:r>
              <a:rPr lang="ru-RU" sz="1600" dirty="0" smtClean="0"/>
              <a:t> человеку проводить на солнце 20 мин, а потом каждый день можно увеличивать время пребывания на солнце на 5 мин. Лена начала загорать в понедельник. Сколько времени она может находиться на солнце в ближайшее воскресенье?</a:t>
            </a:r>
          </a:p>
          <a:p>
            <a:pPr>
              <a:buNone/>
            </a:pPr>
            <a:r>
              <a:rPr lang="ru-RU" sz="2800" dirty="0" smtClean="0"/>
              <a:t> 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endParaRPr lang="ru-RU" b="1" dirty="0" smtClean="0">
              <a:solidFill>
                <a:srgbClr val="0066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endParaRPr lang="ru-RU" i="1" dirty="0">
              <a:solidFill>
                <a:srgbClr val="660066"/>
              </a:solidFill>
              <a:latin typeface="Bradley Hand ITC" pitchFamily="66" charset="0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0" y="3230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0" y="3230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0" y="3230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0" y="3230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0" y="3230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0" y="3230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237" name="Rectangle 21"/>
          <p:cNvSpPr>
            <a:spLocks noChangeArrowheads="1"/>
          </p:cNvSpPr>
          <p:nvPr/>
        </p:nvSpPr>
        <p:spPr bwMode="auto">
          <a:xfrm>
            <a:off x="0" y="3230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239" name="Rectangle 23"/>
          <p:cNvSpPr>
            <a:spLocks noChangeArrowheads="1"/>
          </p:cNvSpPr>
          <p:nvPr/>
        </p:nvSpPr>
        <p:spPr bwMode="auto">
          <a:xfrm>
            <a:off x="0" y="3230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</TotalTime>
  <Words>765</Words>
  <Application>Microsoft Office PowerPoint</Application>
  <PresentationFormat>Экран (4:3)</PresentationFormat>
  <Paragraphs>64</Paragraphs>
  <Slides>13</Slides>
  <Notes>13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Оформление по умолчанию</vt:lpstr>
      <vt:lpstr>Математическая грамотность- способность человека решать стандартные жизненные задачи!</vt:lpstr>
      <vt:lpstr>Математическая грамотность-способность человека определять и понимать роль математики в мире, в котором живёт, высказывать хорошо обоснованные математические суждения и использовать математику так, чтобы удовлетворять в настоящем и будущем потребности , присущие созидательному, заинтересованному и мыслящему гражданину.</vt:lpstr>
      <vt:lpstr>Слайд 3</vt:lpstr>
      <vt:lpstr>Первый уровень – воспроизведение.</vt:lpstr>
      <vt:lpstr>Второй уровень – установление связей.</vt:lpstr>
      <vt:lpstr>Третий уровень–размышления.</vt:lpstr>
      <vt:lpstr>Примеры использования на уроке.</vt:lpstr>
      <vt:lpstr>Слайд 8</vt:lpstr>
      <vt:lpstr>Слайд 9</vt:lpstr>
      <vt:lpstr>Слайд 10</vt:lpstr>
      <vt:lpstr>Слайд 11</vt:lpstr>
      <vt:lpstr>Все эти задания направлены на развитие математической и естественнонаучной грамотности, которое предполагает способность учащихся использовать знания, приобретенные ими за время обучения в школе, для решения разнообразных задач межпредметного и практико-ориентированного содержания, для дальнейшего обучения и успешной социализации в обществе.  </vt:lpstr>
      <vt:lpstr>Слайд 13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Десятичные дроби</dc:title>
  <dc:creator>Наташа</dc:creator>
  <cp:lastModifiedBy>Алексей Дмитров</cp:lastModifiedBy>
  <cp:revision>39</cp:revision>
  <dcterms:created xsi:type="dcterms:W3CDTF">2007-04-16T17:22:23Z</dcterms:created>
  <dcterms:modified xsi:type="dcterms:W3CDTF">2023-01-29T14:57:20Z</dcterms:modified>
</cp:coreProperties>
</file>