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7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9" r:id="rId13"/>
    <p:sldId id="271" r:id="rId14"/>
    <p:sldId id="273" r:id="rId15"/>
    <p:sldId id="274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1314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Google Shape;3;n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120000 h 120000"/>
            </a:gdLst>
            <a:ahLst/>
            <a:cxnLst/>
            <a:rect l="T0" t="T1" r="T2" b="T3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</p:spPr>
      </p:sp>
      <p:sp>
        <p:nvSpPr>
          <p:cNvPr id="13315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>
              <a:sym typeface="Arial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1pPr>
    <a:lvl2pPr marL="742950" lvl="1" indent="-2857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2pPr>
    <a:lvl3pPr marL="1143000" lvl="2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3pPr>
    <a:lvl4pPr marL="1600200" lvl="3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4pPr>
    <a:lvl5pPr marL="2057400" lvl="4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Google Shape;159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ru-RU" sz="1100" smtClean="0">
              <a:latin typeface="Arial" charset="0"/>
              <a:cs typeface="Arial" charset="0"/>
            </a:endParaRPr>
          </a:p>
        </p:txBody>
      </p:sp>
      <p:sp>
        <p:nvSpPr>
          <p:cNvPr id="15362" name="Google Shape;160;p1:notes"/>
          <p:cNvSpPr>
            <a:spLocks noGrp="1" noRot="1" noChangeAspec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Google Shape;207;p9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ru-RU" sz="1100" smtClean="0">
              <a:latin typeface="Arial" charset="0"/>
              <a:cs typeface="Arial" charset="0"/>
            </a:endParaRPr>
          </a:p>
        </p:txBody>
      </p:sp>
      <p:sp>
        <p:nvSpPr>
          <p:cNvPr id="33794" name="Google Shape;208;p9:notes"/>
          <p:cNvSpPr>
            <a:spLocks noGrp="1" noRot="1" noChangeAspec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Google Shape;232;p13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ru-RU" sz="1100" smtClean="0">
              <a:latin typeface="Arial" charset="0"/>
              <a:cs typeface="Arial" charset="0"/>
            </a:endParaRPr>
          </a:p>
        </p:txBody>
      </p:sp>
      <p:sp>
        <p:nvSpPr>
          <p:cNvPr id="35842" name="Google Shape;233;p13:notes"/>
          <p:cNvSpPr>
            <a:spLocks noGrp="1" noRot="1" noChangeAspec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Google Shape;238;p1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ru-RU" sz="1100" smtClean="0">
              <a:latin typeface="Arial" charset="0"/>
              <a:cs typeface="Arial" charset="0"/>
            </a:endParaRPr>
          </a:p>
        </p:txBody>
      </p:sp>
      <p:sp>
        <p:nvSpPr>
          <p:cNvPr id="37890" name="Google Shape;239;p14:notes"/>
          <p:cNvSpPr>
            <a:spLocks noGrp="1" noRot="1" noChangeAspec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Google Shape;298;p16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ru-RU" sz="1100" smtClean="0">
              <a:latin typeface="Arial" charset="0"/>
              <a:cs typeface="Arial" charset="0"/>
            </a:endParaRPr>
          </a:p>
        </p:txBody>
      </p:sp>
      <p:sp>
        <p:nvSpPr>
          <p:cNvPr id="39938" name="Google Shape;299;p16:notes"/>
          <p:cNvSpPr>
            <a:spLocks noGrp="1" noRot="1" noChangeAspec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Google Shape;310;p18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ru-RU" sz="1100" smtClean="0">
              <a:latin typeface="Arial" charset="0"/>
              <a:cs typeface="Arial" charset="0"/>
            </a:endParaRPr>
          </a:p>
        </p:txBody>
      </p:sp>
      <p:sp>
        <p:nvSpPr>
          <p:cNvPr id="44034" name="Google Shape;311;p18:notes"/>
          <p:cNvSpPr>
            <a:spLocks noGrp="1" noRot="1" noChangeAspec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Google Shape;316;p19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ru-RU" sz="1100" smtClean="0">
              <a:latin typeface="Arial" charset="0"/>
              <a:cs typeface="Arial" charset="0"/>
            </a:endParaRPr>
          </a:p>
        </p:txBody>
      </p:sp>
      <p:sp>
        <p:nvSpPr>
          <p:cNvPr id="46082" name="Google Shape;317;p19:notes"/>
          <p:cNvSpPr>
            <a:spLocks noGrp="1" noRot="1" noChangeAspec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Google Shape;166;p2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ru-RU" sz="1100" smtClean="0">
              <a:latin typeface="Arial" charset="0"/>
              <a:cs typeface="Arial" charset="0"/>
            </a:endParaRPr>
          </a:p>
        </p:txBody>
      </p:sp>
      <p:sp>
        <p:nvSpPr>
          <p:cNvPr id="17410" name="Google Shape;167;p2:notes"/>
          <p:cNvSpPr>
            <a:spLocks noGrp="1" noRot="1" noChangeAspec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Google Shape;171;p3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ru-RU" sz="1100" smtClean="0">
              <a:latin typeface="Arial" charset="0"/>
              <a:cs typeface="Arial" charset="0"/>
            </a:endParaRPr>
          </a:p>
        </p:txBody>
      </p:sp>
      <p:sp>
        <p:nvSpPr>
          <p:cNvPr id="19458" name="Google Shape;172;p3:notes"/>
          <p:cNvSpPr>
            <a:spLocks noGrp="1" noRot="1" noChangeAspec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Google Shape;171;p3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ru-RU" sz="1100" smtClean="0">
              <a:latin typeface="Arial" charset="0"/>
              <a:cs typeface="Arial" charset="0"/>
            </a:endParaRPr>
          </a:p>
        </p:txBody>
      </p:sp>
      <p:sp>
        <p:nvSpPr>
          <p:cNvPr id="21506" name="Google Shape;172;p3:notes"/>
          <p:cNvSpPr>
            <a:spLocks noGrp="1" noRot="1" noChangeAspec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Google Shape;177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ru-RU" sz="1100" smtClean="0">
              <a:latin typeface="Arial" charset="0"/>
              <a:cs typeface="Arial" charset="0"/>
            </a:endParaRPr>
          </a:p>
        </p:txBody>
      </p:sp>
      <p:sp>
        <p:nvSpPr>
          <p:cNvPr id="23554" name="Google Shape;178;p4:notes"/>
          <p:cNvSpPr>
            <a:spLocks noGrp="1" noRot="1" noChangeAspec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Google Shape;183;p5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ru-RU" sz="1100" smtClean="0">
              <a:latin typeface="Arial" charset="0"/>
              <a:cs typeface="Arial" charset="0"/>
            </a:endParaRPr>
          </a:p>
        </p:txBody>
      </p:sp>
      <p:sp>
        <p:nvSpPr>
          <p:cNvPr id="25602" name="Google Shape;184;p5:notes"/>
          <p:cNvSpPr>
            <a:spLocks noGrp="1" noRot="1" noChangeAspec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Google Shape;189;p6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ru-RU" sz="1100" smtClean="0">
              <a:latin typeface="Arial" charset="0"/>
              <a:cs typeface="Arial" charset="0"/>
            </a:endParaRPr>
          </a:p>
        </p:txBody>
      </p:sp>
      <p:sp>
        <p:nvSpPr>
          <p:cNvPr id="27650" name="Google Shape;190;p6:notes"/>
          <p:cNvSpPr>
            <a:spLocks noGrp="1" noRot="1" noChangeAspec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Google Shape;195;p7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ru-RU" sz="1100" smtClean="0">
              <a:latin typeface="Arial" charset="0"/>
              <a:cs typeface="Arial" charset="0"/>
            </a:endParaRPr>
          </a:p>
        </p:txBody>
      </p:sp>
      <p:sp>
        <p:nvSpPr>
          <p:cNvPr id="29698" name="Google Shape;196;p7:notes"/>
          <p:cNvSpPr>
            <a:spLocks noGrp="1" noRot="1" noChangeAspec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Google Shape;201;p8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ru-RU" sz="1100" smtClean="0">
              <a:latin typeface="Arial" charset="0"/>
              <a:cs typeface="Arial" charset="0"/>
            </a:endParaRPr>
          </a:p>
        </p:txBody>
      </p:sp>
      <p:sp>
        <p:nvSpPr>
          <p:cNvPr id="31746" name="Google Shape;202;p8:notes"/>
          <p:cNvSpPr>
            <a:spLocks noGrp="1" noRot="1" noChangeAspec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Титульный слайд" type="title">
  <p:cSld name="TITLE">
    <p:bg>
      <p:bgPr>
        <a:solidFill>
          <a:schemeClr val="tx2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1;p22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5" name="Google Shape;22;p22"/>
          <p:cNvSpPr>
            <a:spLocks noChangeArrowheads="1"/>
          </p:cNvSpPr>
          <p:nvPr/>
        </p:nvSpPr>
        <p:spPr bwMode="auto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6" name="Google Shape;23;p22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7" name="Google Shape;24;p22"/>
          <p:cNvSpPr>
            <a:spLocks noChangeArrowheads="1"/>
          </p:cNvSpPr>
          <p:nvPr/>
        </p:nvSpPr>
        <p:spPr bwMode="auto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8" name="Google Shape;25;p22"/>
          <p:cNvSpPr/>
          <p:nvPr/>
        </p:nvSpPr>
        <p:spPr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lIns="91425" tIns="45700" rIns="91425" bIns="457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9" name="Google Shape;29;p22"/>
          <p:cNvCxnSpPr>
            <a:cxnSpLocks noChangeShapeType="1"/>
          </p:cNvCxnSpPr>
          <p:nvPr/>
        </p:nvCxnSpPr>
        <p:spPr bwMode="auto">
          <a:xfrm>
            <a:off x="155575" y="2419350"/>
            <a:ext cx="8832850" cy="0"/>
          </a:xfrm>
          <a:prstGeom prst="straightConnector1">
            <a:avLst/>
          </a:prstGeom>
          <a:noFill/>
          <a:ln w="11425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0" name="Google Shape;30;p22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>
            <a:solidFill>
              <a:srgbClr val="7A9798"/>
            </a:solidFill>
            <a:miter lim="800000"/>
            <a:headEnd type="none" w="sm" len="sm"/>
            <a:tailEnd type="none" w="sm" len="sm"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1" name="Google Shape;31;p22"/>
          <p:cNvSpPr>
            <a:spLocks noChangeArrowheads="1"/>
          </p:cNvSpPr>
          <p:nvPr/>
        </p:nvSpPr>
        <p:spPr bwMode="auto"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ru-RU" sz="1800">
              <a:solidFill>
                <a:srgbClr val="FFFFFF"/>
              </a:solidFill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2" name="Google Shape;32;p22"/>
          <p:cNvSpPr>
            <a:spLocks noChangeArrowheads="1"/>
          </p:cNvSpPr>
          <p:nvPr/>
        </p:nvSpPr>
        <p:spPr bwMode="auto"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round/>
            <a:headEnd type="none" w="sm" len="sm"/>
            <a:tailEnd type="none" w="sm" len="sm"/>
          </a:ln>
        </p:spPr>
        <p:txBody>
          <a:bodyPr lIns="91425" tIns="45700" rIns="91425" bIns="45700" anchor="ctr"/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ru-RU" sz="1800">
              <a:solidFill>
                <a:srgbClr val="FFFFFF"/>
              </a:solidFill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26" name="Google Shape;26;p22"/>
          <p:cNvSpPr txBox="1"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spcBef>
                <a:spcPts val="320"/>
              </a:spcBef>
              <a:spcAft>
                <a:spcPts val="0"/>
              </a:spcAft>
              <a:buSzPts val="1360"/>
              <a:buNone/>
              <a:defRPr sz="1600" b="1" cap="none">
                <a:solidFill>
                  <a:schemeClr val="dk2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35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Georgia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27;p22"/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4" name="Google Shape;28;p22"/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5" name="Google Shape;33;p22"/>
          <p:cNvSpPr txBox="1">
            <a:spLocks noGrp="1"/>
          </p:cNvSpPr>
          <p:nvPr>
            <p:ph type="sldNum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8A22DD9-80F4-4E2F-AB1D-2405F69A2EA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bg>
      <p:bgPr>
        <a:solidFill>
          <a:schemeClr val="tx2"/>
        </a:solid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1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31"/>
          <p:cNvSpPr txBox="1">
            <a:spLocks noGrp="1"/>
          </p:cNvSpPr>
          <p:nvPr>
            <p:ph type="body" idx="1"/>
          </p:nvPr>
        </p:nvSpPr>
        <p:spPr>
          <a:xfrm rot="5400000">
            <a:off x="2269236" y="-443484"/>
            <a:ext cx="4599432" cy="85344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4" name="Google Shape;140;p31"/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Google Shape;141;p31"/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Google Shape;142;p31"/>
          <p:cNvSpPr txBox="1"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BDC7B27-1D62-448C-85F0-40D957C6826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Вертикальный заголовок и текст" type="vertTitleAndTx">
  <p:cSld name="VERTICAL_TITLE_AND_VERTICAL_TEXT">
    <p:bg>
      <p:bgPr>
        <a:solidFill>
          <a:schemeClr val="tx2"/>
        </a:solid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44;p32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5" name="Google Shape;145;p32"/>
          <p:cNvSpPr>
            <a:spLocks noChangeArrowheads="1"/>
          </p:cNvSpPr>
          <p:nvPr/>
        </p:nvSpPr>
        <p:spPr bwMode="auto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6" name="Google Shape;146;p32"/>
          <p:cNvSpPr>
            <a:spLocks noChangeArrowheads="1"/>
          </p:cNvSpPr>
          <p:nvPr/>
        </p:nvSpPr>
        <p:spPr bwMode="auto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7" name="Google Shape;147;p32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8" name="Google Shape;148;p32"/>
          <p:cNvSpPr/>
          <p:nvPr/>
        </p:nvSpPr>
        <p:spPr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lIns="91425" tIns="45700" rIns="91425" bIns="457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" name="Google Shape;149;p32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>
            <a:solidFill>
              <a:srgbClr val="7A9798"/>
            </a:solidFill>
            <a:miter lim="800000"/>
            <a:headEnd type="none" w="sm" len="sm"/>
            <a:tailEnd type="none" w="sm" len="sm"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cxnSp>
        <p:nvCxnSpPr>
          <p:cNvPr id="10" name="Google Shape;150;p32"/>
          <p:cNvCxnSpPr>
            <a:cxnSpLocks noChangeShapeType="1"/>
          </p:cNvCxnSpPr>
          <p:nvPr/>
        </p:nvCxnSpPr>
        <p:spPr bwMode="auto">
          <a:xfrm rot="5400000">
            <a:off x="4021137" y="3278188"/>
            <a:ext cx="6245225" cy="0"/>
          </a:xfrm>
          <a:prstGeom prst="straightConnector1">
            <a:avLst/>
          </a:prstGeom>
          <a:noFill/>
          <a:ln w="9525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1" name="Google Shape;151;p32"/>
          <p:cNvSpPr>
            <a:spLocks noChangeArrowheads="1"/>
          </p:cNvSpPr>
          <p:nvPr/>
        </p:nvSpPr>
        <p:spPr bwMode="auto"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ru-RU" sz="1800">
              <a:solidFill>
                <a:srgbClr val="FFFFFF"/>
              </a:solidFill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2" name="Google Shape;152;p32"/>
          <p:cNvSpPr>
            <a:spLocks noChangeArrowheads="1"/>
          </p:cNvSpPr>
          <p:nvPr/>
        </p:nvSpPr>
        <p:spPr bwMode="auto"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round/>
            <a:headEnd type="none" w="sm" len="sm"/>
            <a:tailEnd type="none" w="sm" len="sm"/>
          </a:ln>
        </p:spPr>
        <p:txBody>
          <a:bodyPr lIns="91425" tIns="45700" rIns="91425" bIns="45700" anchor="ctr"/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ru-RU" sz="1800">
              <a:solidFill>
                <a:srgbClr val="FFFFFF"/>
              </a:solidFill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54" name="Google Shape;154;p32"/>
          <p:cNvSpPr txBox="1">
            <a:spLocks noGrp="1"/>
          </p:cNvSpPr>
          <p:nvPr>
            <p:ph type="body" idx="1"/>
          </p:nvPr>
        </p:nvSpPr>
        <p:spPr>
          <a:xfrm rot="5400000">
            <a:off x="670717" y="-61117"/>
            <a:ext cx="5821366" cy="65532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57" name="Google Shape;157;p32"/>
          <p:cNvSpPr txBox="1">
            <a:spLocks noGrp="1"/>
          </p:cNvSpPr>
          <p:nvPr>
            <p:ph type="title"/>
          </p:nvPr>
        </p:nvSpPr>
        <p:spPr>
          <a:xfrm rot="5400000">
            <a:off x="5189537" y="2506664"/>
            <a:ext cx="5851525" cy="14478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53;p32"/>
          <p:cNvSpPr txBox="1">
            <a:spLocks noGrp="1"/>
          </p:cNvSpPr>
          <p:nvPr>
            <p:ph type="sldNum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D76DD0BB-F3D0-46E6-BB09-84D7934B19D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4" name="Google Shape;155;p32"/>
          <p:cNvSpPr txBox="1">
            <a:spLocks noGrp="1"/>
          </p:cNvSpPr>
          <p:nvPr>
            <p:ph type="dt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5" name="Google Shape;156;p32"/>
          <p:cNvSpPr txBox="1">
            <a:spLocks noGrp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Пустой слайд" type="blank">
  <p:cSld name="BLANK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6;p23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3" name="Google Shape;37;p23"/>
          <p:cNvSpPr>
            <a:spLocks noChangeArrowheads="1"/>
          </p:cNvSpPr>
          <p:nvPr/>
        </p:nvSpPr>
        <p:spPr bwMode="auto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4" name="Google Shape;38;p23"/>
          <p:cNvSpPr>
            <a:spLocks noChangeArrowheads="1"/>
          </p:cNvSpPr>
          <p:nvPr/>
        </p:nvSpPr>
        <p:spPr bwMode="auto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5" name="Google Shape;39;p23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6" name="Google Shape;40;p23"/>
          <p:cNvSpPr/>
          <p:nvPr/>
        </p:nvSpPr>
        <p:spPr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lIns="91425" tIns="45700" rIns="91425" bIns="457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" name="Google Shape;41;p23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>
            <a:solidFill>
              <a:srgbClr val="7A9798"/>
            </a:solidFill>
            <a:miter lim="800000"/>
            <a:headEnd type="none" w="sm" len="sm"/>
            <a:tailEnd type="none" w="sm" len="sm"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8" name="Google Shape;42;p23"/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Google Shape;43;p23"/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" name="Google Shape;44;p23"/>
          <p:cNvSpPr txBox="1">
            <a:spLocks noGrp="1"/>
          </p:cNvSpPr>
          <p:nvPr>
            <p:ph type="sldNum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C5AE70-3275-4E44-A981-BC06B71868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bg>
      <p:bgPr>
        <a:solidFill>
          <a:schemeClr val="tx2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4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  <a:defRPr>
                <a:solidFill>
                  <a:srgbClr val="7A979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4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4" name="Google Shape;47;p24"/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Google Shape;48;p24"/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Google Shape;49;p24"/>
          <p:cNvSpPr txBox="1">
            <a:spLocks noGrp="1"/>
          </p:cNvSpPr>
          <p:nvPr>
            <p:ph type="sldNum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6C96E77A-68E8-4BB5-8A4F-D9613DB068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Заголовок раздела" type="secHead">
  <p:cSld name="SECTION_HEAD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52;p25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5" name="Google Shape;53;p25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6" name="Google Shape;54;p25"/>
          <p:cNvSpPr>
            <a:spLocks noChangeArrowheads="1"/>
          </p:cNvSpPr>
          <p:nvPr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7" name="Google Shape;55;p25"/>
          <p:cNvSpPr>
            <a:spLocks noChangeArrowheads="1"/>
          </p:cNvSpPr>
          <p:nvPr/>
        </p:nvSpPr>
        <p:spPr bwMode="auto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8" name="Google Shape;56;p25"/>
          <p:cNvSpPr>
            <a:spLocks noChangeArrowheads="1"/>
          </p:cNvSpPr>
          <p:nvPr/>
        </p:nvSpPr>
        <p:spPr bwMode="auto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9" name="Google Shape;57;p25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0" name="Google Shape;59;p25"/>
          <p:cNvSpPr/>
          <p:nvPr/>
        </p:nvSpPr>
        <p:spPr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lIns="91425" tIns="45700" rIns="91425" bIns="457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" name="Google Shape;60;p25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>
            <a:solidFill>
              <a:srgbClr val="7A9798"/>
            </a:solidFill>
            <a:miter lim="800000"/>
            <a:headEnd type="none" w="sm" len="sm"/>
            <a:tailEnd type="none" w="sm" len="sm"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cxnSp>
        <p:nvCxnSpPr>
          <p:cNvPr id="12" name="Google Shape;63;p25"/>
          <p:cNvCxnSpPr>
            <a:cxnSpLocks noChangeShapeType="1"/>
          </p:cNvCxnSpPr>
          <p:nvPr/>
        </p:nvCxnSpPr>
        <p:spPr bwMode="auto">
          <a:xfrm>
            <a:off x="152400" y="2438400"/>
            <a:ext cx="8832850" cy="0"/>
          </a:xfrm>
          <a:prstGeom prst="straightConnector1">
            <a:avLst/>
          </a:prstGeom>
          <a:noFill/>
          <a:ln w="11425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3" name="Google Shape;64;p25"/>
          <p:cNvSpPr>
            <a:spLocks noChangeArrowheads="1"/>
          </p:cNvSpPr>
          <p:nvPr/>
        </p:nvSpPr>
        <p:spPr bwMode="auto"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ru-RU" sz="1800">
              <a:solidFill>
                <a:srgbClr val="FFFFFF"/>
              </a:solidFill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4" name="Google Shape;65;p25"/>
          <p:cNvSpPr>
            <a:spLocks noChangeArrowheads="1"/>
          </p:cNvSpPr>
          <p:nvPr/>
        </p:nvSpPr>
        <p:spPr bwMode="auto"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round/>
            <a:headEnd type="none" w="sm" len="sm"/>
            <a:tailEnd type="none" w="sm" len="sm"/>
          </a:ln>
        </p:spPr>
        <p:txBody>
          <a:bodyPr lIns="91425" tIns="45700" rIns="91425" bIns="45700" anchor="ctr"/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ru-RU" sz="1800">
              <a:solidFill>
                <a:srgbClr val="FFFFFF"/>
              </a:solidFill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58" name="Google Shape;58;p25"/>
          <p:cNvSpPr txBox="1"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ctr">
              <a:spcBef>
                <a:spcPts val="320"/>
              </a:spcBef>
              <a:spcAft>
                <a:spcPts val="0"/>
              </a:spcAft>
              <a:buSzPts val="1360"/>
              <a:buNone/>
              <a:defRPr sz="16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SzPts val="126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SzPts val="98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SzPts val="1400"/>
              <a:buFont typeface="Georgia"/>
              <a:buNone/>
              <a:defRPr sz="1400">
                <a:solidFill>
                  <a:srgbClr val="888888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25"/>
          <p:cNvSpPr txBox="1"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Georgia"/>
              <a:buNone/>
              <a:defRPr sz="4200" b="0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61;p25"/>
          <p:cNvSpPr txBox="1"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6" name="Google Shape;62;p25"/>
          <p:cNvSpPr txBox="1">
            <a:spLocks noGrp="1"/>
          </p:cNvSpPr>
          <p:nvPr>
            <p:ph type="dt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7" name="Google Shape;66;p25"/>
          <p:cNvSpPr txBox="1">
            <a:spLocks noGrp="1"/>
          </p:cNvSpPr>
          <p:nvPr>
            <p:ph type="sldNum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1B3A1042-8CB7-48EB-8BD6-E8D9E974F93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bg>
      <p:bgPr>
        <a:solidFill>
          <a:schemeClr val="tx2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oogle Shape;73;p26"/>
          <p:cNvCxnSpPr>
            <a:cxnSpLocks noChangeShapeType="1"/>
          </p:cNvCxnSpPr>
          <p:nvPr/>
        </p:nvCxnSpPr>
        <p:spPr bwMode="auto">
          <a:xfrm rot="10800000" flipH="1">
            <a:off x="4562475" y="1576388"/>
            <a:ext cx="9525" cy="4818062"/>
          </a:xfrm>
          <a:prstGeom prst="straightConnector1">
            <a:avLst/>
          </a:prstGeom>
          <a:noFill/>
          <a:ln w="9525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69" name="Google Shape;69;p26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6"/>
          <p:cNvSpPr txBox="1">
            <a:spLocks noGrp="1"/>
          </p:cNvSpPr>
          <p:nvPr>
            <p:ph type="body" idx="1"/>
          </p:nvPr>
        </p:nvSpPr>
        <p:spPr>
          <a:xfrm>
            <a:off x="301752" y="1371600"/>
            <a:ext cx="4038600" cy="468172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63537" algn="l">
              <a:spcBef>
                <a:spcPts val="500"/>
              </a:spcBef>
              <a:spcAft>
                <a:spcPts val="0"/>
              </a:spcAft>
              <a:buSzPts val="2125"/>
              <a:buChar char="⚫"/>
              <a:defRPr sz="2500"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6"/>
          <p:cNvSpPr txBox="1">
            <a:spLocks noGrp="1"/>
          </p:cNvSpPr>
          <p:nvPr>
            <p:ph type="body" idx="2"/>
          </p:nvPr>
        </p:nvSpPr>
        <p:spPr>
          <a:xfrm>
            <a:off x="4800600" y="1371600"/>
            <a:ext cx="4038600" cy="468172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63537" algn="l">
              <a:spcBef>
                <a:spcPts val="500"/>
              </a:spcBef>
              <a:spcAft>
                <a:spcPts val="0"/>
              </a:spcAft>
              <a:buSzPts val="2125"/>
              <a:buChar char="⚫"/>
              <a:defRPr sz="2500"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6" name="Google Shape;70;p26"/>
          <p:cNvSpPr txBox="1">
            <a:spLocks noGrp="1"/>
          </p:cNvSpPr>
          <p:nvPr>
            <p:ph type="dt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Google Shape;71;p26"/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Google Shape;72;p26"/>
          <p:cNvSpPr txBox="1"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FF8C19F-1E47-47F1-B4F6-17C5A1AFBEB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Сравнение" type="twoTxTwoObj">
  <p:cSld name="TWO_OBJECTS_WITH_TEXT">
    <p:bg>
      <p:bgPr>
        <a:solidFill>
          <a:schemeClr val="tx2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oogle Shape;77;p27"/>
          <p:cNvCxnSpPr>
            <a:cxnSpLocks noChangeShapeType="1"/>
          </p:cNvCxnSpPr>
          <p:nvPr/>
        </p:nvCxnSpPr>
        <p:spPr bwMode="auto">
          <a:xfrm rot="10800000">
            <a:off x="4572000" y="2200275"/>
            <a:ext cx="0" cy="4187825"/>
          </a:xfrm>
          <a:prstGeom prst="straightConnector1">
            <a:avLst/>
          </a:prstGeom>
          <a:noFill/>
          <a:ln w="9525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8" name="Google Shape;78;p27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9" name="Google Shape;79;p27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0" name="Google Shape;80;p27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1" name="Google Shape;81;p27"/>
          <p:cNvSpPr>
            <a:spLocks noChangeArrowheads="1"/>
          </p:cNvSpPr>
          <p:nvPr/>
        </p:nvSpPr>
        <p:spPr bwMode="auto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2" name="Google Shape;82;p27"/>
          <p:cNvSpPr>
            <a:spLocks noChangeArrowheads="1"/>
          </p:cNvSpPr>
          <p:nvPr/>
        </p:nvSpPr>
        <p:spPr bwMode="auto"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ru-RU" sz="1800">
              <a:solidFill>
                <a:srgbClr val="FFFFFF"/>
              </a:solidFill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3" name="Google Shape;83;p27"/>
          <p:cNvSpPr/>
          <p:nvPr/>
        </p:nvSpPr>
        <p:spPr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lIns="91425" tIns="45700" rIns="91425" bIns="457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4" name="Google Shape;88;p27"/>
          <p:cNvCxnSpPr>
            <a:cxnSpLocks noChangeShapeType="1"/>
          </p:cNvCxnSpPr>
          <p:nvPr/>
        </p:nvCxnSpPr>
        <p:spPr bwMode="auto">
          <a:xfrm>
            <a:off x="152400" y="1279525"/>
            <a:ext cx="8832850" cy="0"/>
          </a:xfrm>
          <a:prstGeom prst="straightConnector1">
            <a:avLst/>
          </a:prstGeom>
          <a:noFill/>
          <a:ln w="11425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5" name="Google Shape;89;p2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>
            <a:solidFill>
              <a:srgbClr val="7A9798"/>
            </a:solidFill>
            <a:miter lim="800000"/>
            <a:headEnd type="none" w="sm" len="sm"/>
            <a:tailEnd type="none" w="sm" len="sm"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6" name="Google Shape;92;p27"/>
          <p:cNvSpPr>
            <a:spLocks noChangeArrowheads="1"/>
          </p:cNvSpPr>
          <p:nvPr/>
        </p:nvSpPr>
        <p:spPr bwMode="auto"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ru-RU" sz="1800">
              <a:solidFill>
                <a:srgbClr val="FFFFFF"/>
              </a:solidFill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7" name="Google Shape;93;p27"/>
          <p:cNvSpPr>
            <a:spLocks noChangeArrowheads="1"/>
          </p:cNvSpPr>
          <p:nvPr/>
        </p:nvSpPr>
        <p:spPr bwMode="auto"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round/>
            <a:headEnd type="none" w="sm" len="sm"/>
            <a:tailEnd type="none" w="sm" len="sm"/>
          </a:ln>
        </p:spPr>
        <p:txBody>
          <a:bodyPr lIns="91425" tIns="45700" rIns="91425" bIns="45700" anchor="ctr"/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ru-RU" sz="1800">
              <a:solidFill>
                <a:srgbClr val="FFFFFF"/>
              </a:solidFill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84" name="Google Shape;84;p27"/>
          <p:cNvSpPr txBox="1"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prstGeom prst="rect">
            <a:avLst/>
          </a:prstGeom>
          <a:noFill/>
          <a:ln>
            <a:noFill/>
          </a:ln>
          <a:effectLst>
            <a:outerShdw blurRad="50800" dist="25400" dir="5400000" rotWithShape="0">
              <a:srgbClr val="000000">
                <a:alpha val="34901"/>
              </a:srgbClr>
            </a:outerShdw>
          </a:effectLst>
        </p:spPr>
        <p:txBody>
          <a:bodyPr spcFirstLastPara="1" anchor="ctr">
            <a:no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1870"/>
              <a:buNone/>
              <a:defRPr sz="22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350"/>
              <a:buNone/>
              <a:defRPr sz="18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Georgia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7"/>
          <p:cNvSpPr txBox="1">
            <a:spLocks noGrp="1"/>
          </p:cNvSpPr>
          <p:nvPr>
            <p:ph type="body" idx="2"/>
          </p:nvPr>
        </p:nvSpPr>
        <p:spPr>
          <a:xfrm>
            <a:off x="4791330" y="1524000"/>
            <a:ext cx="4041775" cy="731520"/>
          </a:xfrm>
          <a:prstGeom prst="rect">
            <a:avLst/>
          </a:prstGeom>
          <a:noFill/>
          <a:ln>
            <a:noFill/>
          </a:ln>
          <a:effectLst>
            <a:outerShdw blurRad="50800" dist="25400" dir="5400000" rotWithShape="0">
              <a:srgbClr val="000000">
                <a:alpha val="34901"/>
              </a:srgbClr>
            </a:outerShdw>
          </a:effectLst>
        </p:spPr>
        <p:txBody>
          <a:bodyPr spcFirstLastPara="1" anchor="ctr">
            <a:no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1870"/>
              <a:buNone/>
              <a:defRPr sz="22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350"/>
              <a:buNone/>
              <a:defRPr sz="18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Georgia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27"/>
          <p:cNvSpPr txBox="1">
            <a:spLocks noGrp="1"/>
          </p:cNvSpPr>
          <p:nvPr>
            <p:ph type="body" idx="3"/>
          </p:nvPr>
        </p:nvSpPr>
        <p:spPr>
          <a:xfrm>
            <a:off x="301752" y="2471383"/>
            <a:ext cx="4041648" cy="3818404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27"/>
          <p:cNvSpPr txBox="1">
            <a:spLocks noGrp="1"/>
          </p:cNvSpPr>
          <p:nvPr>
            <p:ph type="body" idx="4"/>
          </p:nvPr>
        </p:nvSpPr>
        <p:spPr>
          <a:xfrm>
            <a:off x="4800600" y="2471383"/>
            <a:ext cx="4038600" cy="3822192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27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86;p27"/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9" name="Google Shape;87;p27"/>
          <p:cNvSpPr txBox="1">
            <a:spLocks noGrp="1"/>
          </p:cNvSpPr>
          <p:nvPr>
            <p:ph type="ft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0" name="Google Shape;94;p27"/>
          <p:cNvSpPr txBox="1">
            <a:spLocks noGrp="1"/>
          </p:cNvSpPr>
          <p:nvPr>
            <p:ph type="sldNum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3A0DF650-71CA-4B8B-A9A0-BBA02E244FB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8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" name="Google Shape;98;p28"/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Google Shape;99;p28"/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Google Shape;100;p28"/>
          <p:cNvSpPr txBox="1">
            <a:spLocks noGrp="1"/>
          </p:cNvSpPr>
          <p:nvPr>
            <p:ph type="sldNum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0BC7FF1-F5DA-40BF-BA71-93FCA280E40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Объект с подписью" type="objTx">
  <p:cSld name="OBJECT_WITH_CAPTION_TEX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02;p29"/>
          <p:cNvSpPr/>
          <p:nvPr/>
        </p:nvSpPr>
        <p:spPr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lIns="91425" tIns="45700" rIns="91425" bIns="457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" name="Google Shape;103;p29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7" name="Google Shape;104;p29"/>
          <p:cNvSpPr>
            <a:spLocks noChangeArrowheads="1"/>
          </p:cNvSpPr>
          <p:nvPr/>
        </p:nvSpPr>
        <p:spPr bwMode="auto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8" name="Google Shape;105;p29"/>
          <p:cNvSpPr>
            <a:spLocks noChangeArrowheads="1"/>
          </p:cNvSpPr>
          <p:nvPr/>
        </p:nvSpPr>
        <p:spPr bwMode="auto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9" name="Google Shape;106;p29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0" name="Google Shape;107;p29"/>
          <p:cNvSpPr>
            <a:spLocks noChangeArrowheads="1"/>
          </p:cNvSpPr>
          <p:nvPr/>
        </p:nvSpPr>
        <p:spPr bwMode="auto"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ru-RU" sz="1800">
              <a:solidFill>
                <a:srgbClr val="FFFFFF"/>
              </a:solidFill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1" name="Google Shape;110;p29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>
            <a:solidFill>
              <a:srgbClr val="7A9798"/>
            </a:solidFill>
            <a:miter lim="800000"/>
            <a:headEnd type="none" w="sm" len="sm"/>
            <a:tailEnd type="none" w="sm" len="sm"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cxnSp>
        <p:nvCxnSpPr>
          <p:cNvPr id="12" name="Google Shape;111;p29"/>
          <p:cNvCxnSpPr>
            <a:cxnSpLocks noChangeShapeType="1"/>
          </p:cNvCxnSpPr>
          <p:nvPr/>
        </p:nvCxnSpPr>
        <p:spPr bwMode="auto">
          <a:xfrm>
            <a:off x="152400" y="533400"/>
            <a:ext cx="8832850" cy="0"/>
          </a:xfrm>
          <a:prstGeom prst="straightConnector1">
            <a:avLst/>
          </a:prstGeom>
          <a:noFill/>
          <a:ln w="11425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3" name="Google Shape;113;p29"/>
          <p:cNvSpPr>
            <a:spLocks noChangeArrowheads="1"/>
          </p:cNvSpPr>
          <p:nvPr/>
        </p:nvSpPr>
        <p:spPr bwMode="auto"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ru-RU" sz="1800">
              <a:solidFill>
                <a:srgbClr val="FFFFFF"/>
              </a:solidFill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4" name="Google Shape;114;p29"/>
          <p:cNvSpPr>
            <a:spLocks noChangeArrowheads="1"/>
          </p:cNvSpPr>
          <p:nvPr/>
        </p:nvSpPr>
        <p:spPr bwMode="auto"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round/>
            <a:headEnd type="none" w="sm" len="sm"/>
            <a:tailEnd type="none" w="sm" len="sm"/>
          </a:ln>
        </p:spPr>
        <p:txBody>
          <a:bodyPr lIns="91425" tIns="45700" rIns="91425" bIns="45700" anchor="ctr"/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ru-RU" sz="1800">
              <a:solidFill>
                <a:srgbClr val="FFFFFF"/>
              </a:solidFill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5" name="Google Shape;116;p29"/>
          <p:cNvSpPr/>
          <p:nvPr/>
        </p:nvSpPr>
        <p:spPr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lIns="91425" tIns="45700" rIns="91425" bIns="457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8" name="Google Shape;108;p29"/>
          <p:cNvSpPr txBox="1"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  <a:defRPr sz="2200" b="1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9"/>
          <p:cNvSpPr txBox="1">
            <a:spLocks noGrp="1"/>
          </p:cNvSpPr>
          <p:nvPr>
            <p:ph type="body" idx="1"/>
          </p:nvPr>
        </p:nvSpPr>
        <p:spPr>
          <a:xfrm>
            <a:off x="381000" y="1981200"/>
            <a:ext cx="2362200" cy="41449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360"/>
              <a:buNone/>
              <a:defRPr sz="1600">
                <a:solidFill>
                  <a:srgbClr val="FFFFF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84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75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63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29"/>
          <p:cNvSpPr txBox="1">
            <a:spLocks noGrp="1"/>
          </p:cNvSpPr>
          <p:nvPr>
            <p:ph type="body" idx="2"/>
          </p:nvPr>
        </p:nvSpPr>
        <p:spPr>
          <a:xfrm>
            <a:off x="3124200" y="685800"/>
            <a:ext cx="5638800" cy="54102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15;p29"/>
          <p:cNvSpPr txBox="1">
            <a:spLocks noGrp="1"/>
          </p:cNvSpPr>
          <p:nvPr>
            <p:ph type="sldNum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C8C142BB-C6A6-4DFD-A39F-A21732978AD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7" name="Google Shape;117;p29"/>
          <p:cNvSpPr txBox="1">
            <a:spLocks noGrp="1"/>
          </p:cNvSpPr>
          <p:nvPr>
            <p:ph type="dt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8" name="Google Shape;118;p29"/>
          <p:cNvSpPr txBox="1">
            <a:spLocks noGrp="1"/>
          </p:cNvSpPr>
          <p:nvPr>
            <p:ph type="ft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Рисунок с подписью" type="picTx">
  <p:cSld name="PICTURE_WITH_CAPTION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oogle Shape;120;p30"/>
          <p:cNvCxnSpPr>
            <a:cxnSpLocks noChangeShapeType="1"/>
          </p:cNvCxnSpPr>
          <p:nvPr/>
        </p:nvCxnSpPr>
        <p:spPr bwMode="auto">
          <a:xfrm>
            <a:off x="152400" y="533400"/>
            <a:ext cx="8832850" cy="0"/>
          </a:xfrm>
          <a:prstGeom prst="straightConnector1">
            <a:avLst/>
          </a:prstGeom>
          <a:noFill/>
          <a:ln w="11425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6" name="Google Shape;121;p30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7" name="Google Shape;122;p30"/>
          <p:cNvSpPr>
            <a:spLocks noChangeArrowheads="1"/>
          </p:cNvSpPr>
          <p:nvPr/>
        </p:nvSpPr>
        <p:spPr bwMode="auto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8" name="Google Shape;123;p30"/>
          <p:cNvSpPr>
            <a:spLocks noChangeArrowheads="1"/>
          </p:cNvSpPr>
          <p:nvPr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9" name="Google Shape;124;p30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0" name="Google Shape;125;p30"/>
          <p:cNvSpPr/>
          <p:nvPr/>
        </p:nvSpPr>
        <p:spPr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lIns="91425" tIns="45700" rIns="91425" bIns="457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" name="Google Shape;126;p30"/>
          <p:cNvSpPr>
            <a:spLocks noChangeArrowheads="1"/>
          </p:cNvSpPr>
          <p:nvPr/>
        </p:nvSpPr>
        <p:spPr bwMode="auto"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ru-RU" sz="1800">
              <a:solidFill>
                <a:srgbClr val="FFFFFF"/>
              </a:solidFill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2" name="Google Shape;127;p30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>
            <a:solidFill>
              <a:srgbClr val="7A9798"/>
            </a:solidFill>
            <a:miter lim="800000"/>
            <a:headEnd type="none" w="sm" len="sm"/>
            <a:tailEnd type="none" w="sm" len="sm"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3" name="Google Shape;128;p30"/>
          <p:cNvSpPr>
            <a:spLocks noChangeArrowheads="1"/>
          </p:cNvSpPr>
          <p:nvPr/>
        </p:nvSpPr>
        <p:spPr bwMode="auto"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ru-RU" sz="1800">
              <a:solidFill>
                <a:srgbClr val="FFFFFF"/>
              </a:solidFill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4" name="Google Shape;129;p30"/>
          <p:cNvSpPr>
            <a:spLocks noChangeArrowheads="1"/>
          </p:cNvSpPr>
          <p:nvPr/>
        </p:nvSpPr>
        <p:spPr bwMode="auto"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round/>
            <a:headEnd type="none" w="sm" len="sm"/>
            <a:tailEnd type="none" w="sm" len="sm"/>
          </a:ln>
        </p:spPr>
        <p:txBody>
          <a:bodyPr lIns="91425" tIns="45700" rIns="91425" bIns="45700" anchor="ctr"/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ru-RU" sz="1800">
              <a:solidFill>
                <a:srgbClr val="FFFFFF"/>
              </a:solidFill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5" name="Google Shape;134;p30"/>
          <p:cNvSpPr/>
          <p:nvPr/>
        </p:nvSpPr>
        <p:spPr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lIns="91425" tIns="45700" rIns="91425" bIns="457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1" name="Google Shape;131;p30"/>
          <p:cNvSpPr txBox="1"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anchor="t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eorgia"/>
              <a:buNone/>
              <a:defRPr sz="24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30"/>
          <p:cNvSpPr>
            <a:spLocks noGrp="1"/>
          </p:cNvSpPr>
          <p:nvPr>
            <p:ph type="pic" idx="2"/>
          </p:nvPr>
        </p:nvSpPr>
        <p:spPr>
          <a:xfrm>
            <a:off x="3000375" y="609600"/>
            <a:ext cx="5867400" cy="42672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72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⚪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⯍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🞆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320"/>
              </a:spcBef>
              <a:spcAft>
                <a:spcPts val="0"/>
              </a:spcAft>
              <a:buClr>
                <a:srgbClr val="B75640"/>
              </a:buClr>
              <a:buSzPts val="144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320"/>
              </a:spcBef>
              <a:spcAft>
                <a:spcPts val="0"/>
              </a:spcAft>
              <a:buClr>
                <a:srgbClr val="7A6B62"/>
              </a:buClr>
              <a:buSzPts val="16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280"/>
              </a:spcBef>
              <a:spcAft>
                <a:spcPts val="0"/>
              </a:spcAft>
              <a:buClr>
                <a:srgbClr val="B29D00"/>
              </a:buClr>
              <a:buSzPts val="126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lvl="0"/>
            <a:endParaRPr noProof="0">
              <a:sym typeface="Georgia"/>
            </a:endParaRPr>
          </a:p>
        </p:txBody>
      </p:sp>
      <p:sp>
        <p:nvSpPr>
          <p:cNvPr id="133" name="Google Shape;133;p30"/>
          <p:cNvSpPr txBox="1">
            <a:spLocks noGrp="1"/>
          </p:cNvSpPr>
          <p:nvPr>
            <p:ph type="body" idx="1"/>
          </p:nvPr>
        </p:nvSpPr>
        <p:spPr>
          <a:xfrm>
            <a:off x="381000" y="990600"/>
            <a:ext cx="2438400" cy="52578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360"/>
              <a:buFont typeface="Georgia"/>
              <a:buNone/>
              <a:defRPr sz="1600">
                <a:solidFill>
                  <a:srgbClr val="FFFFFF"/>
                </a:solidFill>
              </a:defRPr>
            </a:lvl1pPr>
            <a:lvl2pPr marL="914400" lvl="1" indent="-281940" algn="l">
              <a:spcBef>
                <a:spcPts val="1000"/>
              </a:spcBef>
              <a:spcAft>
                <a:spcPts val="0"/>
              </a:spcAft>
              <a:buSzPts val="840"/>
              <a:buChar char="⚪"/>
              <a:defRPr sz="1200"/>
            </a:lvl2pPr>
            <a:lvl3pPr marL="1371600" lvl="2" indent="-276225" algn="l">
              <a:spcBef>
                <a:spcPts val="200"/>
              </a:spcBef>
              <a:spcAft>
                <a:spcPts val="0"/>
              </a:spcAft>
              <a:buSzPts val="750"/>
              <a:buChar char="⯍"/>
              <a:defRPr sz="1000"/>
            </a:lvl3pPr>
            <a:lvl4pPr marL="1828800" lvl="3" indent="-268605" algn="l">
              <a:spcBef>
                <a:spcPts val="180"/>
              </a:spcBef>
              <a:spcAft>
                <a:spcPts val="0"/>
              </a:spcAft>
              <a:buSzPts val="630"/>
              <a:buChar char="🞆"/>
              <a:defRPr sz="900"/>
            </a:lvl4pPr>
            <a:lvl5pPr marL="2286000" lvl="4" indent="-285750" algn="l">
              <a:spcBef>
                <a:spcPts val="180"/>
              </a:spcBef>
              <a:spcAft>
                <a:spcPts val="0"/>
              </a:spcAft>
              <a:buSzPts val="900"/>
              <a:buFont typeface="Georgia"/>
              <a:buChar char="•"/>
              <a:defRPr sz="9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30;p30"/>
          <p:cNvSpPr txBox="1">
            <a:spLocks noGrp="1"/>
          </p:cNvSpPr>
          <p:nvPr>
            <p:ph type="sldNum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499CE5F6-EA1A-4C02-9241-0EE11BAA9328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7" name="Google Shape;135;p30"/>
          <p:cNvSpPr txBox="1">
            <a:spLocks noGrp="1"/>
          </p:cNvSpPr>
          <p:nvPr>
            <p:ph type="dt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8" name="Google Shape;136;p30"/>
          <p:cNvSpPr txBox="1">
            <a:spLocks noGrp="1"/>
          </p:cNvSpPr>
          <p:nvPr>
            <p:ph type="ft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6;p21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027" name="Google Shape;7;p21"/>
          <p:cNvSpPr>
            <a:spLocks noChangeArrowheads="1"/>
          </p:cNvSpPr>
          <p:nvPr/>
        </p:nvSpPr>
        <p:spPr bwMode="auto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028" name="Google Shape;8;p21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029" name="Google Shape;9;p21"/>
          <p:cNvSpPr>
            <a:spLocks noChangeArrowheads="1"/>
          </p:cNvSpPr>
          <p:nvPr/>
        </p:nvSpPr>
        <p:spPr bwMode="auto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0" name="Google Shape;10;p21"/>
          <p:cNvSpPr/>
          <p:nvPr/>
        </p:nvSpPr>
        <p:spPr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lIns="91425" tIns="45700" rIns="91425" bIns="457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800" kern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31" name="Google Shape;11;p21"/>
          <p:cNvSpPr txBox="1">
            <a:spLocks noGrp="1"/>
          </p:cNvSpPr>
          <p:nvPr>
            <p:ph type="dt" idx="10"/>
          </p:nvPr>
        </p:nvSpPr>
        <p:spPr bwMode="auto">
          <a:xfrm>
            <a:off x="5791200" y="6405563"/>
            <a:ext cx="30448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ts val="1400"/>
              <a:buFont typeface="Arial" charset="0"/>
              <a:buNone/>
              <a:defRPr>
                <a:solidFill>
                  <a:srgbClr val="FFFFFF"/>
                </a:solidFill>
                <a:latin typeface="Georgia" pitchFamily="18" charset="0"/>
                <a:sym typeface="Georgia" pitchFamily="18" charset="0"/>
              </a:defRPr>
            </a:lvl1pPr>
          </a:lstStyle>
          <a:p>
            <a:endParaRPr lang="ru-RU"/>
          </a:p>
        </p:txBody>
      </p:sp>
      <p:sp>
        <p:nvSpPr>
          <p:cNvPr id="1032" name="Google Shape;12;p21"/>
          <p:cNvSpPr txBox="1">
            <a:spLocks noGrp="1"/>
          </p:cNvSpPr>
          <p:nvPr>
            <p:ph type="ftr" idx="11"/>
          </p:nvPr>
        </p:nvSpPr>
        <p:spPr bwMode="auto">
          <a:xfrm>
            <a:off x="304800" y="6410325"/>
            <a:ext cx="358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ts val="1400"/>
              <a:buFont typeface="Arial" charset="0"/>
              <a:buNone/>
              <a:defRPr sz="1200">
                <a:solidFill>
                  <a:srgbClr val="FFFFFF"/>
                </a:solidFill>
                <a:latin typeface="Georgia" pitchFamily="18" charset="0"/>
                <a:sym typeface="Georgia" pitchFamily="18" charset="0"/>
              </a:defRPr>
            </a:lvl1pPr>
          </a:lstStyle>
          <a:p>
            <a:endParaRPr lang="ru-RU"/>
          </a:p>
        </p:txBody>
      </p:sp>
      <p:sp>
        <p:nvSpPr>
          <p:cNvPr id="1033" name="Google Shape;13;p2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>
            <a:solidFill>
              <a:srgbClr val="7A9798"/>
            </a:solidFill>
            <a:miter lim="800000"/>
            <a:headEnd type="none" w="sm" len="sm"/>
            <a:tailEnd type="none" w="sm" len="sm"/>
          </a:ln>
        </p:spPr>
        <p:txBody>
          <a:bodyPr lIns="91425" tIns="45700" rIns="91425" bIns="45700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ru-RU" sz="1800">
              <a:latin typeface="Georgia" pitchFamily="18" charset="0"/>
              <a:sym typeface="Georgia" pitchFamily="18" charset="0"/>
            </a:endParaRPr>
          </a:p>
        </p:txBody>
      </p:sp>
      <p:cxnSp>
        <p:nvCxnSpPr>
          <p:cNvPr id="1034" name="Google Shape;14;p21"/>
          <p:cNvCxnSpPr>
            <a:cxnSpLocks noChangeShapeType="1"/>
          </p:cNvCxnSpPr>
          <p:nvPr/>
        </p:nvCxnSpPr>
        <p:spPr bwMode="auto">
          <a:xfrm>
            <a:off x="152400" y="1276350"/>
            <a:ext cx="8832850" cy="0"/>
          </a:xfrm>
          <a:prstGeom prst="straightConnector1">
            <a:avLst/>
          </a:prstGeom>
          <a:noFill/>
          <a:ln w="9525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035" name="Google Shape;15;p21"/>
          <p:cNvSpPr>
            <a:spLocks noChangeArrowheads="1"/>
          </p:cNvSpPr>
          <p:nvPr/>
        </p:nvSpPr>
        <p:spPr bwMode="auto"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91425" tIns="45700" rIns="91425" bIns="45700" anchor="ctr"/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ru-RU" sz="1800">
              <a:solidFill>
                <a:srgbClr val="FFFFFF"/>
              </a:solidFill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036" name="Google Shape;16;p21"/>
          <p:cNvSpPr>
            <a:spLocks noChangeArrowheads="1"/>
          </p:cNvSpPr>
          <p:nvPr/>
        </p:nvSpPr>
        <p:spPr bwMode="auto"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round/>
            <a:headEnd type="none" w="sm" len="sm"/>
            <a:tailEnd type="none" w="sm" len="sm"/>
          </a:ln>
        </p:spPr>
        <p:txBody>
          <a:bodyPr lIns="91425" tIns="45700" rIns="91425" bIns="45700" anchor="ctr"/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endParaRPr lang="ru-RU" sz="1800">
              <a:solidFill>
                <a:srgbClr val="FFFFFF"/>
              </a:solidFill>
              <a:latin typeface="Georgia" pitchFamily="18" charset="0"/>
              <a:sym typeface="Georgia" pitchFamily="18" charset="0"/>
            </a:endParaRPr>
          </a:p>
        </p:txBody>
      </p:sp>
      <p:sp>
        <p:nvSpPr>
          <p:cNvPr id="1037" name="Google Shape;17;p21"/>
          <p:cNvSpPr txBox="1">
            <a:spLocks noGrp="1"/>
          </p:cNvSpPr>
          <p:nvPr>
            <p:ph type="sldNum" idx="12"/>
          </p:nvPr>
        </p:nvSpPr>
        <p:spPr bwMode="auto">
          <a:xfrm>
            <a:off x="4343400" y="1039813"/>
            <a:ext cx="4572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00" tIns="45700" rIns="45700" bIns="45700" numCol="1" anchor="ctr" anchorCtr="0" compatLnSpc="1">
            <a:prstTxWarp prst="textNoShape">
              <a:avLst/>
            </a:prstTxWarp>
          </a:bodyPr>
          <a:lstStyle>
            <a:lvl1pPr algn="ctr">
              <a:buClr>
                <a:srgbClr val="000000"/>
              </a:buClr>
              <a:buFont typeface="Arial" charset="0"/>
              <a:buNone/>
              <a:defRPr sz="1600">
                <a:solidFill>
                  <a:srgbClr val="7A9798"/>
                </a:solidFill>
                <a:latin typeface="Georgia" pitchFamily="18" charset="0"/>
                <a:sym typeface="Georgia" pitchFamily="18" charset="0"/>
              </a:defRPr>
            </a:lvl1pPr>
          </a:lstStyle>
          <a:p>
            <a:fld id="{7BF89C20-9DFD-47E9-9AD4-8CB43578328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038" name="Google Shape;18;p21"/>
          <p:cNvSpPr txBox="1"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45700" rIns="91425" bIns="45700" numCol="1" anchor="b" anchorCtr="0" compatLnSpc="1">
            <a:prstTxWarp prst="textNoShape">
              <a:avLst/>
            </a:prstTxWarp>
          </a:bodyPr>
          <a:lstStyle/>
          <a:p>
            <a:pPr lvl="0"/>
            <a:endParaRPr lang="ru-RU" smtClean="0">
              <a:sym typeface="Arial" charset="0"/>
            </a:endParaRPr>
          </a:p>
        </p:txBody>
      </p:sp>
      <p:sp>
        <p:nvSpPr>
          <p:cNvPr id="1039" name="Google Shape;19;p21"/>
          <p:cNvSpPr txBox="1"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>
              <a:sym typeface="Arial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342900" indent="-3429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marL="742950" lvl="1" indent="-28575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marL="1143000" lvl="2" indent="-2286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marL="1600200" lvl="3" indent="-2286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marL="2057400" lvl="4" indent="-2286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21-22/&#1057;&#1055;&#1058;%2021/&#1055;&#1088;&#1080;&#1082;&#1072;&#1079;%20&#8470;%2059%20&#1052;&#1080;&#1085;&#1087;&#1088;&#1086;&#1089;&#1074;&#1077;&#1097;&#1077;&#1085;&#1080;&#1103;%20&#1056;&#1060;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Google Shape;162;p1"/>
          <p:cNvSpPr txBox="1">
            <a:spLocks noGrp="1"/>
          </p:cNvSpPr>
          <p:nvPr>
            <p:ph type="subTitle" idx="1"/>
          </p:nvPr>
        </p:nvSpPr>
        <p:spPr>
          <a:xfrm>
            <a:off x="563563" y="4292600"/>
            <a:ext cx="7854950" cy="19685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1400"/>
              <a:buFont typeface="Noto Sans Symbols"/>
              <a:buNone/>
            </a:pPr>
            <a:r>
              <a:rPr lang="ru-RU" smtClean="0">
                <a:solidFill>
                  <a:srgbClr val="646B86"/>
                </a:solidFill>
                <a:latin typeface="Arial" charset="0"/>
                <a:cs typeface="Arial" charset="0"/>
              </a:rPr>
              <a:t>ИНФОРМАЦИЯ ДЛЯ РОДИТЕЛЕЙ</a:t>
            </a:r>
            <a:endParaRPr lang="ru-RU" smtClean="0">
              <a:solidFill>
                <a:srgbClr val="646B86"/>
              </a:solidFill>
              <a:latin typeface="Georgia" pitchFamily="18" charset="0"/>
              <a:cs typeface="Arial" charset="0"/>
              <a:sym typeface="Georgia" pitchFamily="18" charset="0"/>
            </a:endParaRPr>
          </a:p>
          <a:p>
            <a:pPr marL="0" indent="0" algn="r" eaLnBrk="1" hangingPunct="1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SzPts val="1400"/>
              <a:buFont typeface="Noto Sans Symbols"/>
              <a:buNone/>
            </a:pPr>
            <a:endParaRPr lang="ru-RU" smtClean="0">
              <a:solidFill>
                <a:srgbClr val="646B86"/>
              </a:solidFill>
              <a:latin typeface="Arial" charset="0"/>
              <a:cs typeface="Arial" charset="0"/>
            </a:endParaRPr>
          </a:p>
          <a:p>
            <a:pPr marL="0" indent="0" algn="r" eaLnBrk="1" hangingPunct="1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SzPts val="1400"/>
              <a:buFont typeface="Noto Sans Symbols"/>
              <a:buNone/>
            </a:pPr>
            <a:endParaRPr lang="ru-RU" smtClean="0">
              <a:solidFill>
                <a:srgbClr val="646B86"/>
              </a:solidFill>
              <a:latin typeface="Arial" charset="0"/>
              <a:cs typeface="Arial" charset="0"/>
            </a:endParaRPr>
          </a:p>
          <a:p>
            <a:pPr marL="0" indent="0" algn="r" eaLnBrk="1" hangingPunct="1">
              <a:spcBef>
                <a:spcPts val="363"/>
              </a:spcBef>
              <a:spcAft>
                <a:spcPct val="0"/>
              </a:spcAft>
              <a:buClr>
                <a:schemeClr val="accent1"/>
              </a:buClr>
              <a:buSzPts val="1500"/>
              <a:buFont typeface="Noto Sans Symbols"/>
              <a:buNone/>
            </a:pPr>
            <a:endParaRPr lang="ru-RU" sz="1800" smtClean="0">
              <a:solidFill>
                <a:srgbClr val="646B86"/>
              </a:solidFill>
              <a:latin typeface="Arial" charset="0"/>
              <a:cs typeface="Arial" charset="0"/>
            </a:endParaRPr>
          </a:p>
        </p:txBody>
      </p:sp>
      <p:sp>
        <p:nvSpPr>
          <p:cNvPr id="163" name="Google Shape;163;p1"/>
          <p:cNvSpPr txBox="1">
            <a:spLocks noGrp="1"/>
          </p:cNvSpPr>
          <p:nvPr>
            <p:ph type="ctrTitle"/>
          </p:nvPr>
        </p:nvSpPr>
        <p:spPr>
          <a:xfrm>
            <a:off x="611188" y="115888"/>
            <a:ext cx="7851775" cy="2160587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SzPts val="3800"/>
              <a:buFont typeface="Arial" charset="0"/>
              <a:buNone/>
            </a:pPr>
            <a:r>
              <a:rPr lang="ru-RU" sz="3400" smtClean="0">
                <a:latin typeface="Arial" charset="0"/>
                <a:cs typeface="Arial" charset="0"/>
              </a:rPr>
              <a:t/>
            </a:r>
            <a:br>
              <a:rPr lang="ru-RU" sz="3400" smtClean="0">
                <a:latin typeface="Arial" charset="0"/>
                <a:cs typeface="Arial" charset="0"/>
              </a:rPr>
            </a:br>
            <a:r>
              <a:rPr lang="ru-RU" sz="3400" smtClean="0">
                <a:latin typeface="Arial" charset="0"/>
                <a:cs typeface="Arial" charset="0"/>
              </a:rPr>
              <a:t/>
            </a:r>
            <a:br>
              <a:rPr lang="ru-RU" sz="3400" smtClean="0">
                <a:latin typeface="Arial" charset="0"/>
                <a:cs typeface="Arial" charset="0"/>
              </a:rPr>
            </a:br>
            <a:r>
              <a:rPr lang="ru-RU" sz="3400" smtClean="0">
                <a:latin typeface="Arial" charset="0"/>
                <a:cs typeface="Arial" charset="0"/>
              </a:rPr>
              <a:t>Социально-психологическое тестирование  по единой методике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Google Shape;210;p9"/>
          <p:cNvSpPr txBox="1">
            <a:spLocks noGrp="1"/>
          </p:cNvSpPr>
          <p:nvPr>
            <p:ph type="title"/>
          </p:nvPr>
        </p:nvSpPr>
        <p:spPr>
          <a:xfrm>
            <a:off x="179388" y="339725"/>
            <a:ext cx="8785225" cy="7207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800"/>
              <a:buFont typeface="Arial" charset="0"/>
              <a:buNone/>
            </a:pPr>
            <a:r>
              <a:rPr lang="ru-RU" sz="2800" smtClean="0">
                <a:solidFill>
                  <a:schemeClr val="accent1"/>
                </a:solidFill>
                <a:latin typeface="Arial" charset="0"/>
                <a:cs typeface="Arial" charset="0"/>
              </a:rPr>
              <a:t>На основании чего делаются выводы в методике СПТ ? </a:t>
            </a:r>
            <a:endParaRPr lang="ru-RU" sz="3300" smtClean="0">
              <a:latin typeface="Georgia" pitchFamily="18" charset="0"/>
              <a:cs typeface="Arial" charset="0"/>
              <a:sym typeface="Georgia" pitchFamily="18" charset="0"/>
            </a:endParaRPr>
          </a:p>
        </p:txBody>
      </p:sp>
      <p:sp>
        <p:nvSpPr>
          <p:cNvPr id="32770" name="Google Shape;211;p9"/>
          <p:cNvSpPr txBox="1">
            <a:spLocks noGrp="1"/>
          </p:cNvSpPr>
          <p:nvPr>
            <p:ph type="body" idx="1"/>
          </p:nvPr>
        </p:nvSpPr>
        <p:spPr>
          <a:xfrm>
            <a:off x="387350" y="1695450"/>
            <a:ext cx="8229600" cy="4641850"/>
          </a:xfrm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None/>
            </a:pPr>
            <a:r>
              <a:rPr lang="ru-RU" sz="2400" smtClean="0">
                <a:latin typeface="Arial" charset="0"/>
                <a:cs typeface="Arial" charset="0"/>
              </a:rPr>
              <a:t>Методика  основана  на  представлении  о  непрерывности  и единовременности  совместного  воздействия  на  ребенка  </a:t>
            </a:r>
            <a:r>
              <a:rPr lang="ru-RU" sz="2400" b="1" smtClean="0">
                <a:latin typeface="Arial" charset="0"/>
                <a:cs typeface="Arial" charset="0"/>
              </a:rPr>
              <a:t>«факторов риска» </a:t>
            </a:r>
            <a:r>
              <a:rPr lang="ru-RU" sz="2400" smtClean="0">
                <a:latin typeface="Arial" charset="0"/>
                <a:cs typeface="Arial" charset="0"/>
              </a:rPr>
              <a:t>и </a:t>
            </a:r>
            <a:r>
              <a:rPr lang="ru-RU" sz="2400" b="1" smtClean="0">
                <a:latin typeface="Arial" charset="0"/>
                <a:cs typeface="Arial" charset="0"/>
              </a:rPr>
              <a:t>«факторов защиты».  </a:t>
            </a:r>
            <a:endParaRPr lang="ru-RU" sz="2700" smtClean="0">
              <a:latin typeface="Georgia" pitchFamily="18" charset="0"/>
              <a:cs typeface="Arial" charset="0"/>
              <a:sym typeface="Georgia" pitchFamily="18" charset="0"/>
            </a:endParaRPr>
          </a:p>
          <a:p>
            <a:pPr marL="0" indent="0" algn="just" eaLnBrk="1" hangingPunct="1">
              <a:spcBef>
                <a:spcPts val="475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None/>
            </a:pPr>
            <a:endParaRPr lang="ru-RU" sz="2400" smtClean="0">
              <a:latin typeface="Arial" charset="0"/>
              <a:cs typeface="Arial" charset="0"/>
            </a:endParaRPr>
          </a:p>
          <a:p>
            <a:pPr marL="0" indent="0" algn="just" eaLnBrk="1" hangingPunct="1">
              <a:spcBef>
                <a:spcPts val="475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None/>
            </a:pPr>
            <a:r>
              <a:rPr lang="ru-RU" sz="24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Если  «факторы  риска»  начинают  преобладать  над  «факторами защиты»</a:t>
            </a:r>
            <a:r>
              <a:rPr lang="ru-RU" sz="2400" smtClean="0">
                <a:latin typeface="Arial" charset="0"/>
                <a:cs typeface="Arial" charset="0"/>
              </a:rPr>
              <a:t>  –  обучающемуся  необходимо  оказать  психолого-педагогическую  помощь  и  социальную  поддержку  и  предотвратить таким  образом  вовлечение  в  негативные  проявления,  в  том  числе наркопотребление. </a:t>
            </a:r>
            <a:endParaRPr lang="ru-RU" sz="2700" smtClean="0">
              <a:latin typeface="Georgia" pitchFamily="18" charset="0"/>
              <a:cs typeface="Arial" charset="0"/>
              <a:sym typeface="Georgia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Google Shape;235;p13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3000"/>
              <a:buFont typeface="Arial" charset="0"/>
              <a:buNone/>
            </a:pPr>
            <a:r>
              <a:rPr lang="ru-RU" sz="3000" smtClean="0">
                <a:solidFill>
                  <a:schemeClr val="accent1"/>
                </a:solidFill>
                <a:latin typeface="Arial" charset="0"/>
                <a:cs typeface="Arial" charset="0"/>
              </a:rPr>
              <a:t>Что такое «факторы риска»? </a:t>
            </a:r>
            <a:endParaRPr lang="ru-RU" sz="3300" smtClean="0">
              <a:latin typeface="Georgia" pitchFamily="18" charset="0"/>
              <a:cs typeface="Arial" charset="0"/>
              <a:sym typeface="Georgia" pitchFamily="18" charset="0"/>
            </a:endParaRPr>
          </a:p>
        </p:txBody>
      </p:sp>
      <p:sp>
        <p:nvSpPr>
          <p:cNvPr id="236" name="Google Shape;236;p13"/>
          <p:cNvSpPr txBox="1">
            <a:spLocks noGrp="1"/>
          </p:cNvSpPr>
          <p:nvPr>
            <p:ph type="body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None/>
            </a:pPr>
            <a:r>
              <a:rPr lang="ru-RU" sz="2400" b="1" smtClean="0">
                <a:latin typeface="Arial" charset="0"/>
                <a:cs typeface="Arial" charset="0"/>
              </a:rPr>
              <a:t>«Факторы  риска»  –  социально-психологические  условия, повышающие  угрозу  вовлечения  в  зависимое  поведение (например, наркопотребление).</a:t>
            </a:r>
          </a:p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None/>
            </a:pPr>
            <a:r>
              <a:rPr lang="ru-RU" sz="2400" b="1" smtClean="0">
                <a:latin typeface="Arial" charset="0"/>
                <a:cs typeface="Arial" charset="0"/>
              </a:rPr>
              <a:t> </a:t>
            </a:r>
            <a:endParaRPr lang="ru-RU" sz="2700" b="1" smtClean="0">
              <a:latin typeface="Georgia" pitchFamily="18" charset="0"/>
              <a:cs typeface="Arial" charset="0"/>
              <a:sym typeface="Georgia" pitchFamily="18" charset="0"/>
            </a:endParaRPr>
          </a:p>
          <a:p>
            <a:pPr marL="0" indent="0" eaLnBrk="1" hangingPunct="1">
              <a:spcBef>
                <a:spcPts val="475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Char char="✔"/>
            </a:pPr>
            <a:r>
              <a:rPr lang="ru-RU" sz="2400" smtClean="0">
                <a:latin typeface="Arial" charset="0"/>
                <a:cs typeface="Arial" charset="0"/>
              </a:rPr>
              <a:t> Подверженность негативному влиянию группы; </a:t>
            </a:r>
            <a:endParaRPr lang="ru-RU" sz="2700" smtClean="0">
              <a:latin typeface="Georgia" pitchFamily="18" charset="0"/>
              <a:cs typeface="Arial" charset="0"/>
              <a:sym typeface="Georgia" pitchFamily="18" charset="0"/>
            </a:endParaRPr>
          </a:p>
          <a:p>
            <a:pPr marL="0" indent="0" eaLnBrk="1" hangingPunct="1">
              <a:spcBef>
                <a:spcPts val="475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Char char="✔"/>
            </a:pPr>
            <a:r>
              <a:rPr lang="ru-RU" sz="2400" smtClean="0">
                <a:latin typeface="Arial" charset="0"/>
                <a:cs typeface="Arial" charset="0"/>
              </a:rPr>
              <a:t> Подверженность влиянию асоциальных установок социума; </a:t>
            </a:r>
            <a:endParaRPr lang="ru-RU" sz="2700" smtClean="0">
              <a:latin typeface="Georgia" pitchFamily="18" charset="0"/>
              <a:cs typeface="Arial" charset="0"/>
              <a:sym typeface="Georgia" pitchFamily="18" charset="0"/>
            </a:endParaRPr>
          </a:p>
          <a:p>
            <a:pPr marL="0" indent="0" eaLnBrk="1" hangingPunct="1">
              <a:spcBef>
                <a:spcPts val="475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Char char="✔"/>
            </a:pPr>
            <a:r>
              <a:rPr lang="ru-RU" sz="2400" smtClean="0">
                <a:latin typeface="Arial" charset="0"/>
                <a:cs typeface="Arial" charset="0"/>
              </a:rPr>
              <a:t> Склонность к рискованным поступкам; </a:t>
            </a:r>
            <a:endParaRPr lang="ru-RU" sz="2700" smtClean="0">
              <a:latin typeface="Georgia" pitchFamily="18" charset="0"/>
              <a:cs typeface="Arial" charset="0"/>
              <a:sym typeface="Georgia" pitchFamily="18" charset="0"/>
            </a:endParaRPr>
          </a:p>
          <a:p>
            <a:pPr marL="0" indent="0" eaLnBrk="1" hangingPunct="1">
              <a:spcBef>
                <a:spcPts val="475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Char char="✔"/>
            </a:pPr>
            <a:r>
              <a:rPr lang="ru-RU" sz="2400" smtClean="0">
                <a:latin typeface="Arial" charset="0"/>
                <a:cs typeface="Arial" charset="0"/>
              </a:rPr>
              <a:t> Склонность к совершению необдуманных поступков; </a:t>
            </a:r>
            <a:endParaRPr lang="ru-RU" sz="2700" smtClean="0">
              <a:latin typeface="Georgia" pitchFamily="18" charset="0"/>
              <a:cs typeface="Arial" charset="0"/>
              <a:sym typeface="Georgia" pitchFamily="18" charset="0"/>
            </a:endParaRPr>
          </a:p>
          <a:p>
            <a:pPr marL="0" indent="0" eaLnBrk="1" hangingPunct="1">
              <a:spcBef>
                <a:spcPts val="475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Char char="✔"/>
            </a:pPr>
            <a:r>
              <a:rPr lang="ru-RU" sz="2400" smtClean="0">
                <a:latin typeface="Arial" charset="0"/>
                <a:cs typeface="Arial" charset="0"/>
              </a:rPr>
              <a:t> Трудность переживания жизненных неудач. </a:t>
            </a:r>
            <a:endParaRPr lang="ru-RU" sz="2700" smtClean="0">
              <a:latin typeface="Georgia" pitchFamily="18" charset="0"/>
              <a:cs typeface="Arial" charset="0"/>
              <a:sym typeface="Georgia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Google Shape;241;p14"/>
          <p:cNvSpPr txBox="1">
            <a:spLocks noGrp="1"/>
          </p:cNvSpPr>
          <p:nvPr>
            <p:ph type="title"/>
          </p:nvPr>
        </p:nvSpPr>
        <p:spPr>
          <a:xfrm>
            <a:off x="395288" y="188913"/>
            <a:ext cx="8229600" cy="85407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SzPts val="4000"/>
              <a:buFont typeface="Georgia" pitchFamily="18" charset="0"/>
              <a:buNone/>
            </a:pPr>
            <a:r>
              <a:rPr lang="ru-RU" sz="4000" smtClean="0">
                <a:latin typeface="Georgia" pitchFamily="18" charset="0"/>
                <a:cs typeface="Arial" charset="0"/>
                <a:sym typeface="Georgia" pitchFamily="18" charset="0"/>
              </a:rPr>
              <a:t> </a:t>
            </a:r>
            <a:r>
              <a:rPr lang="ru-RU" sz="3000" smtClean="0">
                <a:solidFill>
                  <a:schemeClr val="accent1"/>
                </a:solidFill>
                <a:latin typeface="Arial" charset="0"/>
                <a:cs typeface="Arial" charset="0"/>
              </a:rPr>
              <a:t>Что такое «факторы защиты»? </a:t>
            </a:r>
            <a:endParaRPr lang="ru-RU" sz="3300" smtClean="0">
              <a:latin typeface="Georgia" pitchFamily="18" charset="0"/>
              <a:cs typeface="Arial" charset="0"/>
              <a:sym typeface="Georgia" pitchFamily="18" charset="0"/>
            </a:endParaRPr>
          </a:p>
        </p:txBody>
      </p:sp>
      <p:sp>
        <p:nvSpPr>
          <p:cNvPr id="242" name="Google Shape;242;p14"/>
          <p:cNvSpPr txBox="1">
            <a:spLocks noGrp="1"/>
          </p:cNvSpPr>
          <p:nvPr>
            <p:ph type="body" idx="1"/>
          </p:nvPr>
        </p:nvSpPr>
        <p:spPr>
          <a:xfrm>
            <a:off x="457200" y="1628775"/>
            <a:ext cx="8229600" cy="4497388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None/>
            </a:pPr>
            <a:r>
              <a:rPr lang="ru-RU" sz="2400" b="1" smtClean="0">
                <a:latin typeface="Arial" charset="0"/>
                <a:cs typeface="Arial" charset="0"/>
              </a:rPr>
              <a:t>«Факторы  защиты»  –  обстоятельства, повышающие  социально-психологическую устойчивость к воздействию «факторов риска». </a:t>
            </a:r>
            <a:endParaRPr lang="ru-RU" sz="2700" b="1" smtClean="0">
              <a:latin typeface="Georgia" pitchFamily="18" charset="0"/>
              <a:cs typeface="Arial" charset="0"/>
              <a:sym typeface="Georgia" pitchFamily="18" charset="0"/>
            </a:endParaRPr>
          </a:p>
          <a:p>
            <a:pPr marL="0" indent="0" eaLnBrk="1" hangingPunct="1">
              <a:spcBef>
                <a:spcPts val="475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None/>
            </a:pPr>
            <a:r>
              <a:rPr lang="ru-RU" sz="2400" u="sng" smtClean="0">
                <a:latin typeface="Arial" charset="0"/>
                <a:cs typeface="Arial" charset="0"/>
              </a:rPr>
              <a:t>Методика оценивает такие параметры как: </a:t>
            </a:r>
          </a:p>
          <a:p>
            <a:pPr marL="0" indent="0" eaLnBrk="1" hangingPunct="1">
              <a:spcBef>
                <a:spcPts val="475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Char char="✔"/>
            </a:pPr>
            <a:r>
              <a:rPr lang="ru-RU" sz="2400" smtClean="0">
                <a:latin typeface="Arial" charset="0"/>
                <a:cs typeface="Arial" charset="0"/>
              </a:rPr>
              <a:t>Благополучие взаимоотношений с социальным окружением. </a:t>
            </a:r>
            <a:endParaRPr lang="ru-RU" sz="2700" smtClean="0">
              <a:latin typeface="Georgia" pitchFamily="18" charset="0"/>
              <a:cs typeface="Arial" charset="0"/>
              <a:sym typeface="Georgia" pitchFamily="18" charset="0"/>
            </a:endParaRPr>
          </a:p>
          <a:p>
            <a:pPr marL="0" indent="0" eaLnBrk="1" hangingPunct="1">
              <a:spcBef>
                <a:spcPts val="475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Char char="✔"/>
            </a:pPr>
            <a:r>
              <a:rPr lang="ru-RU" sz="2400" smtClean="0">
                <a:latin typeface="Arial" charset="0"/>
                <a:cs typeface="Arial" charset="0"/>
              </a:rPr>
              <a:t>Активность жизненной позиции, социальная активность. </a:t>
            </a:r>
            <a:endParaRPr lang="ru-RU" sz="2700" smtClean="0">
              <a:latin typeface="Georgia" pitchFamily="18" charset="0"/>
              <a:cs typeface="Arial" charset="0"/>
              <a:sym typeface="Georgia" pitchFamily="18" charset="0"/>
            </a:endParaRPr>
          </a:p>
          <a:p>
            <a:pPr marL="0" indent="0" eaLnBrk="1" hangingPunct="1">
              <a:spcBef>
                <a:spcPts val="475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Char char="✔"/>
            </a:pPr>
            <a:r>
              <a:rPr lang="ru-RU" sz="2400" smtClean="0">
                <a:latin typeface="Arial" charset="0"/>
                <a:cs typeface="Arial" charset="0"/>
              </a:rPr>
              <a:t>Умение говорить </a:t>
            </a:r>
            <a:r>
              <a:rPr lang="ru-RU" sz="2400" b="1" smtClean="0">
                <a:latin typeface="Arial" charset="0"/>
                <a:cs typeface="Arial" charset="0"/>
              </a:rPr>
              <a:t>НЕТ</a:t>
            </a:r>
            <a:r>
              <a:rPr lang="ru-RU" sz="2400" smtClean="0">
                <a:latin typeface="Arial" charset="0"/>
                <a:cs typeface="Arial" charset="0"/>
              </a:rPr>
              <a:t> сомнительным предложениям. </a:t>
            </a:r>
            <a:endParaRPr lang="ru-RU" sz="2700" smtClean="0">
              <a:latin typeface="Georgia" pitchFamily="18" charset="0"/>
              <a:cs typeface="Arial" charset="0"/>
              <a:sym typeface="Georgia" pitchFamily="18" charset="0"/>
            </a:endParaRPr>
          </a:p>
          <a:p>
            <a:pPr marL="0" indent="0" eaLnBrk="1" hangingPunct="1">
              <a:spcBef>
                <a:spcPts val="475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Char char="✔"/>
            </a:pPr>
            <a:r>
              <a:rPr lang="ru-RU" sz="2400" smtClean="0">
                <a:latin typeface="Arial" charset="0"/>
                <a:cs typeface="Arial" charset="0"/>
              </a:rPr>
              <a:t>Психологическую  устойчивость  и  уверенность  в  своих  силах  в трудных жизненных ситуациях. </a:t>
            </a:r>
            <a:endParaRPr lang="ru-RU" sz="2700" smtClean="0">
              <a:latin typeface="Georgia" pitchFamily="18" charset="0"/>
              <a:cs typeface="Arial" charset="0"/>
              <a:sym typeface="Georgia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Google Shape;301;p16"/>
          <p:cNvSpPr txBox="1">
            <a:spLocks noGrp="1"/>
          </p:cNvSpPr>
          <p:nvPr>
            <p:ph type="title"/>
          </p:nvPr>
        </p:nvSpPr>
        <p:spPr>
          <a:xfrm>
            <a:off x="468313" y="188913"/>
            <a:ext cx="8229600" cy="576262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800"/>
              <a:buFont typeface="Arial" charset="0"/>
              <a:buNone/>
            </a:pPr>
            <a:r>
              <a:rPr lang="ru-RU" sz="2800" smtClean="0">
                <a:solidFill>
                  <a:schemeClr val="accent1"/>
                </a:solidFill>
                <a:latin typeface="Arial" charset="0"/>
                <a:cs typeface="Arial" charset="0"/>
              </a:rPr>
              <a:t>Как проходит тестирование?</a:t>
            </a:r>
            <a:endParaRPr lang="ru-RU" sz="3300" smtClean="0">
              <a:latin typeface="Georgia" pitchFamily="18" charset="0"/>
              <a:cs typeface="Arial" charset="0"/>
              <a:sym typeface="Georgia" pitchFamily="18" charset="0"/>
            </a:endParaRPr>
          </a:p>
        </p:txBody>
      </p:sp>
      <p:sp>
        <p:nvSpPr>
          <p:cNvPr id="302" name="Google Shape;302;p16"/>
          <p:cNvSpPr txBox="1">
            <a:spLocks noGrp="1"/>
          </p:cNvSpPr>
          <p:nvPr>
            <p:ph type="body" idx="1"/>
          </p:nvPr>
        </p:nvSpPr>
        <p:spPr>
          <a:xfrm>
            <a:off x="323850" y="1844675"/>
            <a:ext cx="8569325" cy="3860800"/>
          </a:xfrm>
        </p:spPr>
        <p:txBody>
          <a:bodyPr/>
          <a:lstStyle/>
          <a:p>
            <a:pPr marL="273050" indent="-273050" algn="just"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1900"/>
              <a:buFont typeface="Noto Sans Symbols"/>
              <a:buChar char="✔"/>
            </a:pPr>
            <a:r>
              <a:rPr lang="ru-RU" sz="2200" smtClean="0">
                <a:latin typeface="Arial" charset="0"/>
                <a:cs typeface="Arial" charset="0"/>
              </a:rPr>
              <a:t>Учащиеся отвечают на вопросы анкеты:</a:t>
            </a:r>
          </a:p>
          <a:p>
            <a:pPr marL="273050" indent="-273050" algn="just"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1900"/>
              <a:buFont typeface="Noto Sans Symbols"/>
              <a:buChar char="✔"/>
            </a:pPr>
            <a:endParaRPr lang="ru-RU" sz="2200" smtClean="0">
              <a:latin typeface="Arial" charset="0"/>
              <a:cs typeface="Arial" charset="0"/>
            </a:endParaRPr>
          </a:p>
          <a:p>
            <a:pPr marL="273050" indent="-273050" algn="just"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1900"/>
              <a:buFont typeface="Noto Sans Symbols"/>
              <a:buNone/>
            </a:pPr>
            <a:r>
              <a:rPr lang="ru-RU" sz="2200" smtClean="0">
                <a:latin typeface="Arial" charset="0"/>
                <a:cs typeface="Arial" charset="0"/>
              </a:rPr>
              <a:t>- для 7-9-х классов 110 утверждений,</a:t>
            </a:r>
          </a:p>
          <a:p>
            <a:pPr marL="273050" indent="-273050" algn="just"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1900"/>
              <a:buFont typeface="Noto Sans Symbols"/>
              <a:buNone/>
            </a:pPr>
            <a:r>
              <a:rPr lang="ru-RU" sz="2200" smtClean="0">
                <a:latin typeface="Arial" charset="0"/>
                <a:cs typeface="Arial" charset="0"/>
              </a:rPr>
              <a:t>- для 10-11 классов, а также студентов колледжей 140 утверждений.</a:t>
            </a:r>
            <a:endParaRPr lang="ru-RU" sz="2700" smtClean="0">
              <a:latin typeface="Georgia" pitchFamily="18" charset="0"/>
              <a:cs typeface="Arial" charset="0"/>
              <a:sym typeface="Georgia" pitchFamily="18" charset="0"/>
            </a:endParaRPr>
          </a:p>
          <a:p>
            <a:pPr marL="273050" indent="-273050" algn="just" eaLnBrk="1" hangingPunct="1">
              <a:spcBef>
                <a:spcPts val="1638"/>
              </a:spcBef>
              <a:spcAft>
                <a:spcPct val="0"/>
              </a:spcAft>
              <a:buClr>
                <a:schemeClr val="accent1"/>
              </a:buClr>
              <a:buSzPts val="1900"/>
              <a:buFont typeface="Noto Sans Symbols"/>
              <a:buChar char="✔"/>
            </a:pPr>
            <a:r>
              <a:rPr lang="ru-RU" sz="2200" smtClean="0">
                <a:latin typeface="Arial" charset="0"/>
                <a:cs typeface="Arial" charset="0"/>
              </a:rPr>
              <a:t>при проведении тестирования в качестве наблюдателей допускается присутствие родителей учеников, </a:t>
            </a:r>
            <a:r>
              <a:rPr lang="ru-RU" sz="2200" smtClean="0">
                <a:solidFill>
                  <a:srgbClr val="FF0000"/>
                </a:solidFill>
                <a:latin typeface="Arial" charset="0"/>
                <a:cs typeface="Arial" charset="0"/>
              </a:rPr>
              <a:t>но только при согласовании с администрацией образовательного учреждения.</a:t>
            </a:r>
            <a:endParaRPr lang="ru-RU" sz="2700" smtClean="0">
              <a:solidFill>
                <a:srgbClr val="FF0000"/>
              </a:solidFill>
              <a:latin typeface="Georgia" pitchFamily="18" charset="0"/>
              <a:cs typeface="Arial" charset="0"/>
              <a:sym typeface="Georgia" pitchFamily="18" charset="0"/>
            </a:endParaRPr>
          </a:p>
          <a:p>
            <a:pPr marL="273050" indent="-273050" eaLnBrk="1" hangingPunct="1">
              <a:spcBef>
                <a:spcPts val="1738"/>
              </a:spcBef>
              <a:spcAft>
                <a:spcPct val="0"/>
              </a:spcAft>
              <a:buClr>
                <a:schemeClr val="accent1"/>
              </a:buClr>
              <a:buSzPts val="2300"/>
              <a:buFont typeface="Noto Sans Symbols"/>
              <a:buNone/>
            </a:pPr>
            <a:endParaRPr lang="ru-RU" sz="27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8"/>
          <p:cNvSpPr txBox="1">
            <a:spLocks noGrp="1"/>
          </p:cNvSpPr>
          <p:nvPr>
            <p:ph type="title"/>
          </p:nvPr>
        </p:nvSpPr>
        <p:spPr>
          <a:xfrm>
            <a:off x="179388" y="333375"/>
            <a:ext cx="8785225" cy="6477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500"/>
              <a:buFont typeface="Arial" charset="0"/>
              <a:buNone/>
            </a:pPr>
            <a:r>
              <a:rPr lang="ru-RU" sz="2300" smtClean="0">
                <a:solidFill>
                  <a:schemeClr val="accent1"/>
                </a:solidFill>
                <a:latin typeface="Arial" charset="0"/>
                <a:cs typeface="Arial" charset="0"/>
              </a:rPr>
              <a:t>Что может получить участник социально-психологического тестирования?</a:t>
            </a:r>
          </a:p>
        </p:txBody>
      </p:sp>
      <p:sp>
        <p:nvSpPr>
          <p:cNvPr id="43010" name="Google Shape;314;p18"/>
          <p:cNvSpPr txBox="1">
            <a:spLocks noGrp="1"/>
          </p:cNvSpPr>
          <p:nvPr>
            <p:ph type="body" idx="1"/>
          </p:nvPr>
        </p:nvSpPr>
        <p:spPr>
          <a:xfrm>
            <a:off x="179388" y="2136775"/>
            <a:ext cx="8569325" cy="3498850"/>
          </a:xfrm>
        </p:spPr>
        <p:txBody>
          <a:bodyPr/>
          <a:lstStyle/>
          <a:p>
            <a:pPr marL="273050" indent="-273050" algn="just"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1900"/>
              <a:buFont typeface="Noto Sans Symbols"/>
              <a:buChar char="✔"/>
            </a:pPr>
            <a:r>
              <a:rPr lang="ru-RU" sz="2200" smtClean="0">
                <a:latin typeface="Arial" charset="0"/>
                <a:cs typeface="Arial" charset="0"/>
              </a:rPr>
              <a:t>Возможность индивидуального обращения к психологу, проводившему тестирование, для получение более подробных результатов тестирования.</a:t>
            </a:r>
          </a:p>
          <a:p>
            <a:pPr marL="273050" indent="-273050" algn="just"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1900"/>
              <a:buFont typeface="Noto Sans Symbols"/>
              <a:buChar char="✔"/>
            </a:pPr>
            <a:endParaRPr lang="ru-RU" sz="2400" smtClean="0">
              <a:latin typeface="Georgia" pitchFamily="18" charset="0"/>
              <a:cs typeface="Arial" charset="0"/>
              <a:sym typeface="Georgia" pitchFamily="18" charset="0"/>
            </a:endParaRPr>
          </a:p>
          <a:p>
            <a:pPr marL="273050" indent="-273050" algn="just"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1900"/>
              <a:buFont typeface="Noto Sans Symbols"/>
              <a:buChar char="✔"/>
            </a:pPr>
            <a:r>
              <a:rPr lang="ru-RU" sz="2200" smtClean="0">
                <a:latin typeface="Arial" charset="0"/>
                <a:cs typeface="Arial" charset="0"/>
              </a:rPr>
              <a:t>Краткую характеристику актуального уровня развития психологической устойчивости;</a:t>
            </a:r>
          </a:p>
          <a:p>
            <a:pPr marL="273050" indent="-273050" algn="just" eaLnBrk="1" hangingPunct="1">
              <a:spcBef>
                <a:spcPts val="2238"/>
              </a:spcBef>
              <a:spcAft>
                <a:spcPct val="0"/>
              </a:spcAft>
              <a:buClr>
                <a:schemeClr val="accent1"/>
              </a:buClr>
              <a:buSzPts val="1900"/>
              <a:buFont typeface="Noto Sans Symbols"/>
              <a:buChar char="✔"/>
            </a:pPr>
            <a:r>
              <a:rPr lang="ru-RU" sz="2200" smtClean="0">
                <a:latin typeface="Arial" charset="0"/>
                <a:cs typeface="Arial" charset="0"/>
              </a:rPr>
              <a:t>Рекомендации в каком направлении нужно развивать свою психологическую устойчивость;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Google Shape;319;p19"/>
          <p:cNvSpPr txBox="1">
            <a:spLocks noChangeArrowheads="1"/>
          </p:cNvSpPr>
          <p:nvPr/>
        </p:nvSpPr>
        <p:spPr bwMode="auto">
          <a:xfrm>
            <a:off x="287338" y="1219200"/>
            <a:ext cx="8640762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algn="just">
              <a:buClr>
                <a:schemeClr val="accent1"/>
              </a:buClr>
              <a:buSzPts val="2300"/>
              <a:buFont typeface="Noto Sans Symbols"/>
              <a:buNone/>
            </a:pPr>
            <a:r>
              <a:rPr lang="ru-RU" sz="2700" b="1"/>
              <a:t>       Тестирование проводится при наличии информированного согласия в письменной форме одного из родителей (законного представителя) обучающихся.</a:t>
            </a:r>
          </a:p>
          <a:p>
            <a:pPr algn="just">
              <a:spcBef>
                <a:spcPts val="1738"/>
              </a:spcBef>
              <a:buClr>
                <a:schemeClr val="accent1"/>
              </a:buClr>
              <a:buSzPts val="2300"/>
              <a:buFont typeface="Noto Sans Symbols"/>
              <a:buNone/>
            </a:pPr>
            <a:r>
              <a:rPr lang="ru-RU" sz="2700"/>
              <a:t>	Согласие </a:t>
            </a:r>
            <a:r>
              <a:rPr lang="ru-RU" sz="2700">
                <a:solidFill>
                  <a:srgbClr val="0070C0"/>
                </a:solidFill>
              </a:rPr>
              <a:t>фиксирует разрешение </a:t>
            </a:r>
            <a:r>
              <a:rPr lang="ru-RU" sz="2700"/>
              <a:t>Вашему ребенку участвовать в тестировании, подтверждает Вашу </a:t>
            </a:r>
            <a:r>
              <a:rPr lang="ru-RU" sz="2700">
                <a:solidFill>
                  <a:srgbClr val="0070C0"/>
                </a:solidFill>
              </a:rPr>
              <a:t>осведомленность о цели</a:t>
            </a:r>
            <a:r>
              <a:rPr lang="ru-RU" sz="2700">
                <a:solidFill>
                  <a:srgbClr val="FF0000"/>
                </a:solidFill>
              </a:rPr>
              <a:t> </a:t>
            </a:r>
            <a:r>
              <a:rPr lang="ru-RU" sz="2700"/>
              <a:t>тестирования, его длительности и возможных результатах.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"/>
          <p:cNvSpPr/>
          <p:nvPr/>
        </p:nvSpPr>
        <p:spPr>
          <a:xfrm>
            <a:off x="479425" y="581025"/>
            <a:ext cx="7921625" cy="1552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>
            <a:spAutoFit/>
          </a:bodyPr>
          <a:lstStyle/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ru-RU" sz="2300"/>
              <a:t>       </a:t>
            </a:r>
            <a:r>
              <a:rPr lang="ru-RU" sz="2400"/>
              <a:t>Проведение социально-психологического тестирования организовано во исполнение </a:t>
            </a:r>
            <a:r>
              <a:rPr lang="ru-RU" sz="2400" b="1">
                <a:cs typeface="Times New Roman" pitchFamily="18" charset="0"/>
                <a:hlinkClick r:id="rId3" action="ppaction://hlinkfile"/>
              </a:rPr>
              <a:t>Приказа Министерства просвещения № 59 от 20.02.2020 г. </a:t>
            </a:r>
            <a:r>
              <a:rPr lang="ru-RU" sz="2400" b="1">
                <a:cs typeface="Times New Roman" pitchFamily="18" charset="0"/>
              </a:rPr>
              <a:t>«Об утверждении порядка проведения СПТ»</a:t>
            </a:r>
            <a:endParaRPr lang="ru-RU" sz="23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"/>
          <p:cNvSpPr txBox="1">
            <a:spLocks noGrp="1"/>
          </p:cNvSpPr>
          <p:nvPr>
            <p:ph type="body" idx="1"/>
          </p:nvPr>
        </p:nvSpPr>
        <p:spPr>
          <a:xfrm>
            <a:off x="358775" y="1628775"/>
            <a:ext cx="8426450" cy="4321175"/>
          </a:xfrm>
        </p:spPr>
        <p:txBody>
          <a:bodyPr/>
          <a:lstStyle/>
          <a:p>
            <a:pPr marL="0" indent="363538" algn="ctr" ea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None/>
            </a:pPr>
            <a:endParaRPr lang="ru-RU" sz="2400" b="1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0" indent="363538" algn="ctr" ea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None/>
            </a:pPr>
            <a:endParaRPr lang="ru-RU" sz="2400" b="1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0" indent="363538" algn="ctr" ea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None/>
            </a:pPr>
            <a:r>
              <a:rPr lang="ru-RU" sz="24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Всероссийское мероприятие!</a:t>
            </a:r>
            <a:endParaRPr lang="ru-RU" sz="2400" b="1" smtClean="0">
              <a:solidFill>
                <a:srgbClr val="FF0000"/>
              </a:solidFill>
              <a:latin typeface="Arial" charset="0"/>
              <a:cs typeface="Arial" charset="0"/>
              <a:sym typeface="Georgia" pitchFamily="18" charset="0"/>
            </a:endParaRPr>
          </a:p>
          <a:p>
            <a:pPr marL="0" indent="363538" algn="ctr" eaLnBrk="1" hangingPunct="1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None/>
            </a:pPr>
            <a:r>
              <a:rPr lang="ru-RU" sz="2400" b="1" smtClean="0">
                <a:latin typeface="Arial" charset="0"/>
                <a:cs typeface="Arial" charset="0"/>
              </a:rPr>
              <a:t>Участниками</a:t>
            </a:r>
            <a:r>
              <a:rPr lang="ru-RU" sz="2400" smtClean="0">
                <a:latin typeface="Arial" charset="0"/>
                <a:cs typeface="Arial" charset="0"/>
              </a:rPr>
              <a:t> являются обучающиеся с 7 по 11 класс (достигшие 13 летнего возраста на момент проведения тестирования и старше), а также студенты 1-2 курсов средне-специальных и высших учебных заведений.   </a:t>
            </a:r>
            <a:endParaRPr lang="ru-RU" sz="2400" smtClean="0">
              <a:latin typeface="Arial" charset="0"/>
              <a:cs typeface="Arial" charset="0"/>
              <a:sym typeface="Georgia" pitchFamily="18" charset="0"/>
            </a:endParaRPr>
          </a:p>
        </p:txBody>
      </p:sp>
      <p:sp>
        <p:nvSpPr>
          <p:cNvPr id="18434" name="Google Shape;175;p3"/>
          <p:cNvSpPr txBox="1">
            <a:spLocks noChangeArrowheads="1"/>
          </p:cNvSpPr>
          <p:nvPr/>
        </p:nvSpPr>
        <p:spPr bwMode="auto">
          <a:xfrm>
            <a:off x="250825" y="190500"/>
            <a:ext cx="86423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algn="ctr">
              <a:buClr>
                <a:schemeClr val="accent1"/>
              </a:buClr>
              <a:buSzPts val="2300"/>
              <a:buFont typeface="Noto Sans Symbols"/>
              <a:buNone/>
            </a:pPr>
            <a:r>
              <a:rPr lang="ru-RU" sz="2700">
                <a:solidFill>
                  <a:schemeClr val="accent1"/>
                </a:solidFill>
              </a:rPr>
              <a:t>   Социально-психологическое тестирование по Единой Методике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"/>
          <p:cNvSpPr txBox="1">
            <a:spLocks noGrp="1"/>
          </p:cNvSpPr>
          <p:nvPr>
            <p:ph type="body" idx="1"/>
          </p:nvPr>
        </p:nvSpPr>
        <p:spPr>
          <a:xfrm>
            <a:off x="468313" y="1638300"/>
            <a:ext cx="8424862" cy="4319588"/>
          </a:xfrm>
        </p:spPr>
        <p:txBody>
          <a:bodyPr/>
          <a:lstStyle/>
          <a:p>
            <a:pPr marL="0" indent="363538" algn="just" eaLnBrk="1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None/>
            </a:pPr>
            <a:r>
              <a:rPr lang="ru-RU" sz="2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Целью тестирования является</a:t>
            </a:r>
            <a:r>
              <a:rPr lang="ru-RU" sz="2200" smtClean="0">
                <a:latin typeface="Arial" charset="0"/>
                <a:cs typeface="Arial" charset="0"/>
              </a:rPr>
              <a:t> </a:t>
            </a:r>
            <a:r>
              <a:rPr lang="ru-RU" sz="2200" i="1" smtClean="0">
                <a:latin typeface="Arial" charset="0"/>
                <a:cs typeface="Arial" charset="0"/>
              </a:rPr>
              <a:t>и</a:t>
            </a:r>
            <a:r>
              <a:rPr lang="ru-RU" sz="2500" i="1" smtClean="0">
                <a:latin typeface="Georgia" pitchFamily="18" charset="0"/>
                <a:cs typeface="Arial" charset="0"/>
                <a:sym typeface="Georgia" pitchFamily="18" charset="0"/>
              </a:rPr>
              <a:t>сследование ориентированное на выявление отношения подростка к своей жизни, переживанию трудностей, разногласий с другими людьми и жизненных неприятностей, а также их преодолению. Тем самым позволяет оценить процесс становления личности обучающегося.</a:t>
            </a:r>
            <a:endParaRPr lang="ru-RU" sz="2500" smtClean="0">
              <a:latin typeface="Georgia" pitchFamily="18" charset="0"/>
              <a:cs typeface="Arial" charset="0"/>
              <a:sym typeface="Georgia" pitchFamily="18" charset="0"/>
            </a:endParaRPr>
          </a:p>
          <a:p>
            <a:pPr marL="0" indent="363538" algn="just" eaLnBrk="1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None/>
            </a:pPr>
            <a:endParaRPr lang="ru-RU" sz="2500" smtClean="0">
              <a:latin typeface="Georgia" pitchFamily="18" charset="0"/>
              <a:cs typeface="Arial" charset="0"/>
              <a:sym typeface="Georgia" pitchFamily="18" charset="0"/>
            </a:endParaRPr>
          </a:p>
          <a:p>
            <a:pPr marL="0" indent="363538" algn="just"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None/>
            </a:pPr>
            <a:r>
              <a:rPr lang="ru-RU" sz="2500" smtClean="0">
                <a:latin typeface="Georgia" pitchFamily="18" charset="0"/>
                <a:cs typeface="Arial" charset="0"/>
                <a:sym typeface="Georgia" pitchFamily="18" charset="0"/>
              </a:rPr>
              <a:t>С помощью тестирования так же оценивается вероятность вовлечения подростков в зависимое поведение на основе соотношения факторов риска и факторов защиты, воздействующих на них.</a:t>
            </a:r>
          </a:p>
          <a:p>
            <a:pPr marL="0" indent="363538" algn="just" eaLnBrk="1" hangingPunct="1">
              <a:lnSpc>
                <a:spcPct val="70000"/>
              </a:lnSpc>
              <a:spcBef>
                <a:spcPts val="475"/>
              </a:spcBef>
              <a:spcAft>
                <a:spcPct val="0"/>
              </a:spcAft>
              <a:buClr>
                <a:schemeClr val="accent1"/>
              </a:buClr>
              <a:buSzPts val="2000"/>
              <a:buFont typeface="Noto Sans Symbols"/>
              <a:buNone/>
            </a:pPr>
            <a:r>
              <a:rPr lang="ru-RU" sz="2200" smtClean="0">
                <a:latin typeface="Arial" charset="0"/>
                <a:cs typeface="Arial" charset="0"/>
              </a:rPr>
              <a:t> </a:t>
            </a:r>
            <a:endParaRPr lang="ru-RU" sz="2500" smtClean="0">
              <a:latin typeface="Georgia" pitchFamily="18" charset="0"/>
              <a:cs typeface="Arial" charset="0"/>
              <a:sym typeface="Georgia" pitchFamily="18" charset="0"/>
            </a:endParaRPr>
          </a:p>
        </p:txBody>
      </p:sp>
      <p:sp>
        <p:nvSpPr>
          <p:cNvPr id="20482" name="Google Shape;175;p3"/>
          <p:cNvSpPr txBox="1">
            <a:spLocks noChangeArrowheads="1"/>
          </p:cNvSpPr>
          <p:nvPr/>
        </p:nvSpPr>
        <p:spPr bwMode="auto">
          <a:xfrm>
            <a:off x="250825" y="190500"/>
            <a:ext cx="86423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algn="ctr">
              <a:buClr>
                <a:schemeClr val="accent1"/>
              </a:buClr>
              <a:buSzPts val="2300"/>
              <a:buFont typeface="Noto Sans Symbols"/>
              <a:buNone/>
            </a:pPr>
            <a:r>
              <a:rPr lang="ru-RU" sz="2700">
                <a:solidFill>
                  <a:schemeClr val="accent1"/>
                </a:solidFill>
              </a:rPr>
              <a:t>   Социально-психологическое тестирование по Единой Методике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Google Shape;180;p4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700"/>
              <a:buFont typeface="Arial" charset="0"/>
              <a:buNone/>
            </a:pPr>
            <a:r>
              <a:rPr lang="ru-RU" sz="2700" smtClean="0">
                <a:solidFill>
                  <a:schemeClr val="accent1"/>
                </a:solidFill>
                <a:latin typeface="Arial" charset="0"/>
                <a:cs typeface="Arial" charset="0"/>
              </a:rPr>
              <a:t>Выявляет ли методика СПТ </a:t>
            </a:r>
            <a:br>
              <a:rPr lang="ru-RU" sz="2700" smtClean="0">
                <a:solidFill>
                  <a:schemeClr val="accent1"/>
                </a:solidFill>
                <a:latin typeface="Arial" charset="0"/>
                <a:cs typeface="Arial" charset="0"/>
              </a:rPr>
            </a:br>
            <a:r>
              <a:rPr lang="ru-RU" sz="2700" smtClean="0">
                <a:solidFill>
                  <a:schemeClr val="accent1"/>
                </a:solidFill>
                <a:latin typeface="Arial" charset="0"/>
                <a:cs typeface="Arial" charset="0"/>
              </a:rPr>
              <a:t>наркопотребление или наркозависимость? </a:t>
            </a:r>
            <a:endParaRPr lang="ru-RU" sz="3300" smtClean="0">
              <a:latin typeface="Georgia" pitchFamily="18" charset="0"/>
              <a:cs typeface="Arial" charset="0"/>
              <a:sym typeface="Georgia" pitchFamily="18" charset="0"/>
            </a:endParaRPr>
          </a:p>
        </p:txBody>
      </p:sp>
      <p:sp>
        <p:nvSpPr>
          <p:cNvPr id="181" name="Google Shape;181;p4"/>
          <p:cNvSpPr txBox="1">
            <a:spLocks noGrp="1"/>
          </p:cNvSpPr>
          <p:nvPr>
            <p:ph type="body" idx="1"/>
          </p:nvPr>
        </p:nvSpPr>
        <p:spPr>
          <a:xfrm>
            <a:off x="250825" y="1700213"/>
            <a:ext cx="8569325" cy="4624387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400"/>
              <a:buFont typeface="Noto Sans Symbols"/>
              <a:buNone/>
            </a:pPr>
            <a:r>
              <a:rPr lang="ru-RU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Методика  не  может  быть  использована  для </a:t>
            </a:r>
            <a:endParaRPr lang="ru-RU" sz="2700" smtClean="0">
              <a:latin typeface="Georgia" pitchFamily="18" charset="0"/>
              <a:cs typeface="Arial" charset="0"/>
              <a:sym typeface="Georgia" pitchFamily="18" charset="0"/>
            </a:endParaRPr>
          </a:p>
          <a:p>
            <a:pPr marL="0" indent="0" algn="ctr" eaLnBrk="1" hangingPunct="1">
              <a:spcBef>
                <a:spcPts val="563"/>
              </a:spcBef>
              <a:spcAft>
                <a:spcPct val="0"/>
              </a:spcAft>
              <a:buClr>
                <a:schemeClr val="accent1"/>
              </a:buClr>
              <a:buSzPts val="2400"/>
              <a:buFont typeface="Noto Sans Symbols"/>
              <a:buNone/>
            </a:pPr>
            <a:r>
              <a:rPr lang="ru-RU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формулировки  заключения  о  наркотической  или  иной зависимости.  </a:t>
            </a:r>
            <a:endParaRPr lang="ru-RU" sz="2700" smtClean="0">
              <a:latin typeface="Georgia" pitchFamily="18" charset="0"/>
              <a:cs typeface="Arial" charset="0"/>
              <a:sym typeface="Georgia" pitchFamily="18" charset="0"/>
            </a:endParaRPr>
          </a:p>
          <a:p>
            <a:pPr marL="0" indent="0" algn="ctr" eaLnBrk="1" hangingPunct="1">
              <a:spcBef>
                <a:spcPts val="363"/>
              </a:spcBef>
              <a:spcAft>
                <a:spcPct val="0"/>
              </a:spcAft>
              <a:buClr>
                <a:schemeClr val="accent1"/>
              </a:buClr>
              <a:buSzPts val="1500"/>
              <a:buFont typeface="Noto Sans Symbols"/>
              <a:buNone/>
            </a:pPr>
            <a:endParaRPr lang="ru-RU" sz="2800" smtClean="0">
              <a:latin typeface="Arial" charset="0"/>
              <a:cs typeface="Arial" charset="0"/>
            </a:endParaRPr>
          </a:p>
          <a:p>
            <a:pPr marL="0" indent="0" algn="ctr" eaLnBrk="1" hangingPunct="1">
              <a:spcBef>
                <a:spcPts val="363"/>
              </a:spcBef>
              <a:spcAft>
                <a:spcPct val="0"/>
              </a:spcAft>
              <a:buClr>
                <a:schemeClr val="accent1"/>
              </a:buClr>
              <a:buSzPts val="1500"/>
              <a:buFont typeface="Noto Sans Symbols"/>
              <a:buNone/>
            </a:pPr>
            <a:r>
              <a:rPr lang="ru-RU" sz="2800" smtClean="0">
                <a:latin typeface="Times New Roman" pitchFamily="18" charset="0"/>
                <a:ea typeface="Georgia" pitchFamily="18" charset="0"/>
                <a:cs typeface="Times New Roman" pitchFamily="18" charset="0"/>
                <a:sym typeface="Georgia" pitchFamily="18" charset="0"/>
              </a:rPr>
              <a:t>Данная методика оценивает степень влияния факторов риска, с которыми сталкиваются или могут столкнуться обучающиеся, и факторы защиты, позволяющие этому противостоять, адаптироваться, повысить психологическую устойчивость.</a:t>
            </a:r>
          </a:p>
          <a:p>
            <a:pPr marL="0" indent="0" algn="just" eaLnBrk="1" hangingPunct="1">
              <a:spcBef>
                <a:spcPts val="563"/>
              </a:spcBef>
              <a:spcAft>
                <a:spcPct val="0"/>
              </a:spcAft>
              <a:buClr>
                <a:schemeClr val="accent1"/>
              </a:buClr>
              <a:buSzPts val="2400"/>
              <a:buFont typeface="Noto Sans Symbols"/>
              <a:buNone/>
            </a:pPr>
            <a:r>
              <a:rPr lang="ru-RU" sz="2800" smtClean="0">
                <a:latin typeface="Arial" charset="0"/>
                <a:cs typeface="Arial" charset="0"/>
              </a:rPr>
              <a:t> </a:t>
            </a:r>
            <a:endParaRPr lang="ru-RU" sz="27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Google Shape;186;p5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/>
          <a:lstStyle/>
          <a:p>
            <a:pPr marL="273050" indent="-273050"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700"/>
              <a:buFont typeface="Arial" charset="0"/>
              <a:buNone/>
            </a:pPr>
            <a:r>
              <a:rPr lang="ru-RU" sz="2700" smtClean="0">
                <a:solidFill>
                  <a:schemeClr val="accent1"/>
                </a:solidFill>
                <a:latin typeface="Arial" charset="0"/>
                <a:cs typeface="Arial" charset="0"/>
              </a:rPr>
              <a:t>Какие результаты тестирования станут известны в образовательной организации? </a:t>
            </a:r>
            <a:endParaRPr lang="ru-RU" sz="3300" smtClean="0">
              <a:latin typeface="Georgia" pitchFamily="18" charset="0"/>
              <a:cs typeface="Arial" charset="0"/>
              <a:sym typeface="Georgia" pitchFamily="18" charset="0"/>
            </a:endParaRPr>
          </a:p>
        </p:txBody>
      </p:sp>
      <p:sp>
        <p:nvSpPr>
          <p:cNvPr id="24578" name="Google Shape;187;p5"/>
          <p:cNvSpPr txBox="1">
            <a:spLocks noGrp="1"/>
          </p:cNvSpPr>
          <p:nvPr>
            <p:ph type="body" idx="1"/>
          </p:nvPr>
        </p:nvSpPr>
        <p:spPr>
          <a:xfrm>
            <a:off x="301625" y="1571625"/>
            <a:ext cx="8504238" cy="4572000"/>
          </a:xfrm>
        </p:spPr>
        <p:txBody>
          <a:bodyPr/>
          <a:lstStyle/>
          <a:p>
            <a:pPr marL="514350" indent="-514350" algn="just" ea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200"/>
              <a:buFont typeface="Noto Sans Symbols"/>
              <a:buAutoNum type="arabicPeriod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результаты тестирования деперсонифицированы!!!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Никто из сотрудников и руководства образовательной организации не сможет узнать индивидуальные результаты обучающегося.</a:t>
            </a:r>
          </a:p>
          <a:p>
            <a:pPr marL="514350" indent="-514350" algn="just" ea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200"/>
              <a:buFont typeface="Noto Sans Symbols"/>
              <a:buAutoNum type="arabicPeriod"/>
            </a:pPr>
            <a:endParaRPr lang="ru-RU" sz="2400" smtClean="0">
              <a:latin typeface="Times New Roman" pitchFamily="18" charset="0"/>
              <a:ea typeface="Georgia" pitchFamily="18" charset="0"/>
              <a:cs typeface="Times New Roman" pitchFamily="18" charset="0"/>
            </a:endParaRPr>
          </a:p>
          <a:p>
            <a:pPr marL="514350" indent="-514350" algn="just" ea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200"/>
              <a:buFont typeface="Noto Sans Symbols"/>
              <a:buAutoNum type="arabicPeriod"/>
            </a:pPr>
            <a:r>
              <a:rPr lang="ru-RU" sz="2400" smtClean="0">
                <a:latin typeface="Times New Roman" pitchFamily="18" charset="0"/>
                <a:ea typeface="Georgia" pitchFamily="18" charset="0"/>
                <a:cs typeface="Times New Roman" pitchFamily="18" charset="0"/>
                <a:sym typeface="Georgia" pitchFamily="18" charset="0"/>
              </a:rPr>
              <a:t>Доступ к информация о том, какой код присвоен тестируемому </a:t>
            </a:r>
            <a:r>
              <a:rPr lang="ru-RU" sz="2400" b="1" smtClean="0">
                <a:latin typeface="Times New Roman" pitchFamily="18" charset="0"/>
                <a:ea typeface="Georgia" pitchFamily="18" charset="0"/>
                <a:cs typeface="Times New Roman" pitchFamily="18" charset="0"/>
                <a:sym typeface="Georgia" pitchFamily="18" charset="0"/>
              </a:rPr>
              <a:t>имеет только психолог образовательной организации</a:t>
            </a:r>
            <a:r>
              <a:rPr lang="ru-RU" sz="2400" smtClean="0">
                <a:latin typeface="Times New Roman" pitchFamily="18" charset="0"/>
                <a:ea typeface="Georgia" pitchFamily="18" charset="0"/>
                <a:cs typeface="Times New Roman" pitchFamily="18" charset="0"/>
                <a:sym typeface="Georgia" pitchFamily="18" charset="0"/>
              </a:rPr>
              <a:t>, соблюдение конфиденциальности данной информации охраняется законом РФ (</a:t>
            </a:r>
            <a:r>
              <a:rPr lang="ru-RU" sz="2400" b="1" smtClean="0">
                <a:solidFill>
                  <a:srgbClr val="FF0066"/>
                </a:solidFill>
                <a:latin typeface="Times New Roman" pitchFamily="18" charset="0"/>
                <a:ea typeface="Georgia" pitchFamily="18" charset="0"/>
                <a:cs typeface="Times New Roman" pitchFamily="18" charset="0"/>
                <a:sym typeface="Georgia" pitchFamily="18" charset="0"/>
              </a:rPr>
              <a:t>Административная ответственность</a:t>
            </a:r>
            <a:r>
              <a:rPr lang="ru-RU" sz="2400" smtClean="0">
                <a:latin typeface="Times New Roman" pitchFamily="18" charset="0"/>
                <a:ea typeface="Georgia" pitchFamily="18" charset="0"/>
                <a:cs typeface="Times New Roman" pitchFamily="18" charset="0"/>
                <a:sym typeface="Georgia" pitchFamily="18" charset="0"/>
              </a:rPr>
              <a:t> (согласно ст. 13.11 КоАП РФ), </a:t>
            </a:r>
            <a:r>
              <a:rPr lang="ru-RU" sz="2400" b="1" smtClean="0">
                <a:solidFill>
                  <a:srgbClr val="FF0066"/>
                </a:solidFill>
                <a:latin typeface="Times New Roman" pitchFamily="18" charset="0"/>
                <a:ea typeface="Georgia" pitchFamily="18" charset="0"/>
                <a:cs typeface="Times New Roman" pitchFamily="18" charset="0"/>
                <a:sym typeface="Georgia" pitchFamily="18" charset="0"/>
              </a:rPr>
              <a:t>уголовная ответственность</a:t>
            </a:r>
            <a:r>
              <a:rPr lang="ru-RU" sz="2400" smtClean="0">
                <a:latin typeface="Times New Roman" pitchFamily="18" charset="0"/>
                <a:ea typeface="Georgia" pitchFamily="18" charset="0"/>
                <a:cs typeface="Times New Roman" pitchFamily="18" charset="0"/>
                <a:sym typeface="Georgia" pitchFamily="18" charset="0"/>
              </a:rPr>
              <a:t> (137, 140, 272 ст. УК РФ), </a:t>
            </a:r>
            <a:r>
              <a:rPr lang="ru-RU" sz="2400" b="1" smtClean="0">
                <a:solidFill>
                  <a:srgbClr val="FF0066"/>
                </a:solidFill>
                <a:latin typeface="Times New Roman" pitchFamily="18" charset="0"/>
                <a:ea typeface="Georgia" pitchFamily="18" charset="0"/>
                <a:cs typeface="Times New Roman" pitchFamily="18" charset="0"/>
                <a:sym typeface="Georgia" pitchFamily="18" charset="0"/>
              </a:rPr>
              <a:t>гражданско-правовая ответственность</a:t>
            </a:r>
            <a:r>
              <a:rPr lang="ru-RU" sz="2400" smtClean="0">
                <a:latin typeface="Times New Roman" pitchFamily="18" charset="0"/>
                <a:ea typeface="Georgia" pitchFamily="18" charset="0"/>
                <a:cs typeface="Times New Roman" pitchFamily="18" charset="0"/>
                <a:sym typeface="Georgia" pitchFamily="18" charset="0"/>
              </a:rPr>
              <a:t> (ст. 15, 151 Гражданского кодекса, ст. 24 закона «О персональных данных»).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Google Shape;192;p6"/>
          <p:cNvSpPr txBox="1">
            <a:spLocks noGrp="1"/>
          </p:cNvSpPr>
          <p:nvPr>
            <p:ph type="title"/>
          </p:nvPr>
        </p:nvSpPr>
        <p:spPr>
          <a:xfrm>
            <a:off x="301625" y="325438"/>
            <a:ext cx="8534400" cy="7588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700"/>
              <a:buFont typeface="Arial" charset="0"/>
              <a:buNone/>
            </a:pPr>
            <a:r>
              <a:rPr lang="ru-RU" sz="2700" smtClean="0">
                <a:solidFill>
                  <a:schemeClr val="accent1"/>
                </a:solidFill>
                <a:latin typeface="Arial" charset="0"/>
                <a:cs typeface="Arial" charset="0"/>
              </a:rPr>
              <a:t> В чем заключается конфиденциальность </a:t>
            </a:r>
            <a:br>
              <a:rPr lang="ru-RU" sz="2700" smtClean="0">
                <a:solidFill>
                  <a:schemeClr val="accent1"/>
                </a:solidFill>
                <a:latin typeface="Arial" charset="0"/>
                <a:cs typeface="Arial" charset="0"/>
              </a:rPr>
            </a:br>
            <a:r>
              <a:rPr lang="ru-RU" sz="2700" smtClean="0">
                <a:solidFill>
                  <a:schemeClr val="accent1"/>
                </a:solidFill>
                <a:latin typeface="Arial" charset="0"/>
                <a:cs typeface="Arial" charset="0"/>
              </a:rPr>
              <a:t>проведения тестирования? </a:t>
            </a:r>
            <a:endParaRPr lang="ru-RU" sz="3300" smtClean="0">
              <a:latin typeface="Georgia" pitchFamily="18" charset="0"/>
              <a:cs typeface="Arial" charset="0"/>
              <a:sym typeface="Georgia" pitchFamily="18" charset="0"/>
            </a:endParaRPr>
          </a:p>
        </p:txBody>
      </p:sp>
      <p:sp>
        <p:nvSpPr>
          <p:cNvPr id="193" name="Google Shape;193;p6"/>
          <p:cNvSpPr txBox="1">
            <a:spLocks noGrp="1"/>
          </p:cNvSpPr>
          <p:nvPr>
            <p:ph type="body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100"/>
              <a:buFont typeface="Noto Sans Symbols"/>
              <a:buNone/>
            </a:pPr>
            <a:r>
              <a:rPr lang="ru-RU" sz="24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Все результаты тестирования строго конфиденциальны! </a:t>
            </a:r>
          </a:p>
          <a:p>
            <a:pPr marL="0" indent="0" algn="just" eaLnBrk="1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ts val="2100"/>
              <a:buFont typeface="Noto Sans Symbols"/>
              <a:buChar char="⚫"/>
            </a:pPr>
            <a:r>
              <a:rPr lang="ru-RU" sz="2400" smtClean="0">
                <a:latin typeface="Arial" charset="0"/>
                <a:cs typeface="Arial" charset="0"/>
              </a:rPr>
              <a:t>Каждому обучающемуся присваивается индивидуальный код участника, который делает невозможным персонификацию данных. </a:t>
            </a:r>
            <a:endParaRPr lang="ru-RU" sz="2700" smtClean="0">
              <a:latin typeface="Georgia" pitchFamily="18" charset="0"/>
              <a:cs typeface="Arial" charset="0"/>
              <a:sym typeface="Georgia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ts val="2100"/>
              <a:buFont typeface="Noto Sans Symbols"/>
              <a:buChar char="⚫"/>
            </a:pPr>
            <a:r>
              <a:rPr lang="ru-RU" sz="2400" smtClean="0">
                <a:latin typeface="Arial" charset="0"/>
                <a:cs typeface="Arial" charset="0"/>
              </a:rPr>
              <a:t>Список индивидуальных кодов и соответствующих им фамилий хранится в образовательной организации в соответствии с Федеральным законом от 27 июля 2007 г. № 152-ФЗ «О персональных данных». </a:t>
            </a:r>
            <a:endParaRPr lang="ru-RU" sz="2700" smtClean="0">
              <a:latin typeface="Georgia" pitchFamily="18" charset="0"/>
              <a:cs typeface="Arial" charset="0"/>
              <a:sym typeface="Georgia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ts val="2100"/>
              <a:buFont typeface="Noto Sans Symbols"/>
              <a:buChar char="⚫"/>
            </a:pPr>
            <a:r>
              <a:rPr lang="ru-RU" sz="2400" smtClean="0">
                <a:latin typeface="Arial" charset="0"/>
                <a:cs typeface="Arial" charset="0"/>
              </a:rPr>
              <a:t>Персональные результаты могут быть </a:t>
            </a:r>
            <a:r>
              <a:rPr lang="ru-RU" sz="2400" b="1" smtClean="0">
                <a:latin typeface="Arial" charset="0"/>
                <a:cs typeface="Arial" charset="0"/>
              </a:rPr>
              <a:t>доступны</a:t>
            </a:r>
            <a:r>
              <a:rPr lang="ru-RU" sz="2400" smtClean="0">
                <a:latin typeface="Arial" charset="0"/>
                <a:cs typeface="Arial" charset="0"/>
              </a:rPr>
              <a:t> только трем лицам: </a:t>
            </a:r>
            <a:r>
              <a:rPr lang="ru-RU" sz="2400" b="1" smtClean="0">
                <a:latin typeface="Arial" charset="0"/>
                <a:cs typeface="Arial" charset="0"/>
              </a:rPr>
              <a:t>родителю, ребенку и педагогу-психологу. </a:t>
            </a:r>
            <a:endParaRPr lang="ru-RU" sz="2700" smtClean="0">
              <a:latin typeface="Georgia" pitchFamily="18" charset="0"/>
              <a:cs typeface="Arial" charset="0"/>
              <a:sym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Google Shape;198;p7"/>
          <p:cNvSpPr txBox="1">
            <a:spLocks noGrp="1"/>
          </p:cNvSpPr>
          <p:nvPr>
            <p:ph type="title"/>
          </p:nvPr>
        </p:nvSpPr>
        <p:spPr>
          <a:xfrm>
            <a:off x="0" y="0"/>
            <a:ext cx="9036050" cy="9874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SzPts val="2200"/>
              <a:buFont typeface="Arial" charset="0"/>
              <a:buNone/>
            </a:pPr>
            <a:r>
              <a:rPr lang="ru-RU" sz="2200" smtClean="0">
                <a:latin typeface="Arial" charset="0"/>
                <a:cs typeface="Arial" charset="0"/>
              </a:rPr>
              <a:t> </a:t>
            </a:r>
            <a:r>
              <a:rPr lang="ru-RU" sz="2400" smtClean="0">
                <a:solidFill>
                  <a:schemeClr val="accent1"/>
                </a:solidFill>
                <a:latin typeface="Arial" charset="0"/>
                <a:cs typeface="Arial" charset="0"/>
              </a:rPr>
              <a:t>Какие результаты будут получены Вами и вашим ребенком после проведения тестирования? </a:t>
            </a:r>
          </a:p>
        </p:txBody>
      </p:sp>
      <p:sp>
        <p:nvSpPr>
          <p:cNvPr id="199" name="Google Shape;199;p7"/>
          <p:cNvSpPr txBox="1">
            <a:spLocks noGrp="1"/>
          </p:cNvSpPr>
          <p:nvPr>
            <p:ph type="body" idx="1"/>
          </p:nvPr>
        </p:nvSpPr>
        <p:spPr>
          <a:xfrm>
            <a:off x="336550" y="1544638"/>
            <a:ext cx="8504238" cy="4572000"/>
          </a:xfrm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300"/>
              <a:buFont typeface="Noto Sans Symbols"/>
              <a:buNone/>
            </a:pPr>
            <a:r>
              <a:rPr lang="ru-RU" sz="2700" smtClean="0">
                <a:solidFill>
                  <a:srgbClr val="FF0000"/>
                </a:solidFill>
                <a:latin typeface="Arial" charset="0"/>
                <a:cs typeface="Arial" charset="0"/>
              </a:rPr>
              <a:t>Основной принцип при сообщении результатов: </a:t>
            </a:r>
          </a:p>
          <a:p>
            <a:pPr marL="0" indent="0" algn="ctr" eaLnBrk="1" hangingPunct="1">
              <a:spcBef>
                <a:spcPts val="538"/>
              </a:spcBef>
              <a:spcAft>
                <a:spcPct val="0"/>
              </a:spcAft>
              <a:buClr>
                <a:schemeClr val="accent1"/>
              </a:buClr>
              <a:buSzPts val="2300"/>
              <a:buFont typeface="Noto Sans Symbols"/>
              <a:buNone/>
            </a:pPr>
            <a:r>
              <a:rPr lang="ru-RU" sz="2700" smtClean="0">
                <a:solidFill>
                  <a:srgbClr val="FF0000"/>
                </a:solidFill>
                <a:latin typeface="Arial" charset="0"/>
                <a:cs typeface="Arial" charset="0"/>
              </a:rPr>
              <a:t>«не навреди!»</a:t>
            </a:r>
            <a:endParaRPr lang="ru-RU" sz="2700" smtClean="0">
              <a:latin typeface="Georgia" pitchFamily="18" charset="0"/>
              <a:cs typeface="Arial" charset="0"/>
              <a:sym typeface="Georgia" pitchFamily="18" charset="0"/>
            </a:endParaRPr>
          </a:p>
          <a:p>
            <a:pPr marL="0" indent="0" algn="just" eaLnBrk="1" hangingPunct="1">
              <a:spcBef>
                <a:spcPts val="363"/>
              </a:spcBef>
              <a:spcAft>
                <a:spcPct val="0"/>
              </a:spcAft>
              <a:buClr>
                <a:schemeClr val="accent1"/>
              </a:buClr>
              <a:buSzPts val="1500"/>
              <a:buFont typeface="Noto Sans Symbols"/>
              <a:buChar char="⚫"/>
            </a:pPr>
            <a:r>
              <a:rPr lang="ru-RU" sz="2800" smtClean="0">
                <a:latin typeface="Times New Roman" pitchFamily="18" charset="0"/>
                <a:ea typeface="Georgia" pitchFamily="18" charset="0"/>
                <a:cs typeface="Times New Roman" pitchFamily="18" charset="0"/>
                <a:sym typeface="Georgia" pitchFamily="18" charset="0"/>
              </a:rPr>
              <a:t>По завершению тестирования, после обработки результатов, обучающиеся или родители (законные представители) могут обратиться за получением кратких результатов теста и при необходимости получить более подробные рекомендации по минимизации влияния факторов риска и актуализации факторов защиты к психологу образовательной организации.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Google Shape;204;p8"/>
          <p:cNvSpPr txBox="1">
            <a:spLocks noGrp="1"/>
          </p:cNvSpPr>
          <p:nvPr>
            <p:ph type="title"/>
          </p:nvPr>
        </p:nvSpPr>
        <p:spPr>
          <a:xfrm>
            <a:off x="179388" y="188913"/>
            <a:ext cx="8785225" cy="9366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100"/>
              <a:buFont typeface="Arial" charset="0"/>
              <a:buNone/>
            </a:pPr>
            <a:r>
              <a:rPr lang="ru-RU" sz="2100" smtClean="0">
                <a:solidFill>
                  <a:schemeClr val="accent1"/>
                </a:solidFill>
                <a:latin typeface="Arial" charset="0"/>
                <a:cs typeface="Arial" charset="0"/>
              </a:rPr>
              <a:t>Могут ли результаты социально-психологического тестирования отрицательно повлиять на репутацию ребенка или осложнить его жизнь в дальнейшем? </a:t>
            </a:r>
            <a:endParaRPr lang="ru-RU" sz="3300" smtClean="0">
              <a:latin typeface="Georgia" pitchFamily="18" charset="0"/>
              <a:cs typeface="Arial" charset="0"/>
              <a:sym typeface="Georgia" pitchFamily="18" charset="0"/>
            </a:endParaRPr>
          </a:p>
        </p:txBody>
      </p:sp>
      <p:sp>
        <p:nvSpPr>
          <p:cNvPr id="30722" name="Google Shape;205;p8"/>
          <p:cNvSpPr txBox="1">
            <a:spLocks noGrp="1"/>
          </p:cNvSpPr>
          <p:nvPr>
            <p:ph type="body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273050" indent="-273050" algn="just"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ts val="2400"/>
              <a:buFont typeface="Noto Sans Symbols"/>
              <a:buChar char="✔"/>
            </a:pPr>
            <a:r>
              <a:rPr lang="ru-RU" sz="2800" b="1" smtClean="0">
                <a:latin typeface="Arial" charset="0"/>
                <a:cs typeface="Arial" charset="0"/>
              </a:rPr>
              <a:t> Методика  СПТ  не  выявляет  наркопотребление </a:t>
            </a:r>
            <a:r>
              <a:rPr lang="ru-RU" sz="2800" smtClean="0">
                <a:latin typeface="Arial" charset="0"/>
                <a:cs typeface="Arial" charset="0"/>
              </a:rPr>
              <a:t>или наркозависимость. В ней нет ни одного вопроса об  употреблении  наркотических  средств  и психотропных веществ. </a:t>
            </a:r>
          </a:p>
          <a:p>
            <a:pPr marL="273050" indent="-273050" algn="just" eaLnBrk="1" hangingPunct="1">
              <a:spcBef>
                <a:spcPts val="538"/>
              </a:spcBef>
              <a:spcAft>
                <a:spcPct val="0"/>
              </a:spcAft>
              <a:buClr>
                <a:schemeClr val="accent1"/>
              </a:buClr>
              <a:buSzPts val="2300"/>
              <a:buFont typeface="Noto Sans Symbols"/>
              <a:buChar char="✔"/>
            </a:pPr>
            <a:r>
              <a:rPr lang="ru-RU" sz="2700" smtClean="0">
                <a:latin typeface="Arial" charset="0"/>
                <a:cs typeface="Arial" charset="0"/>
              </a:rPr>
              <a:t> </a:t>
            </a:r>
            <a:r>
              <a:rPr lang="ru-RU" sz="2700" b="1" smtClean="0">
                <a:latin typeface="Arial" charset="0"/>
                <a:cs typeface="Arial" charset="0"/>
              </a:rPr>
              <a:t>Методика является опросом мнений и не оценивает самих детей!</a:t>
            </a:r>
            <a:r>
              <a:rPr lang="ru-RU" sz="2700" smtClean="0">
                <a:latin typeface="Arial" charset="0"/>
                <a:cs typeface="Arial" charset="0"/>
              </a:rPr>
              <a:t> Таким образом, оцениваются не дети, а социально-психологические  условия,  в  которых  они находятся.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657</Words>
  <Application>Microsoft Office PowerPoint</Application>
  <PresentationFormat>Экран (4:3)</PresentationFormat>
  <Paragraphs>68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12</vt:i4>
      </vt:variant>
      <vt:variant>
        <vt:lpstr>Заголовки слайдов</vt:lpstr>
      </vt:variant>
      <vt:variant>
        <vt:i4>15</vt:i4>
      </vt:variant>
    </vt:vector>
  </HeadingPairs>
  <TitlesOfParts>
    <vt:vector size="31" baseType="lpstr">
      <vt:lpstr>Arial</vt:lpstr>
      <vt:lpstr>Georgia</vt:lpstr>
      <vt:lpstr>Noto Sans Symbols</vt:lpstr>
      <vt:lpstr>Times New Roman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  Социально-психологическое тестирование  по единой методике</vt:lpstr>
      <vt:lpstr>Слайд 2</vt:lpstr>
      <vt:lpstr>Слайд 3</vt:lpstr>
      <vt:lpstr>Слайд 4</vt:lpstr>
      <vt:lpstr>Выявляет ли методика СПТ  наркопотребление или наркозависимость? </vt:lpstr>
      <vt:lpstr>Какие результаты тестирования станут известны в образовательной организации? </vt:lpstr>
      <vt:lpstr> В чем заключается конфиденциальность  проведения тестирования? </vt:lpstr>
      <vt:lpstr> Какие результаты будут получены Вами и вашим ребенком после проведения тестирования? </vt:lpstr>
      <vt:lpstr>Могут ли результаты социально-психологического тестирования отрицательно повлиять на репутацию ребенка или осложнить его жизнь в дальнейшем? </vt:lpstr>
      <vt:lpstr>На основании чего делаются выводы в методике СПТ ? </vt:lpstr>
      <vt:lpstr>Что такое «факторы риска»? </vt:lpstr>
      <vt:lpstr> Что такое «факторы защиты»? </vt:lpstr>
      <vt:lpstr>Как проходит тестирование?</vt:lpstr>
      <vt:lpstr>Что может получить участник социально-психологического тестирования?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Социально-психологическое тестирование  по единой методике</dc:title>
  <dc:creator>Специалист</dc:creator>
  <cp:lastModifiedBy>Наталья</cp:lastModifiedBy>
  <cp:revision>15</cp:revision>
  <dcterms:created xsi:type="dcterms:W3CDTF">2019-09-20T06:39:24Z</dcterms:created>
  <dcterms:modified xsi:type="dcterms:W3CDTF">2022-04-12T07:01:30Z</dcterms:modified>
</cp:coreProperties>
</file>