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1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sp>
      <p:sp>
        <p:nvSpPr>
          <p:cNvPr id="1331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159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5362" name="Google Shape;160;p1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207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3794" name="Google Shape;208;p9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Google Shape;232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5842" name="Google Shape;233;p13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238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7890" name="Google Shape;239;p14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298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9938" name="Google Shape;299;p16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Google Shape;310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4034" name="Google Shape;311;p18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Google Shape;316;p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6082" name="Google Shape;317;p19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166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167;p2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171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172;p3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71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172;p3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77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78;p4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83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84;p5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89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7650" name="Google Shape;190;p6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95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9698" name="Google Shape;196;p7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201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1746" name="Google Shape;202;p8:notes"/>
          <p:cNvSpPr>
            <a:spLocks noGrp="1" noRot="1" noChangeAspec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tx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;p22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5" name="Google Shape;22;p22"/>
          <p:cNvSpPr>
            <a:spLocks noChangeArrowheads="1"/>
          </p:cNvSpPr>
          <p:nvPr/>
        </p:nvSpPr>
        <p:spPr bwMode="auto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6" name="Google Shape;23;p22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7" name="Google Shape;24;p22"/>
          <p:cNvSpPr>
            <a:spLocks noChangeArrowheads="1"/>
          </p:cNvSpPr>
          <p:nvPr/>
        </p:nvSpPr>
        <p:spPr bwMode="auto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25;p22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9" name="Google Shape;29;p22"/>
          <p:cNvCxnSpPr>
            <a:cxnSpLocks noChangeShapeType="1"/>
          </p:cNvCxnSpPr>
          <p:nvPr/>
        </p:nvCxnSpPr>
        <p:spPr bwMode="auto">
          <a:xfrm>
            <a:off x="155575" y="2419350"/>
            <a:ext cx="8832850" cy="0"/>
          </a:xfrm>
          <a:prstGeom prst="straightConnector1">
            <a:avLst/>
          </a:prstGeom>
          <a:noFill/>
          <a:ln w="114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" name="Google Shape;30;p22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1" name="Google Shape;31;p22"/>
          <p:cNvSpPr>
            <a:spLocks noChangeArrowheads="1"/>
          </p:cNvSpPr>
          <p:nvPr/>
        </p:nvSpPr>
        <p:spPr bwMode="auto"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2" name="Google Shape;32;p22"/>
          <p:cNvSpPr>
            <a:spLocks noChangeArrowheads="1"/>
          </p:cNvSpPr>
          <p:nvPr/>
        </p:nvSpPr>
        <p:spPr bwMode="auto"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27;p22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" name="Google Shape;28;p22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8A22DD9-80F4-4E2F-AB1D-2405F69A2E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tx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140;p31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Google Shape;141;p31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Google Shape;142;p31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BDC7B27-1D62-448C-85F0-40D957C682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tx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4;p32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5" name="Google Shape;145;p32"/>
          <p:cNvSpPr>
            <a:spLocks noChangeArrowheads="1"/>
          </p:cNvSpPr>
          <p:nvPr/>
        </p:nvSpPr>
        <p:spPr bwMode="auto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6" name="Google Shape;146;p32"/>
          <p:cNvSpPr>
            <a:spLocks noChangeArrowheads="1"/>
          </p:cNvSpPr>
          <p:nvPr/>
        </p:nvSpPr>
        <p:spPr bwMode="auto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7" name="Google Shape;147;p32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148;p32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149;p32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cxnSp>
        <p:nvCxnSpPr>
          <p:cNvPr id="10" name="Google Shape;150;p32"/>
          <p:cNvCxnSpPr>
            <a:cxnSpLocks noChangeShapeType="1"/>
          </p:cNvCxnSpPr>
          <p:nvPr/>
        </p:nvCxnSpPr>
        <p:spPr bwMode="auto">
          <a:xfrm rot="5400000">
            <a:off x="4021137" y="3278188"/>
            <a:ext cx="6245225" cy="0"/>
          </a:xfrm>
          <a:prstGeom prst="straightConnector1">
            <a:avLst/>
          </a:prstGeom>
          <a:noFill/>
          <a:ln w="95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" name="Google Shape;151;p32"/>
          <p:cNvSpPr>
            <a:spLocks noChangeArrowheads="1"/>
          </p:cNvSpPr>
          <p:nvPr/>
        </p:nvSpPr>
        <p:spPr bwMode="auto"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2" name="Google Shape;152;p32"/>
          <p:cNvSpPr>
            <a:spLocks noChangeArrowheads="1"/>
          </p:cNvSpPr>
          <p:nvPr/>
        </p:nvSpPr>
        <p:spPr bwMode="auto"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53;p32"/>
          <p:cNvSpPr txBox="1">
            <a:spLocks noGrp="1"/>
          </p:cNvSpPr>
          <p:nvPr>
            <p:ph type="sldNum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76DD0BB-F3D0-46E6-BB09-84D7934B19D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4" name="Google Shape;155;p3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" name="Google Shape;156;p32"/>
          <p:cNvSpPr txBox="1">
            <a:spLocks noGrp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;p23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3" name="Google Shape;37;p23"/>
          <p:cNvSpPr>
            <a:spLocks noChangeArrowheads="1"/>
          </p:cNvSpPr>
          <p:nvPr/>
        </p:nvSpPr>
        <p:spPr bwMode="auto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4" name="Google Shape;38;p23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5" name="Google Shape;39;p23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6" name="Google Shape;40;p23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41;p23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42;p23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Google Shape;43;p23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8C5AE70-3275-4E44-A981-BC06B71868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tx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47;p24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Google Shape;48;p24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C96E77A-68E8-4BB5-8A4F-D9613DB068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;p25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5" name="Google Shape;53;p25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6" name="Google Shape;54;p25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7" name="Google Shape;55;p25"/>
          <p:cNvSpPr>
            <a:spLocks noChangeArrowheads="1"/>
          </p:cNvSpPr>
          <p:nvPr/>
        </p:nvSpPr>
        <p:spPr bwMode="auto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56;p25"/>
          <p:cNvSpPr>
            <a:spLocks noChangeArrowheads="1"/>
          </p:cNvSpPr>
          <p:nvPr/>
        </p:nvSpPr>
        <p:spPr bwMode="auto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9" name="Google Shape;57;p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" name="Google Shape;59;p25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60;p25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cxnSp>
        <p:nvCxnSpPr>
          <p:cNvPr id="12" name="Google Shape;63;p25"/>
          <p:cNvCxnSpPr>
            <a:cxnSpLocks noChangeShapeType="1"/>
          </p:cNvCxnSpPr>
          <p:nvPr/>
        </p:nvCxnSpPr>
        <p:spPr bwMode="auto">
          <a:xfrm>
            <a:off x="152400" y="2438400"/>
            <a:ext cx="8832850" cy="0"/>
          </a:xfrm>
          <a:prstGeom prst="straightConnector1">
            <a:avLst/>
          </a:prstGeom>
          <a:noFill/>
          <a:ln w="114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3" name="Google Shape;64;p25"/>
          <p:cNvSpPr>
            <a:spLocks noChangeArrowheads="1"/>
          </p:cNvSpPr>
          <p:nvPr/>
        </p:nvSpPr>
        <p:spPr bwMode="auto"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4" name="Google Shape;65;p25"/>
          <p:cNvSpPr>
            <a:spLocks noChangeArrowheads="1"/>
          </p:cNvSpPr>
          <p:nvPr/>
        </p:nvSpPr>
        <p:spPr bwMode="auto"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61;p25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6" name="Google Shape;62;p25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1B3A1042-8CB7-48EB-8BD6-E8D9E974F9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tx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73;p26"/>
          <p:cNvCxnSpPr>
            <a:cxnSpLocks noChangeShapeType="1"/>
          </p:cNvCxnSpPr>
          <p:nvPr/>
        </p:nvCxnSpPr>
        <p:spPr bwMode="auto">
          <a:xfrm rot="10800000" flipH="1">
            <a:off x="4562475" y="1576388"/>
            <a:ext cx="9525" cy="4818062"/>
          </a:xfrm>
          <a:prstGeom prst="straightConnector1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6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Google Shape;71;p26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Google Shape;72;p26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F8C19F-1E47-47F1-B4F6-17C5A1AFBE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tx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7;p27"/>
          <p:cNvCxnSpPr>
            <a:cxnSpLocks noChangeShapeType="1"/>
          </p:cNvCxnSpPr>
          <p:nvPr/>
        </p:nvCxnSpPr>
        <p:spPr bwMode="auto">
          <a:xfrm rot="10800000">
            <a:off x="4572000" y="2200275"/>
            <a:ext cx="0" cy="4187825"/>
          </a:xfrm>
          <a:prstGeom prst="straightConnector1">
            <a:avLst/>
          </a:prstGeom>
          <a:noFill/>
          <a:ln w="9525">
            <a:solidFill>
              <a:schemeClr val="bg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" name="Google Shape;78;p27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9" name="Google Shape;79;p27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" name="Google Shape;80;p27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1" name="Google Shape;81;p27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2" name="Google Shape;82;p27"/>
          <p:cNvSpPr>
            <a:spLocks noChangeArrowheads="1"/>
          </p:cNvSpPr>
          <p:nvPr/>
        </p:nvSpPr>
        <p:spPr bwMode="auto"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3" name="Google Shape;83;p27"/>
          <p:cNvSpPr/>
          <p:nvPr/>
        </p:nvSpPr>
        <p:spPr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88;p27"/>
          <p:cNvCxnSpPr>
            <a:cxnSpLocks noChangeShapeType="1"/>
          </p:cNvCxnSpPr>
          <p:nvPr/>
        </p:nvCxnSpPr>
        <p:spPr bwMode="auto">
          <a:xfrm>
            <a:off x="152400" y="1279525"/>
            <a:ext cx="8832850" cy="0"/>
          </a:xfrm>
          <a:prstGeom prst="straightConnector1">
            <a:avLst/>
          </a:prstGeom>
          <a:noFill/>
          <a:ln w="114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89;p2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6" name="Google Shape;92;p27"/>
          <p:cNvSpPr>
            <a:spLocks noChangeArrowheads="1"/>
          </p:cNvSpPr>
          <p:nvPr/>
        </p:nvSpPr>
        <p:spPr bwMode="auto"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7" name="Google Shape;93;p27"/>
          <p:cNvSpPr>
            <a:spLocks noChangeArrowheads="1"/>
          </p:cNvSpPr>
          <p:nvPr/>
        </p:nvSpPr>
        <p:spPr bwMode="auto"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anchor="ctr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anchor="ctr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86;p27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3A0DF650-71CA-4B8B-A9A0-BBA02E244F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98;p28"/>
          <p:cNvSpPr txBox="1"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Google Shape;99;p28"/>
          <p:cNvSpPr txBox="1"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0BC7FF1-F5DA-40BF-BA71-93FCA280E4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2;p29"/>
          <p:cNvSpPr/>
          <p:nvPr/>
        </p:nvSpPr>
        <p:spPr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" name="Google Shape;103;p29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7" name="Google Shape;104;p29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105;p29"/>
          <p:cNvSpPr>
            <a:spLocks noChangeArrowheads="1"/>
          </p:cNvSpPr>
          <p:nvPr/>
        </p:nvSpPr>
        <p:spPr bwMode="auto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9" name="Google Shape;106;p29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" name="Google Shape;107;p29"/>
          <p:cNvSpPr>
            <a:spLocks noChangeArrowheads="1"/>
          </p:cNvSpPr>
          <p:nvPr/>
        </p:nvSpPr>
        <p:spPr bwMode="auto"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1" name="Google Shape;110;p2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cxnSp>
        <p:nvCxnSpPr>
          <p:cNvPr id="12" name="Google Shape;111;p29"/>
          <p:cNvCxnSpPr>
            <a:cxnSpLocks noChangeShapeType="1"/>
          </p:cNvCxnSpPr>
          <p:nvPr/>
        </p:nvCxnSpPr>
        <p:spPr bwMode="auto">
          <a:xfrm>
            <a:off x="152400" y="533400"/>
            <a:ext cx="8832850" cy="0"/>
          </a:xfrm>
          <a:prstGeom prst="straightConnector1">
            <a:avLst/>
          </a:prstGeom>
          <a:noFill/>
          <a:ln w="114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3" name="Google Shape;113;p29"/>
          <p:cNvSpPr>
            <a:spLocks noChangeArrowheads="1"/>
          </p:cNvSpPr>
          <p:nvPr/>
        </p:nvSpPr>
        <p:spPr bwMode="auto"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4" name="Google Shape;114;p29"/>
          <p:cNvSpPr>
            <a:spLocks noChangeArrowheads="1"/>
          </p:cNvSpPr>
          <p:nvPr/>
        </p:nvSpPr>
        <p:spPr bwMode="auto"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5" name="Google Shape;116;p29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15;p29"/>
          <p:cNvSpPr txBox="1">
            <a:spLocks noGrp="1"/>
          </p:cNvSpPr>
          <p:nvPr>
            <p:ph type="sldNum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8C142BB-C6A6-4DFD-A39F-A21732978AD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7" name="Google Shape;117;p29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" name="Google Shape;118;p29"/>
          <p:cNvSpPr txBox="1">
            <a:spLocks noGrp="1"/>
          </p:cNvSpPr>
          <p:nvPr>
            <p:ph type="ft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120;p30"/>
          <p:cNvCxnSpPr>
            <a:cxnSpLocks noChangeShapeType="1"/>
          </p:cNvCxnSpPr>
          <p:nvPr/>
        </p:nvCxnSpPr>
        <p:spPr bwMode="auto">
          <a:xfrm>
            <a:off x="152400" y="533400"/>
            <a:ext cx="8832850" cy="0"/>
          </a:xfrm>
          <a:prstGeom prst="straightConnector1">
            <a:avLst/>
          </a:prstGeom>
          <a:noFill/>
          <a:ln w="114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" name="Google Shape;121;p30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7" name="Google Shape;122;p30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8" name="Google Shape;123;p30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9" name="Google Shape;124;p30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" name="Google Shape;125;p30"/>
          <p:cNvSpPr/>
          <p:nvPr/>
        </p:nvSpPr>
        <p:spPr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26;p30"/>
          <p:cNvSpPr>
            <a:spLocks noChangeArrowheads="1"/>
          </p:cNvSpPr>
          <p:nvPr/>
        </p:nvSpPr>
        <p:spPr bwMode="auto"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2" name="Google Shape;127;p30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3" name="Google Shape;128;p30"/>
          <p:cNvSpPr>
            <a:spLocks noChangeArrowheads="1"/>
          </p:cNvSpPr>
          <p:nvPr/>
        </p:nvSpPr>
        <p:spPr bwMode="auto"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4" name="Google Shape;129;p30"/>
          <p:cNvSpPr>
            <a:spLocks noChangeArrowheads="1"/>
          </p:cNvSpPr>
          <p:nvPr/>
        </p:nvSpPr>
        <p:spPr bwMode="auto"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5" name="Google Shape;134;p30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anchor="t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lvl="0"/>
            <a:endParaRPr noProof="0">
              <a:sym typeface="Georgia"/>
            </a:endParaRPr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30;p30"/>
          <p:cNvSpPr txBox="1">
            <a:spLocks noGrp="1"/>
          </p:cNvSpPr>
          <p:nvPr>
            <p:ph type="sldNum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99CE5F6-EA1A-4C02-9241-0EE11BAA932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7" name="Google Shape;135;p30"/>
          <p:cNvSpPr txBox="1">
            <a:spLocks noGrp="1"/>
          </p:cNvSpPr>
          <p:nvPr>
            <p:ph type="dt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8" name="Google Shape;136;p30"/>
          <p:cNvSpPr txBox="1">
            <a:spLocks noGrp="1"/>
          </p:cNvSpPr>
          <p:nvPr>
            <p:ph type="ft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21"/>
          <p:cNvSpPr>
            <a:spLocks noChangeArrowheads="1"/>
          </p:cNvSpPr>
          <p:nvPr/>
        </p:nvSpPr>
        <p:spPr bwMode="auto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27" name="Google Shape;7;p21"/>
          <p:cNvSpPr>
            <a:spLocks noChangeArrowheads="1"/>
          </p:cNvSpPr>
          <p:nvPr/>
        </p:nvSpPr>
        <p:spPr bwMode="auto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28" name="Google Shape;8;p21"/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29" name="Google Shape;9;p21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lIns="91425" tIns="45700" rIns="91425" bIns="457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800" kern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1" name="Google Shape;11;p21"/>
          <p:cNvSpPr txBox="1">
            <a:spLocks noGrp="1"/>
          </p:cNvSpPr>
          <p:nvPr>
            <p:ph type="dt" idx="10"/>
          </p:nvPr>
        </p:nvSpPr>
        <p:spPr bwMode="auto">
          <a:xfrm>
            <a:off x="5791200" y="6405563"/>
            <a:ext cx="30448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>
                <a:solidFill>
                  <a:srgbClr val="FFFFFF"/>
                </a:solidFill>
                <a:latin typeface="Georgia" pitchFamily="18" charset="0"/>
                <a:sym typeface="Georgia" pitchFamily="18" charset="0"/>
              </a:defRPr>
            </a:lvl1pPr>
          </a:lstStyle>
          <a:p>
            <a:endParaRPr lang="ru-RU"/>
          </a:p>
        </p:txBody>
      </p:sp>
      <p:sp>
        <p:nvSpPr>
          <p:cNvPr id="1032" name="Google Shape;12;p21"/>
          <p:cNvSpPr txBox="1">
            <a:spLocks noGrp="1"/>
          </p:cNvSpPr>
          <p:nvPr>
            <p:ph type="ftr" idx="11"/>
          </p:nvPr>
        </p:nvSpPr>
        <p:spPr bwMode="auto">
          <a:xfrm>
            <a:off x="304800" y="6410325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>
                <a:solidFill>
                  <a:srgbClr val="FFFFFF"/>
                </a:solidFill>
                <a:latin typeface="Georgia" pitchFamily="18" charset="0"/>
                <a:sym typeface="Georgia" pitchFamily="18" charset="0"/>
              </a:defRPr>
            </a:lvl1pPr>
          </a:lstStyle>
          <a:p>
            <a:endParaRPr lang="ru-RU"/>
          </a:p>
        </p:txBody>
      </p:sp>
      <p:sp>
        <p:nvSpPr>
          <p:cNvPr id="1033" name="Google Shape;13;p2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>
            <a:solidFill>
              <a:srgbClr val="7A9798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>
              <a:latin typeface="Georgia" pitchFamily="18" charset="0"/>
              <a:sym typeface="Georgia" pitchFamily="18" charset="0"/>
            </a:endParaRPr>
          </a:p>
        </p:txBody>
      </p:sp>
      <p:cxnSp>
        <p:nvCxnSpPr>
          <p:cNvPr id="1034" name="Google Shape;14;p21"/>
          <p:cNvCxnSpPr>
            <a:cxnSpLocks noChangeShapeType="1"/>
          </p:cNvCxnSpPr>
          <p:nvPr/>
        </p:nvCxnSpPr>
        <p:spPr bwMode="auto">
          <a:xfrm>
            <a:off x="152400" y="1276350"/>
            <a:ext cx="8832850" cy="0"/>
          </a:xfrm>
          <a:prstGeom prst="straightConnector1">
            <a:avLst/>
          </a:prstGeom>
          <a:noFill/>
          <a:ln w="9525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35" name="Google Shape;15;p21"/>
          <p:cNvSpPr>
            <a:spLocks noChangeArrowheads="1"/>
          </p:cNvSpPr>
          <p:nvPr/>
        </p:nvSpPr>
        <p:spPr bwMode="auto"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36" name="Google Shape;16;p21"/>
          <p:cNvSpPr>
            <a:spLocks noChangeArrowheads="1"/>
          </p:cNvSpPr>
          <p:nvPr/>
        </p:nvSpPr>
        <p:spPr bwMode="auto"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endParaRPr lang="ru-RU" sz="1800">
              <a:solidFill>
                <a:srgbClr val="FFFFFF"/>
              </a:solidFill>
              <a:latin typeface="Georgia" pitchFamily="18" charset="0"/>
              <a:sym typeface="Georgia" pitchFamily="18" charset="0"/>
            </a:endParaRPr>
          </a:p>
        </p:txBody>
      </p:sp>
      <p:sp>
        <p:nvSpPr>
          <p:cNvPr id="1037" name="Google Shape;17;p21"/>
          <p:cNvSpPr txBox="1">
            <a:spLocks noGrp="1"/>
          </p:cNvSpPr>
          <p:nvPr>
            <p:ph type="sldNum" idx="12"/>
          </p:nvPr>
        </p:nvSpPr>
        <p:spPr bwMode="auto">
          <a:xfrm>
            <a:off x="4343400" y="1039813"/>
            <a:ext cx="45720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00" tIns="45700" rIns="45700" bIns="4570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Font typeface="Arial" charset="0"/>
              <a:buNone/>
              <a:defRPr sz="1600">
                <a:solidFill>
                  <a:srgbClr val="7A9798"/>
                </a:solidFill>
                <a:latin typeface="Georgia" pitchFamily="18" charset="0"/>
                <a:sym typeface="Georgia" pitchFamily="18" charset="0"/>
              </a:defRPr>
            </a:lvl1pPr>
          </a:lstStyle>
          <a:p>
            <a:fld id="{7BF89C20-9DFD-47E9-9AD4-8CB43578328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38" name="Google Shape;18;p21"/>
          <p:cNvSpPr txBox="1"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39" name="Google Shape;19;p21"/>
          <p:cNvSpPr txBox="1"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21-22/&#1057;&#1055;&#1058;%2021/&#1055;&#1088;&#1080;&#1082;&#1072;&#1079;%20&#8470;%2059%20&#1052;&#1080;&#1085;&#1087;&#1088;&#1086;&#1089;&#1074;&#1077;&#1097;&#1077;&#1085;&#1080;&#1103;%20&#1056;&#1060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563" y="4292600"/>
            <a:ext cx="7854950" cy="19685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lang="ru-RU" smtClean="0">
                <a:solidFill>
                  <a:srgbClr val="646B86"/>
                </a:solidFill>
                <a:latin typeface="Arial" charset="0"/>
                <a:cs typeface="Arial" charset="0"/>
              </a:rPr>
              <a:t>ИНФОРМАЦИЯ ДЛЯ РОДИТЕЛЕЙ</a:t>
            </a:r>
            <a:endParaRPr lang="ru-RU" smtClean="0">
              <a:solidFill>
                <a:srgbClr val="646B86"/>
              </a:solidFill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r" eaLnBrk="1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endParaRPr lang="ru-RU" smtClean="0">
              <a:solidFill>
                <a:srgbClr val="646B86"/>
              </a:solidFill>
              <a:latin typeface="Arial" charset="0"/>
              <a:cs typeface="Arial" charset="0"/>
            </a:endParaRPr>
          </a:p>
          <a:p>
            <a:pPr marL="0" indent="0" algn="r" eaLnBrk="1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endParaRPr lang="ru-RU" smtClean="0">
              <a:solidFill>
                <a:srgbClr val="646B86"/>
              </a:solidFill>
              <a:latin typeface="Arial" charset="0"/>
              <a:cs typeface="Arial" charset="0"/>
            </a:endParaRPr>
          </a:p>
          <a:p>
            <a:pPr marL="0" indent="0" algn="r" eaLnBrk="1" hangingPunct="1">
              <a:spcBef>
                <a:spcPts val="363"/>
              </a:spcBef>
              <a:spcAft>
                <a:spcPct val="0"/>
              </a:spcAft>
              <a:buClr>
                <a:schemeClr val="accent1"/>
              </a:buClr>
              <a:buSzPts val="1500"/>
              <a:buFont typeface="Noto Sans Symbols"/>
              <a:buNone/>
            </a:pPr>
            <a:endParaRPr lang="ru-RU" sz="1800" smtClean="0">
              <a:solidFill>
                <a:srgbClr val="646B86"/>
              </a:solidFill>
              <a:latin typeface="Arial" charset="0"/>
              <a:cs typeface="Arial" charset="0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188" y="115888"/>
            <a:ext cx="7851775" cy="216058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3800"/>
              <a:buFont typeface="Arial" charset="0"/>
              <a:buNone/>
            </a:pPr>
            <a:r>
              <a:rPr lang="ru-RU" sz="3400" smtClean="0">
                <a:latin typeface="Arial" charset="0"/>
                <a:cs typeface="Arial" charset="0"/>
              </a:rPr>
              <a:t/>
            </a:r>
            <a:br>
              <a:rPr lang="ru-RU" sz="3400" smtClean="0">
                <a:latin typeface="Arial" charset="0"/>
                <a:cs typeface="Arial" charset="0"/>
              </a:rPr>
            </a:br>
            <a:r>
              <a:rPr lang="ru-RU" sz="3400" smtClean="0">
                <a:latin typeface="Arial" charset="0"/>
                <a:cs typeface="Arial" charset="0"/>
              </a:rPr>
              <a:t/>
            </a:r>
            <a:br>
              <a:rPr lang="ru-RU" sz="3400" smtClean="0">
                <a:latin typeface="Arial" charset="0"/>
                <a:cs typeface="Arial" charset="0"/>
              </a:rPr>
            </a:br>
            <a:r>
              <a:rPr lang="ru-RU" sz="3400" smtClean="0">
                <a:latin typeface="Arial" charset="0"/>
                <a:cs typeface="Arial" charset="0"/>
              </a:rPr>
              <a:t>Социально-психологическое тестирование 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210;p9"/>
          <p:cNvSpPr txBox="1">
            <a:spLocks noGrp="1"/>
          </p:cNvSpPr>
          <p:nvPr>
            <p:ph type="title"/>
          </p:nvPr>
        </p:nvSpPr>
        <p:spPr>
          <a:xfrm>
            <a:off x="179388" y="339725"/>
            <a:ext cx="8785225" cy="7207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800"/>
              <a:buFont typeface="Arial" charset="0"/>
              <a:buNone/>
            </a:pPr>
            <a:r>
              <a:rPr lang="ru-RU" sz="2800" smtClean="0">
                <a:solidFill>
                  <a:schemeClr val="accent1"/>
                </a:solidFill>
                <a:latin typeface="Arial" charset="0"/>
                <a:cs typeface="Arial" charset="0"/>
              </a:rPr>
              <a:t>На основании чего делаются выводы в методике СПТ 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2770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7350" y="1695450"/>
            <a:ext cx="8229600" cy="464185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smtClean="0">
                <a:latin typeface="Arial" charset="0"/>
                <a:cs typeface="Arial" charset="0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smtClean="0">
                <a:latin typeface="Arial" charset="0"/>
                <a:cs typeface="Arial" charset="0"/>
              </a:rPr>
              <a:t>«факторов риска» </a:t>
            </a:r>
            <a:r>
              <a:rPr lang="ru-RU" sz="2400" smtClean="0">
                <a:latin typeface="Arial" charset="0"/>
                <a:cs typeface="Arial" charset="0"/>
              </a:rPr>
              <a:t>и </a:t>
            </a:r>
            <a:r>
              <a:rPr lang="ru-RU" sz="2400" b="1" smtClean="0">
                <a:latin typeface="Arial" charset="0"/>
                <a:cs typeface="Arial" charset="0"/>
              </a:rPr>
              <a:t>«факторов защиты». 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just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lang="ru-RU" sz="2400" smtClean="0">
              <a:latin typeface="Arial" charset="0"/>
              <a:cs typeface="Arial" charset="0"/>
            </a:endParaRPr>
          </a:p>
          <a:p>
            <a:pPr marL="0" indent="0" algn="just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Если  «факторы  риска»  начинают  преобладать  над  «факторами защиты»</a:t>
            </a:r>
            <a:r>
              <a:rPr lang="ru-RU" sz="2400" smtClean="0">
                <a:latin typeface="Arial" charset="0"/>
                <a:cs typeface="Arial" charset="0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235;p13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3000"/>
              <a:buFont typeface="Arial" charset="0"/>
              <a:buNone/>
            </a:pPr>
            <a:r>
              <a:rPr lang="ru-RU" sz="3000" smtClean="0">
                <a:solidFill>
                  <a:schemeClr val="accent1"/>
                </a:solidFill>
                <a:latin typeface="Arial" charset="0"/>
                <a:cs typeface="Arial" charset="0"/>
              </a:rPr>
              <a:t>Что такое «факторы риска»?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«Факторы  риска»  –  социально-психологические  условия, повышающие  угрозу  вовлечения  в  зависимое  поведение (например, наркопотребление).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 </a:t>
            </a:r>
            <a:endParaRPr lang="ru-RU" sz="2700" b="1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 Подверженность негативному влиянию группы;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 Подверженность влиянию асоциальных установок социума;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 Склонность к рискованным поступкам;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 Склонность к совершению необдуманных поступков;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 Трудность переживания жизненных неудач.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241;p14"/>
          <p:cNvSpPr txBox="1">
            <a:spLocks noGrp="1"/>
          </p:cNvSpPr>
          <p:nvPr>
            <p:ph type="title"/>
          </p:nvPr>
        </p:nvSpPr>
        <p:spPr>
          <a:xfrm>
            <a:off x="395288" y="188913"/>
            <a:ext cx="8229600" cy="85407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  <a:buFont typeface="Georgia" pitchFamily="18" charset="0"/>
              <a:buNone/>
            </a:pPr>
            <a:r>
              <a:rPr lang="ru-RU" sz="4000" smtClean="0">
                <a:latin typeface="Georgia" pitchFamily="18" charset="0"/>
                <a:cs typeface="Arial" charset="0"/>
                <a:sym typeface="Georgia" pitchFamily="18" charset="0"/>
              </a:rPr>
              <a:t> </a:t>
            </a:r>
            <a:r>
              <a:rPr lang="ru-RU" sz="3000" smtClean="0">
                <a:solidFill>
                  <a:schemeClr val="accent1"/>
                </a:solidFill>
                <a:latin typeface="Arial" charset="0"/>
                <a:cs typeface="Arial" charset="0"/>
              </a:rPr>
              <a:t>Что такое «факторы защиты»?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775"/>
            <a:ext cx="8229600" cy="4497388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«Факторы  защиты»  –  обстоятельства, повышающие  социально-психологическую устойчивость к воздействию «факторов риска». </a:t>
            </a:r>
            <a:endParaRPr lang="ru-RU" sz="2700" b="1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u="sng" smtClean="0">
                <a:latin typeface="Arial" charset="0"/>
                <a:cs typeface="Arial" charset="0"/>
              </a:rPr>
              <a:t>Методика оценивает такие параметры как: </a:t>
            </a: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Благополучие взаимоотношений с социальным окружением.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Активность жизненной позиции, социальная активность.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Умение говорить </a:t>
            </a:r>
            <a:r>
              <a:rPr lang="ru-RU" sz="2400" b="1" smtClean="0">
                <a:latin typeface="Arial" charset="0"/>
                <a:cs typeface="Arial" charset="0"/>
              </a:rPr>
              <a:t>НЕТ</a:t>
            </a:r>
            <a:r>
              <a:rPr lang="ru-RU" sz="2400" smtClean="0">
                <a:latin typeface="Arial" charset="0"/>
                <a:cs typeface="Arial" charset="0"/>
              </a:rPr>
              <a:t> сомнительным предложениям.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eaLnBrk="1" hangingPunct="1"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ru-RU" sz="2400" smtClean="0">
                <a:latin typeface="Arial" charset="0"/>
                <a:cs typeface="Arial" charset="0"/>
              </a:rPr>
              <a:t>Психологическую  устойчивость  и  уверенность  в  своих  силах  в трудных жизненных ситуациях.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301;p16"/>
          <p:cNvSpPr txBox="1"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800"/>
              <a:buFont typeface="Arial" charset="0"/>
              <a:buNone/>
            </a:pPr>
            <a:r>
              <a:rPr lang="ru-RU" sz="2800" smtClean="0">
                <a:solidFill>
                  <a:schemeClr val="accent1"/>
                </a:solidFill>
                <a:latin typeface="Arial" charset="0"/>
                <a:cs typeface="Arial" charset="0"/>
              </a:rPr>
              <a:t>Как проходит тестирование?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3850" y="1844675"/>
            <a:ext cx="8569325" cy="3860800"/>
          </a:xfrm>
        </p:spPr>
        <p:txBody>
          <a:bodyPr/>
          <a:lstStyle/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r>
              <a:rPr lang="ru-RU" sz="2200" smtClean="0">
                <a:latin typeface="Arial" charset="0"/>
                <a:cs typeface="Arial" charset="0"/>
              </a:rPr>
              <a:t>Учащиеся отвечают на вопросы анкеты:</a:t>
            </a:r>
          </a:p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endParaRPr lang="ru-RU" sz="2200" smtClean="0">
              <a:latin typeface="Arial" charset="0"/>
              <a:cs typeface="Arial" charset="0"/>
            </a:endParaRPr>
          </a:p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None/>
            </a:pPr>
            <a:r>
              <a:rPr lang="ru-RU" sz="2200" smtClean="0">
                <a:latin typeface="Arial" charset="0"/>
                <a:cs typeface="Arial" charset="0"/>
              </a:rPr>
              <a:t>- для 7-9-х классов 110 утверждений,</a:t>
            </a:r>
          </a:p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None/>
            </a:pPr>
            <a:r>
              <a:rPr lang="ru-RU" sz="2200" smtClean="0">
                <a:latin typeface="Arial" charset="0"/>
                <a:cs typeface="Arial" charset="0"/>
              </a:rPr>
              <a:t>- для 10-11 классов, а также студентов колледжей 140 утверждений.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273050" indent="-273050" algn="just" eaLnBrk="1" hangingPunct="1">
              <a:spcBef>
                <a:spcPts val="1638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r>
              <a:rPr lang="ru-RU" sz="2200" smtClean="0">
                <a:latin typeface="Arial" charset="0"/>
                <a:cs typeface="Arial" charset="0"/>
              </a:rPr>
              <a:t>при проведении тестирования в качестве наблюдателей допускается присутствие родителей учеников, </a:t>
            </a:r>
            <a:r>
              <a:rPr lang="ru-RU" sz="2200" smtClean="0">
                <a:solidFill>
                  <a:srgbClr val="FF0000"/>
                </a:solidFill>
                <a:latin typeface="Arial" charset="0"/>
                <a:cs typeface="Arial" charset="0"/>
              </a:rPr>
              <a:t>но только при согласовании с администрацией образовательного учреждения.</a:t>
            </a:r>
            <a:endParaRPr lang="ru-RU" sz="2700" smtClean="0">
              <a:solidFill>
                <a:srgbClr val="FF0000"/>
              </a:solidFill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273050" indent="-273050" eaLnBrk="1" hangingPunct="1">
              <a:spcBef>
                <a:spcPts val="1738"/>
              </a:spcBef>
              <a:spcAft>
                <a:spcPct val="0"/>
              </a:spcAft>
              <a:buClr>
                <a:schemeClr val="accent1"/>
              </a:buClr>
              <a:buSzPts val="2300"/>
              <a:buFont typeface="Noto Sans Symbols"/>
              <a:buNone/>
            </a:pPr>
            <a:endParaRPr lang="ru-RU" sz="27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388" y="333375"/>
            <a:ext cx="8785225" cy="6477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500"/>
              <a:buFont typeface="Arial" charset="0"/>
              <a:buNone/>
            </a:pPr>
            <a:r>
              <a:rPr lang="ru-RU" sz="2300" smtClean="0">
                <a:solidFill>
                  <a:schemeClr val="accent1"/>
                </a:solidFill>
                <a:latin typeface="Arial" charset="0"/>
                <a:cs typeface="Arial" charset="0"/>
              </a:rPr>
              <a:t>Что может получить участник социально-психологического тестирования?</a:t>
            </a:r>
          </a:p>
        </p:txBody>
      </p:sp>
      <p:sp>
        <p:nvSpPr>
          <p:cNvPr id="43010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388" y="2136775"/>
            <a:ext cx="8569325" cy="3498850"/>
          </a:xfrm>
        </p:spPr>
        <p:txBody>
          <a:bodyPr/>
          <a:lstStyle/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r>
              <a:rPr lang="ru-RU" sz="2200" smtClean="0">
                <a:latin typeface="Arial" charset="0"/>
                <a:cs typeface="Arial" charset="0"/>
              </a:rPr>
              <a:t>Возможность индивидуального обращения к психологу, проводившему тестирование, для получение более подробных результатов тестирования.</a:t>
            </a:r>
          </a:p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endParaRPr lang="ru-RU" sz="24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r>
              <a:rPr lang="ru-RU" sz="2200" smtClean="0">
                <a:latin typeface="Arial" charset="0"/>
                <a:cs typeface="Arial" charset="0"/>
              </a:rPr>
              <a:t>Краткую характеристику актуального уровня развития психологической устойчивости;</a:t>
            </a:r>
          </a:p>
          <a:p>
            <a:pPr marL="273050" indent="-273050" algn="just" eaLnBrk="1" hangingPunct="1">
              <a:spcBef>
                <a:spcPts val="2238"/>
              </a:spcBef>
              <a:spcAft>
                <a:spcPct val="0"/>
              </a:spcAft>
              <a:buClr>
                <a:schemeClr val="accent1"/>
              </a:buClr>
              <a:buSzPts val="1900"/>
              <a:buFont typeface="Noto Sans Symbols"/>
              <a:buChar char="✔"/>
            </a:pPr>
            <a:r>
              <a:rPr lang="ru-RU" sz="2200" smtClean="0">
                <a:latin typeface="Arial" charset="0"/>
                <a:cs typeface="Arial" charset="0"/>
              </a:rPr>
              <a:t>Рекомендации в каком направлении нужно развивать свою психологическую устойчивость;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319;p19"/>
          <p:cNvSpPr txBox="1">
            <a:spLocks noChangeArrowheads="1"/>
          </p:cNvSpPr>
          <p:nvPr/>
        </p:nvSpPr>
        <p:spPr bwMode="auto">
          <a:xfrm>
            <a:off x="287338" y="1219200"/>
            <a:ext cx="8640762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just"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 b="1"/>
              <a:t>       Тестирование проводится при наличии информированного согласия в письменной форме одного из родителей (законного представителя) обучающихся.</a:t>
            </a:r>
          </a:p>
          <a:p>
            <a:pPr algn="just">
              <a:spcBef>
                <a:spcPts val="1738"/>
              </a:spcBef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/>
              <a:t>	Согласие </a:t>
            </a:r>
            <a:r>
              <a:rPr lang="ru-RU" sz="2700">
                <a:solidFill>
                  <a:srgbClr val="0070C0"/>
                </a:solidFill>
              </a:rPr>
              <a:t>фиксирует разрешение </a:t>
            </a:r>
            <a:r>
              <a:rPr lang="ru-RU" sz="2700"/>
              <a:t>Вашему ребенку участвовать в тестировании, подтверждает Вашу </a:t>
            </a:r>
            <a:r>
              <a:rPr lang="ru-RU" sz="2700">
                <a:solidFill>
                  <a:srgbClr val="0070C0"/>
                </a:solidFill>
              </a:rPr>
              <a:t>осведомленность о цели</a:t>
            </a:r>
            <a:r>
              <a:rPr lang="ru-RU" sz="2700">
                <a:solidFill>
                  <a:srgbClr val="FF0000"/>
                </a:solidFill>
              </a:rPr>
              <a:t> </a:t>
            </a:r>
            <a:r>
              <a:rPr lang="ru-RU" sz="2700"/>
              <a:t>тестирования, его длительности и возможных результатах.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/>
          <p:nvPr/>
        </p:nvSpPr>
        <p:spPr>
          <a:xfrm>
            <a:off x="479425" y="581025"/>
            <a:ext cx="7921625" cy="15525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>
            <a:spAutoFit/>
          </a:bodyPr>
          <a:lstStyle/>
          <a:p>
            <a:pPr algn="just">
              <a:buClr>
                <a:srgbClr val="000000"/>
              </a:buClr>
              <a:buFont typeface="Arial" charset="0"/>
              <a:buNone/>
            </a:pPr>
            <a:r>
              <a:rPr lang="ru-RU" sz="2300"/>
              <a:t>       </a:t>
            </a:r>
            <a:r>
              <a:rPr lang="ru-RU" sz="2400"/>
              <a:t>Проведение социально-психологического тестирования организовано во исполнение </a:t>
            </a:r>
            <a:r>
              <a:rPr lang="ru-RU" sz="2400" b="1">
                <a:cs typeface="Times New Roman" pitchFamily="18" charset="0"/>
                <a:hlinkClick r:id="rId3" action="ppaction://hlinkfile"/>
              </a:rPr>
              <a:t>Приказа Министерства просвещения № 59 от 20.02.2020 г. </a:t>
            </a:r>
            <a:r>
              <a:rPr lang="ru-RU" sz="2400" b="1">
                <a:cs typeface="Times New Roman" pitchFamily="18" charset="0"/>
              </a:rPr>
              <a:t>«Об утверждении порядка проведения СПТ»</a:t>
            </a:r>
            <a:endParaRPr lang="ru-RU" sz="2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8775" y="1628775"/>
            <a:ext cx="8426450" cy="4321175"/>
          </a:xfrm>
        </p:spPr>
        <p:txBody>
          <a:bodyPr/>
          <a:lstStyle/>
          <a:p>
            <a:pPr marL="0" indent="363538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lang="ru-RU" sz="24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363538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lang="ru-RU" sz="24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363538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Всероссийское мероприятие!</a:t>
            </a:r>
            <a:endParaRPr lang="ru-RU" sz="2400" b="1" smtClean="0">
              <a:solidFill>
                <a:srgbClr val="FF0000"/>
              </a:solidFill>
              <a:latin typeface="Arial" charset="0"/>
              <a:cs typeface="Arial" charset="0"/>
              <a:sym typeface="Georgia" pitchFamily="18" charset="0"/>
            </a:endParaRPr>
          </a:p>
          <a:p>
            <a:pPr marL="0" indent="363538" algn="ctr" eaLnBrk="1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400" b="1" smtClean="0">
                <a:latin typeface="Arial" charset="0"/>
                <a:cs typeface="Arial" charset="0"/>
              </a:rPr>
              <a:t>Участниками</a:t>
            </a:r>
            <a:r>
              <a:rPr lang="ru-RU" sz="2400" smtClean="0">
                <a:latin typeface="Arial" charset="0"/>
                <a:cs typeface="Arial" charset="0"/>
              </a:rPr>
              <a:t> являются обучающиеся с 7 по 11 класс (достигшие 13 летнего возраста на момент проведения тестирования и старше), а также студенты 1-2 курсов средне-специальных и высших учебных заведений.   </a:t>
            </a:r>
            <a:endParaRPr lang="ru-RU" sz="2400" smtClean="0">
              <a:latin typeface="Arial" charset="0"/>
              <a:cs typeface="Arial" charset="0"/>
              <a:sym typeface="Georgia" pitchFamily="18" charset="0"/>
            </a:endParaRPr>
          </a:p>
        </p:txBody>
      </p:sp>
      <p:sp>
        <p:nvSpPr>
          <p:cNvPr id="18434" name="Google Shape;175;p3"/>
          <p:cNvSpPr txBox="1">
            <a:spLocks noChangeArrowheads="1"/>
          </p:cNvSpPr>
          <p:nvPr/>
        </p:nvSpPr>
        <p:spPr bwMode="auto">
          <a:xfrm>
            <a:off x="250825" y="190500"/>
            <a:ext cx="86423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</a:rPr>
              <a:t>   Социально-психологическое тестирование по Единой Методике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8313" y="1638300"/>
            <a:ext cx="8424862" cy="4319588"/>
          </a:xfrm>
        </p:spPr>
        <p:txBody>
          <a:bodyPr/>
          <a:lstStyle/>
          <a:p>
            <a:pPr marL="0" indent="363538" algn="just" eaLnBrk="1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Целью тестирования является</a:t>
            </a:r>
            <a:r>
              <a:rPr lang="ru-RU" sz="2200" smtClean="0">
                <a:latin typeface="Arial" charset="0"/>
                <a:cs typeface="Arial" charset="0"/>
              </a:rPr>
              <a:t> </a:t>
            </a:r>
            <a:r>
              <a:rPr lang="ru-RU" sz="2200" i="1" smtClean="0">
                <a:latin typeface="Arial" charset="0"/>
                <a:cs typeface="Arial" charset="0"/>
              </a:rPr>
              <a:t>и</a:t>
            </a:r>
            <a:r>
              <a:rPr lang="ru-RU" sz="2500" i="1" smtClean="0">
                <a:latin typeface="Georgia" pitchFamily="18" charset="0"/>
                <a:cs typeface="Arial" charset="0"/>
                <a:sym typeface="Georgia" pitchFamily="18" charset="0"/>
              </a:rPr>
              <a:t>сследование ориентированное 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позволяет оценить процесс становления личности обучающегося.</a:t>
            </a:r>
            <a:endParaRPr lang="ru-RU" sz="25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363538" algn="just" eaLnBrk="1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lang="ru-RU" sz="25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363538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500" smtClean="0">
                <a:latin typeface="Georgia" pitchFamily="18" charset="0"/>
                <a:cs typeface="Arial" charset="0"/>
                <a:sym typeface="Georgia" pitchFamily="18" charset="0"/>
              </a:rPr>
              <a:t>С 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indent="363538" algn="just" eaLnBrk="1" hangingPunct="1">
              <a:lnSpc>
                <a:spcPct val="70000"/>
              </a:lnSpc>
              <a:spcBef>
                <a:spcPts val="475"/>
              </a:spcBef>
              <a:spcAft>
                <a:spcPct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r>
              <a:rPr lang="ru-RU" sz="2200" smtClean="0">
                <a:latin typeface="Arial" charset="0"/>
                <a:cs typeface="Arial" charset="0"/>
              </a:rPr>
              <a:t> </a:t>
            </a:r>
            <a:endParaRPr lang="ru-RU" sz="25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0482" name="Google Shape;175;p3"/>
          <p:cNvSpPr txBox="1">
            <a:spLocks noChangeArrowheads="1"/>
          </p:cNvSpPr>
          <p:nvPr/>
        </p:nvSpPr>
        <p:spPr bwMode="auto">
          <a:xfrm>
            <a:off x="250825" y="190500"/>
            <a:ext cx="86423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</a:rPr>
              <a:t>   Социально-психологическое тестирование по Единой Методике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Google Shape;180;p4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700"/>
              <a:buFont typeface="Arial" charset="0"/>
              <a:buNone/>
            </a:pPr>
            <a: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  <a:t>Выявляет ли методика СПТ </a:t>
            </a:r>
            <a:b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</a:br>
            <a: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  <a:t>наркопотребление или наркозависимость?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0825" y="1700213"/>
            <a:ext cx="8569325" cy="4624387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Методика  не  может  быть  использована  для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ctr" eaLnBrk="1" hangingPunct="1">
              <a:spcBef>
                <a:spcPts val="563"/>
              </a:spcBef>
              <a:spcAft>
                <a:spcPct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формулировки  заключения  о  наркотической  или  иной зависимости. 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ctr" eaLnBrk="1" hangingPunct="1">
              <a:spcBef>
                <a:spcPts val="363"/>
              </a:spcBef>
              <a:spcAft>
                <a:spcPct val="0"/>
              </a:spcAft>
              <a:buClr>
                <a:schemeClr val="accent1"/>
              </a:buClr>
              <a:buSzPts val="1500"/>
              <a:buFont typeface="Noto Sans Symbols"/>
              <a:buNone/>
            </a:pPr>
            <a:endParaRPr lang="ru-RU" sz="2800" smtClean="0">
              <a:latin typeface="Arial" charset="0"/>
              <a:cs typeface="Arial" charset="0"/>
            </a:endParaRPr>
          </a:p>
          <a:p>
            <a:pPr marL="0" indent="0" algn="ctr" eaLnBrk="1" hangingPunct="1">
              <a:spcBef>
                <a:spcPts val="363"/>
              </a:spcBef>
              <a:spcAft>
                <a:spcPct val="0"/>
              </a:spcAft>
              <a:buClr>
                <a:schemeClr val="accent1"/>
              </a:buClr>
              <a:buSzPts val="1500"/>
              <a:buFont typeface="Noto Sans Symbols"/>
              <a:buNone/>
            </a:pPr>
            <a:r>
              <a:rPr lang="ru-RU" sz="28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Данная методика оценивает степень влияния факторов риска, с 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indent="0" algn="just" eaLnBrk="1" hangingPunct="1">
              <a:spcBef>
                <a:spcPts val="563"/>
              </a:spcBef>
              <a:spcAft>
                <a:spcPct val="0"/>
              </a:spcAft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800" smtClean="0">
                <a:latin typeface="Arial" charset="0"/>
                <a:cs typeface="Arial" charset="0"/>
              </a:rPr>
              <a:t> </a:t>
            </a:r>
            <a:endParaRPr lang="ru-RU" sz="27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Google Shape;186;p5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marL="273050" indent="-273050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700"/>
              <a:buFont typeface="Arial" charset="0"/>
              <a:buNone/>
            </a:pPr>
            <a: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  <a:t>Какие результаты тестирования станут известны в образовательной организации?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24578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625" y="1571625"/>
            <a:ext cx="8504238" cy="4572000"/>
          </a:xfrm>
        </p:spPr>
        <p:txBody>
          <a:bodyPr/>
          <a:lstStyle/>
          <a:p>
            <a:pPr marL="514350" indent="-514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200"/>
              <a:buFont typeface="Noto Sans Symbols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результаты тестирования деперсонифицированы!!!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Никто из сотрудников и руководства образовательной организации не сможет узнать индивидуальные результаты обучающегося.</a:t>
            </a:r>
          </a:p>
          <a:p>
            <a:pPr marL="514350" indent="-514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200"/>
              <a:buFont typeface="Noto Sans Symbols"/>
              <a:buAutoNum type="arabicPeriod"/>
            </a:pPr>
            <a:endParaRPr lang="ru-RU" sz="2400" smtClean="0">
              <a:latin typeface="Times New Roman" pitchFamily="18" charset="0"/>
              <a:ea typeface="Georgia" pitchFamily="18" charset="0"/>
              <a:cs typeface="Times New Roman" pitchFamily="18" charset="0"/>
            </a:endParaRPr>
          </a:p>
          <a:p>
            <a:pPr marL="514350" indent="-514350"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200"/>
              <a:buFont typeface="Noto Sans Symbols"/>
              <a:buAutoNum type="arabicPeriod"/>
            </a:pPr>
            <a:r>
              <a:rPr lang="ru-RU" sz="24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Доступ к информация о том, какой код присвоен тестируемому </a:t>
            </a:r>
            <a:r>
              <a:rPr lang="ru-RU" sz="2400" b="1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имеет только психолог образовательной организации</a:t>
            </a:r>
            <a:r>
              <a:rPr lang="ru-RU" sz="24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Административная ответственность</a:t>
            </a:r>
            <a:r>
              <a:rPr lang="ru-RU" sz="24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 (согласно ст. 13.11 КоАП РФ), </a:t>
            </a:r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уголовная ответственность</a:t>
            </a:r>
            <a:r>
              <a:rPr lang="ru-RU" sz="24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 (137, 140, 272 ст. УК РФ), </a:t>
            </a:r>
            <a:r>
              <a:rPr lang="ru-RU" sz="2400" b="1" smtClean="0">
                <a:solidFill>
                  <a:srgbClr val="FF0066"/>
                </a:solidFill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гражданско-правовая ответственность</a:t>
            </a:r>
            <a:r>
              <a:rPr lang="ru-RU" sz="24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 (ст. 15, 151 Гражданского кодекса, ст. 24 закона «О персональных данных»).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192;p6"/>
          <p:cNvSpPr txBox="1">
            <a:spLocks noGrp="1"/>
          </p:cNvSpPr>
          <p:nvPr>
            <p:ph type="title"/>
          </p:nvPr>
        </p:nvSpPr>
        <p:spPr>
          <a:xfrm>
            <a:off x="301625" y="325438"/>
            <a:ext cx="8534400" cy="7588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700"/>
              <a:buFont typeface="Arial" charset="0"/>
              <a:buNone/>
            </a:pPr>
            <a: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  <a:t> В чем заключается конфиденциальность </a:t>
            </a:r>
            <a:b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</a:br>
            <a:r>
              <a:rPr lang="ru-RU" sz="2700" smtClean="0">
                <a:solidFill>
                  <a:schemeClr val="accent1"/>
                </a:solidFill>
                <a:latin typeface="Arial" charset="0"/>
                <a:cs typeface="Arial" charset="0"/>
              </a:rPr>
              <a:t>проведения тестирования?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100"/>
              <a:buFont typeface="Noto Sans Symbols"/>
              <a:buNone/>
            </a:pPr>
            <a:r>
              <a:rPr lang="ru-RU" sz="24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Все результаты тестирования строго конфиденциальны! </a:t>
            </a:r>
          </a:p>
          <a:p>
            <a:pPr marL="0" indent="0" algn="just" ea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ts val="2100"/>
              <a:buFont typeface="Noto Sans Symbols"/>
              <a:buChar char="⚫"/>
            </a:pPr>
            <a:r>
              <a:rPr lang="ru-RU" sz="2400" smtClean="0">
                <a:latin typeface="Arial" charset="0"/>
                <a:cs typeface="Arial" charset="0"/>
              </a:rPr>
              <a:t>Каждому обучающемуся присваивается индивидуальный код участника, который делает невозможным персонификацию данных.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ts val="2100"/>
              <a:buFont typeface="Noto Sans Symbols"/>
              <a:buChar char="⚫"/>
            </a:pPr>
            <a:r>
              <a:rPr lang="ru-RU" sz="2400" smtClean="0">
                <a:latin typeface="Arial" charset="0"/>
                <a:cs typeface="Arial" charset="0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ts val="2100"/>
              <a:buFont typeface="Noto Sans Symbols"/>
              <a:buChar char="⚫"/>
            </a:pPr>
            <a:r>
              <a:rPr lang="ru-RU" sz="2400" smtClean="0">
                <a:latin typeface="Arial" charset="0"/>
                <a:cs typeface="Arial" charset="0"/>
              </a:rPr>
              <a:t>Персональные результаты могут быть </a:t>
            </a:r>
            <a:r>
              <a:rPr lang="ru-RU" sz="2400" b="1" smtClean="0">
                <a:latin typeface="Arial" charset="0"/>
                <a:cs typeface="Arial" charset="0"/>
              </a:rPr>
              <a:t>доступны</a:t>
            </a:r>
            <a:r>
              <a:rPr lang="ru-RU" sz="2400" smtClean="0">
                <a:latin typeface="Arial" charset="0"/>
                <a:cs typeface="Arial" charset="0"/>
              </a:rPr>
              <a:t> только трем лицам: </a:t>
            </a:r>
            <a:r>
              <a:rPr lang="ru-RU" sz="2400" b="1" smtClean="0">
                <a:latin typeface="Arial" charset="0"/>
                <a:cs typeface="Arial" charset="0"/>
              </a:rPr>
              <a:t>родителю, ребенку и педагогу-психологу. 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050" cy="9874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2200"/>
              <a:buFont typeface="Arial" charset="0"/>
              <a:buNone/>
            </a:pPr>
            <a:r>
              <a:rPr lang="ru-RU" sz="2200" smtClean="0">
                <a:latin typeface="Arial" charset="0"/>
                <a:cs typeface="Arial" charset="0"/>
              </a:rPr>
              <a:t> </a:t>
            </a:r>
            <a:r>
              <a:rPr lang="ru-RU" sz="2400" smtClean="0">
                <a:solidFill>
                  <a:schemeClr val="accent1"/>
                </a:solidFill>
                <a:latin typeface="Arial" charset="0"/>
                <a:cs typeface="Arial" charset="0"/>
              </a:rPr>
              <a:t>Какие результаты будут получены Вами и вашим ребенком после проведения тестирования? </a:t>
            </a: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550" y="1544638"/>
            <a:ext cx="8504238" cy="457200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 smtClean="0">
                <a:solidFill>
                  <a:srgbClr val="FF0000"/>
                </a:solidFill>
                <a:latin typeface="Arial" charset="0"/>
                <a:cs typeface="Arial" charset="0"/>
              </a:rPr>
              <a:t>Основной принцип при сообщении результатов: </a:t>
            </a:r>
          </a:p>
          <a:p>
            <a:pPr marL="0" indent="0" algn="ctr" eaLnBrk="1" hangingPunct="1">
              <a:spcBef>
                <a:spcPts val="538"/>
              </a:spcBef>
              <a:spcAft>
                <a:spcPct val="0"/>
              </a:spcAft>
              <a:buClr>
                <a:schemeClr val="accent1"/>
              </a:buClr>
              <a:buSzPts val="2300"/>
              <a:buFont typeface="Noto Sans Symbols"/>
              <a:buNone/>
            </a:pPr>
            <a:r>
              <a:rPr lang="ru-RU" sz="2700" smtClean="0">
                <a:solidFill>
                  <a:srgbClr val="FF0000"/>
                </a:solidFill>
                <a:latin typeface="Arial" charset="0"/>
                <a:cs typeface="Arial" charset="0"/>
              </a:rPr>
              <a:t>«не навреди!»</a:t>
            </a:r>
            <a:endParaRPr lang="ru-RU" sz="2700" smtClean="0">
              <a:latin typeface="Georgia" pitchFamily="18" charset="0"/>
              <a:cs typeface="Arial" charset="0"/>
              <a:sym typeface="Georgia" pitchFamily="18" charset="0"/>
            </a:endParaRPr>
          </a:p>
          <a:p>
            <a:pPr marL="0" indent="0" algn="just" eaLnBrk="1" hangingPunct="1">
              <a:spcBef>
                <a:spcPts val="363"/>
              </a:spcBef>
              <a:spcAft>
                <a:spcPct val="0"/>
              </a:spcAft>
              <a:buClr>
                <a:schemeClr val="accent1"/>
              </a:buClr>
              <a:buSzPts val="1500"/>
              <a:buFont typeface="Noto Sans Symbols"/>
              <a:buChar char="⚫"/>
            </a:pPr>
            <a:r>
              <a:rPr lang="ru-RU" sz="2800" smtClean="0">
                <a:latin typeface="Times New Roman" pitchFamily="18" charset="0"/>
                <a:ea typeface="Georgia" pitchFamily="18" charset="0"/>
                <a:cs typeface="Times New Roman" pitchFamily="18" charset="0"/>
                <a:sym typeface="Georgia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204;p8"/>
          <p:cNvSpPr txBox="1">
            <a:spLocks noGrp="1"/>
          </p:cNvSpPr>
          <p:nvPr>
            <p:ph type="title"/>
          </p:nvPr>
        </p:nvSpPr>
        <p:spPr>
          <a:xfrm>
            <a:off x="179388" y="188913"/>
            <a:ext cx="8785225" cy="9366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100"/>
              <a:buFont typeface="Arial" charset="0"/>
              <a:buNone/>
            </a:pPr>
            <a:r>
              <a:rPr lang="ru-RU" sz="2100" smtClean="0">
                <a:solidFill>
                  <a:schemeClr val="accent1"/>
                </a:solidFill>
                <a:latin typeface="Arial" charset="0"/>
                <a:cs typeface="Arial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 lang="ru-RU" sz="3300" smtClean="0">
              <a:latin typeface="Georgia" pitchFamily="18" charset="0"/>
              <a:cs typeface="Arial" charset="0"/>
              <a:sym typeface="Georgia" pitchFamily="18" charset="0"/>
            </a:endParaRPr>
          </a:p>
        </p:txBody>
      </p:sp>
      <p:sp>
        <p:nvSpPr>
          <p:cNvPr id="30722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273050" indent="-273050" algn="just"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2400"/>
              <a:buFont typeface="Noto Sans Symbols"/>
              <a:buChar char="✔"/>
            </a:pPr>
            <a:r>
              <a:rPr lang="ru-RU" sz="2800" b="1" smtClean="0">
                <a:latin typeface="Arial" charset="0"/>
                <a:cs typeface="Arial" charset="0"/>
              </a:rPr>
              <a:t> Методика  СПТ  не  выявляет  наркопотребление </a:t>
            </a:r>
            <a:r>
              <a:rPr lang="ru-RU" sz="2800" smtClean="0">
                <a:latin typeface="Arial" charset="0"/>
                <a:cs typeface="Arial" charset="0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</a:p>
          <a:p>
            <a:pPr marL="273050" indent="-273050" algn="just" eaLnBrk="1" hangingPunct="1">
              <a:spcBef>
                <a:spcPts val="538"/>
              </a:spcBef>
              <a:spcAft>
                <a:spcPct val="0"/>
              </a:spcAft>
              <a:buClr>
                <a:schemeClr val="accent1"/>
              </a:buClr>
              <a:buSzPts val="2300"/>
              <a:buFont typeface="Noto Sans Symbols"/>
              <a:buChar char="✔"/>
            </a:pPr>
            <a:r>
              <a:rPr lang="ru-RU" sz="2700" smtClean="0">
                <a:latin typeface="Arial" charset="0"/>
                <a:cs typeface="Arial" charset="0"/>
              </a:rPr>
              <a:t> </a:t>
            </a:r>
            <a:r>
              <a:rPr lang="ru-RU" sz="2700" b="1" smtClean="0">
                <a:latin typeface="Arial" charset="0"/>
                <a:cs typeface="Arial" charset="0"/>
              </a:rPr>
              <a:t>Методика является опросом мнений и не оценивает самих детей!</a:t>
            </a:r>
            <a:r>
              <a:rPr lang="ru-RU" sz="2700" smtClean="0">
                <a:latin typeface="Arial" charset="0"/>
                <a:cs typeface="Arial" charset="0"/>
              </a:rPr>
              <a:t> Таким образом, оцениваются не дети, а социально-психологические  условия,  в  которых  они находятся.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657</Words>
  <Application>Microsoft Office PowerPoint</Application>
  <PresentationFormat>Экран (4:3)</PresentationFormat>
  <Paragraphs>68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31" baseType="lpstr">
      <vt:lpstr>Arial</vt:lpstr>
      <vt:lpstr>Georgia</vt:lpstr>
      <vt:lpstr>Noto Sans Symbols</vt:lpstr>
      <vt:lpstr>Times New Roman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  Социально-психологическое тестирование  по единой методике</vt:lpstr>
      <vt:lpstr>Слайд 2</vt:lpstr>
      <vt:lpstr>Слайд 3</vt:lpstr>
      <vt:lpstr>Слайд 4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Что может получить участник социально-психологического тестирования?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Наталья</cp:lastModifiedBy>
  <cp:revision>15</cp:revision>
  <dcterms:created xsi:type="dcterms:W3CDTF">2019-09-20T06:39:24Z</dcterms:created>
  <dcterms:modified xsi:type="dcterms:W3CDTF">2022-04-12T07:01:30Z</dcterms:modified>
</cp:coreProperties>
</file>