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6" r:id="rId4"/>
    <p:sldId id="257" r:id="rId5"/>
    <p:sldId id="258" r:id="rId6"/>
    <p:sldId id="262" r:id="rId7"/>
    <p:sldId id="264" r:id="rId8"/>
    <p:sldId id="309" r:id="rId9"/>
    <p:sldId id="268" r:id="rId10"/>
    <p:sldId id="269" r:id="rId11"/>
    <p:sldId id="270" r:id="rId12"/>
    <p:sldId id="271" r:id="rId13"/>
    <p:sldId id="266" r:id="rId14"/>
    <p:sldId id="278" r:id="rId15"/>
    <p:sldId id="285" r:id="rId16"/>
    <p:sldId id="284" r:id="rId17"/>
    <p:sldId id="283" r:id="rId18"/>
    <p:sldId id="276" r:id="rId19"/>
    <p:sldId id="267" r:id="rId20"/>
    <p:sldId id="272" r:id="rId21"/>
    <p:sldId id="281" r:id="rId22"/>
    <p:sldId id="282" r:id="rId23"/>
    <p:sldId id="289" r:id="rId24"/>
    <p:sldId id="287" r:id="rId25"/>
    <p:sldId id="288" r:id="rId26"/>
    <p:sldId id="301" r:id="rId27"/>
    <p:sldId id="302" r:id="rId28"/>
    <p:sldId id="311" r:id="rId29"/>
    <p:sldId id="310" r:id="rId30"/>
    <p:sldId id="297" r:id="rId31"/>
    <p:sldId id="299" r:id="rId32"/>
    <p:sldId id="291" r:id="rId33"/>
    <p:sldId id="290" r:id="rId34"/>
    <p:sldId id="293" r:id="rId35"/>
    <p:sldId id="292" r:id="rId36"/>
    <p:sldId id="294" r:id="rId37"/>
    <p:sldId id="295" r:id="rId38"/>
    <p:sldId id="296" r:id="rId39"/>
    <p:sldId id="308" r:id="rId40"/>
    <p:sldId id="312" r:id="rId41"/>
    <p:sldId id="306" r:id="rId42"/>
    <p:sldId id="30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BEB21-97E6-4F4A-8519-038B2FDF6619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50EE3DB1-2721-614C-BB43-B6B13D4ADEC4}">
      <dgm:prSet phldrT="[Текст]"/>
      <dgm:spPr/>
      <dgm:t>
        <a:bodyPr/>
        <a:lstStyle/>
        <a:p>
          <a:r>
            <a:rPr lang="ru-RU" dirty="0"/>
            <a:t>Положитесь на самих детей: </a:t>
          </a:r>
        </a:p>
        <a:p>
          <a:r>
            <a:rPr lang="ru-RU" dirty="0"/>
            <a:t>- Что они видят?</a:t>
          </a:r>
        </a:p>
        <a:p>
          <a:r>
            <a:rPr lang="ru-RU" dirty="0"/>
            <a:t>- Позвольте им начать</a:t>
          </a:r>
        </a:p>
        <a:p>
          <a:r>
            <a:rPr lang="ru-RU" dirty="0"/>
            <a:t>- Учитывайте опыт их восприятия</a:t>
          </a:r>
        </a:p>
        <a:p>
          <a:r>
            <a:rPr lang="ru-RU" dirty="0"/>
            <a:t>- Поощряйте свободу их суждения</a:t>
          </a:r>
        </a:p>
      </dgm:t>
    </dgm:pt>
    <dgm:pt modelId="{71C992C0-5CF2-034B-A380-67892093C70C}" type="parTrans" cxnId="{7EC37C8D-1BF8-A547-AEB9-7326F17E352B}">
      <dgm:prSet/>
      <dgm:spPr/>
      <dgm:t>
        <a:bodyPr/>
        <a:lstStyle/>
        <a:p>
          <a:endParaRPr lang="ru-RU"/>
        </a:p>
      </dgm:t>
    </dgm:pt>
    <dgm:pt modelId="{BEA9A71F-044C-D94D-8014-F6E853F12D1D}" type="sibTrans" cxnId="{7EC37C8D-1BF8-A547-AEB9-7326F17E352B}">
      <dgm:prSet/>
      <dgm:spPr/>
      <dgm:t>
        <a:bodyPr/>
        <a:lstStyle/>
        <a:p>
          <a:endParaRPr lang="ru-RU"/>
        </a:p>
      </dgm:t>
    </dgm:pt>
    <dgm:pt modelId="{63AF1438-2620-054D-91E3-D094B776B6B2}">
      <dgm:prSet phldrT="[Текст]"/>
      <dgm:spPr/>
      <dgm:t>
        <a:bodyPr/>
        <a:lstStyle/>
        <a:p>
          <a:r>
            <a:rPr lang="ru-RU" dirty="0"/>
            <a:t>Опирайтесь на то, в чем сильны вы сами:</a:t>
          </a:r>
        </a:p>
        <a:p>
          <a:r>
            <a:rPr lang="ru-RU" dirty="0"/>
            <a:t>- Выберите отправную точку</a:t>
          </a:r>
        </a:p>
        <a:p>
          <a:r>
            <a:rPr lang="ru-RU" dirty="0"/>
            <a:t>- Избегайте упрощений и штампов</a:t>
          </a:r>
        </a:p>
        <a:p>
          <a:r>
            <a:rPr lang="ru-RU" dirty="0"/>
            <a:t>- Вопросы без подсказок</a:t>
          </a:r>
        </a:p>
      </dgm:t>
    </dgm:pt>
    <dgm:pt modelId="{4A8BCF45-E0B9-074E-A857-EF26026C9E88}" type="parTrans" cxnId="{C40B8951-2514-F349-8FFC-E34B15CB3E01}">
      <dgm:prSet/>
      <dgm:spPr/>
      <dgm:t>
        <a:bodyPr/>
        <a:lstStyle/>
        <a:p>
          <a:endParaRPr lang="ru-RU"/>
        </a:p>
      </dgm:t>
    </dgm:pt>
    <dgm:pt modelId="{C407FDB0-4C74-DC49-907C-CDCAFC5870DD}" type="sibTrans" cxnId="{C40B8951-2514-F349-8FFC-E34B15CB3E01}">
      <dgm:prSet/>
      <dgm:spPr/>
      <dgm:t>
        <a:bodyPr/>
        <a:lstStyle/>
        <a:p>
          <a:endParaRPr lang="ru-RU"/>
        </a:p>
      </dgm:t>
    </dgm:pt>
    <dgm:pt modelId="{8BF92ABD-92C4-C74A-97A6-3AD7F9DDF5A1}">
      <dgm:prSet phldrT="[Текст]"/>
      <dgm:spPr/>
      <dgm:t>
        <a:bodyPr/>
        <a:lstStyle/>
        <a:p>
          <a:r>
            <a:rPr lang="ru-RU" dirty="0"/>
            <a:t>Мы имеем право на ошибку:</a:t>
          </a:r>
        </a:p>
        <a:p>
          <a:r>
            <a:rPr lang="ru-RU" dirty="0"/>
            <a:t>- Не слишком отрывайтесь от земли</a:t>
          </a:r>
        </a:p>
        <a:p>
          <a:r>
            <a:rPr lang="ru-RU" dirty="0"/>
            <a:t>- Учитесь не </a:t>
          </a:r>
          <a:r>
            <a:rPr lang="ru-RU"/>
            <a:t>ставить точку</a:t>
          </a:r>
          <a:endParaRPr lang="ru-RU" dirty="0"/>
        </a:p>
      </dgm:t>
    </dgm:pt>
    <dgm:pt modelId="{53FE8CA0-0140-F74C-B796-A2D05E22857F}" type="parTrans" cxnId="{F5B6B35E-F2B9-A245-9E9F-E4CC484D42BF}">
      <dgm:prSet/>
      <dgm:spPr/>
      <dgm:t>
        <a:bodyPr/>
        <a:lstStyle/>
        <a:p>
          <a:endParaRPr lang="ru-RU"/>
        </a:p>
      </dgm:t>
    </dgm:pt>
    <dgm:pt modelId="{5A1B16CD-5F5C-454F-9F95-9CF9D4E45B2E}" type="sibTrans" cxnId="{F5B6B35E-F2B9-A245-9E9F-E4CC484D42BF}">
      <dgm:prSet/>
      <dgm:spPr/>
      <dgm:t>
        <a:bodyPr/>
        <a:lstStyle/>
        <a:p>
          <a:endParaRPr lang="ru-RU"/>
        </a:p>
      </dgm:t>
    </dgm:pt>
    <dgm:pt modelId="{4D0AC43B-7E82-5D4C-ACDE-DBF909A6E79C}" type="pres">
      <dgm:prSet presAssocID="{CD7BEB21-97E6-4F4A-8519-038B2FDF6619}" presName="Name0" presStyleCnt="0">
        <dgm:presLayoutVars>
          <dgm:dir/>
          <dgm:resizeHandles val="exact"/>
        </dgm:presLayoutVars>
      </dgm:prSet>
      <dgm:spPr/>
    </dgm:pt>
    <dgm:pt modelId="{0D548457-B9D5-A748-B13D-FE7573E3EFB3}" type="pres">
      <dgm:prSet presAssocID="{CD7BEB21-97E6-4F4A-8519-038B2FDF6619}" presName="bkgdShp" presStyleLbl="alignAccFollowNode1" presStyleIdx="0" presStyleCnt="1" custLinFactNeighborX="-225" custLinFactNeighborY="984"/>
      <dgm:spPr/>
    </dgm:pt>
    <dgm:pt modelId="{F3EDD003-CD34-284C-9B97-13C9D214E81A}" type="pres">
      <dgm:prSet presAssocID="{CD7BEB21-97E6-4F4A-8519-038B2FDF6619}" presName="linComp" presStyleCnt="0"/>
      <dgm:spPr/>
    </dgm:pt>
    <dgm:pt modelId="{FC99AD2E-7BE6-AC49-BDA8-4282A8FAE63A}" type="pres">
      <dgm:prSet presAssocID="{50EE3DB1-2721-614C-BB43-B6B13D4ADEC4}" presName="compNode" presStyleCnt="0"/>
      <dgm:spPr/>
    </dgm:pt>
    <dgm:pt modelId="{12DEEDE6-2847-874E-ACCB-6692A47B481D}" type="pres">
      <dgm:prSet presAssocID="{50EE3DB1-2721-614C-BB43-B6B13D4ADE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3E845-57CC-A447-BBB7-F69066E2AEE2}" type="pres">
      <dgm:prSet presAssocID="{50EE3DB1-2721-614C-BB43-B6B13D4ADEC4}" presName="invisiNode" presStyleLbl="node1" presStyleIdx="0" presStyleCnt="3"/>
      <dgm:spPr/>
    </dgm:pt>
    <dgm:pt modelId="{8121048F-B82C-0141-9D3D-9BB7900EA092}" type="pres">
      <dgm:prSet presAssocID="{50EE3DB1-2721-614C-BB43-B6B13D4ADEC4}" presName="imagNode" presStyleLbl="fgImgPlace1" presStyleIdx="0" presStyleCnt="3"/>
      <dgm:spPr/>
    </dgm:pt>
    <dgm:pt modelId="{565996EA-8BD8-6444-A209-AD95BE75E223}" type="pres">
      <dgm:prSet presAssocID="{BEA9A71F-044C-D94D-8014-F6E853F12D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E878BE-7DB2-F54C-9D67-82C43CBA9147}" type="pres">
      <dgm:prSet presAssocID="{63AF1438-2620-054D-91E3-D094B776B6B2}" presName="compNode" presStyleCnt="0"/>
      <dgm:spPr/>
    </dgm:pt>
    <dgm:pt modelId="{84FDA5BF-57E6-0045-834A-5D13FAA45CF6}" type="pres">
      <dgm:prSet presAssocID="{63AF1438-2620-054D-91E3-D094B776B6B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8CB65-DD8F-C947-83A4-ED548AA99FEC}" type="pres">
      <dgm:prSet presAssocID="{63AF1438-2620-054D-91E3-D094B776B6B2}" presName="invisiNode" presStyleLbl="node1" presStyleIdx="1" presStyleCnt="3"/>
      <dgm:spPr/>
    </dgm:pt>
    <dgm:pt modelId="{E5DB7087-0B58-FE45-B1BB-E14CCBBF8149}" type="pres">
      <dgm:prSet presAssocID="{63AF1438-2620-054D-91E3-D094B776B6B2}" presName="imagNode" presStyleLbl="fgImgPlace1" presStyleIdx="1" presStyleCnt="3"/>
      <dgm:spPr/>
    </dgm:pt>
    <dgm:pt modelId="{E306442F-2173-0242-A77F-3DD89E85DF60}" type="pres">
      <dgm:prSet presAssocID="{C407FDB0-4C74-DC49-907C-CDCAFC5870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12700D8-B05C-1B43-9878-B10B9F1D71DD}" type="pres">
      <dgm:prSet presAssocID="{8BF92ABD-92C4-C74A-97A6-3AD7F9DDF5A1}" presName="compNode" presStyleCnt="0"/>
      <dgm:spPr/>
    </dgm:pt>
    <dgm:pt modelId="{93153744-B11F-7C4B-B9F3-97886D251185}" type="pres">
      <dgm:prSet presAssocID="{8BF92ABD-92C4-C74A-97A6-3AD7F9DDF5A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C750E-2712-AA4D-9CAE-6491A1100873}" type="pres">
      <dgm:prSet presAssocID="{8BF92ABD-92C4-C74A-97A6-3AD7F9DDF5A1}" presName="invisiNode" presStyleLbl="node1" presStyleIdx="2" presStyleCnt="3"/>
      <dgm:spPr/>
    </dgm:pt>
    <dgm:pt modelId="{E941E8D3-5580-274E-A289-7A1CFFD18D18}" type="pres">
      <dgm:prSet presAssocID="{8BF92ABD-92C4-C74A-97A6-3AD7F9DDF5A1}" presName="imagNode" presStyleLbl="fgImgPlace1" presStyleIdx="2" presStyleCnt="3"/>
      <dgm:spPr/>
    </dgm:pt>
  </dgm:ptLst>
  <dgm:cxnLst>
    <dgm:cxn modelId="{7D0CEEED-762E-49EA-939C-7F0B784F7E0E}" type="presOf" srcId="{63AF1438-2620-054D-91E3-D094B776B6B2}" destId="{84FDA5BF-57E6-0045-834A-5D13FAA45CF6}" srcOrd="0" destOrd="0" presId="urn:microsoft.com/office/officeart/2005/8/layout/pList2"/>
    <dgm:cxn modelId="{C40B8951-2514-F349-8FFC-E34B15CB3E01}" srcId="{CD7BEB21-97E6-4F4A-8519-038B2FDF6619}" destId="{63AF1438-2620-054D-91E3-D094B776B6B2}" srcOrd="1" destOrd="0" parTransId="{4A8BCF45-E0B9-074E-A857-EF26026C9E88}" sibTransId="{C407FDB0-4C74-DC49-907C-CDCAFC5870DD}"/>
    <dgm:cxn modelId="{D7E8A2E8-43CF-48BD-89FC-719B5D292F2A}" type="presOf" srcId="{CD7BEB21-97E6-4F4A-8519-038B2FDF6619}" destId="{4D0AC43B-7E82-5D4C-ACDE-DBF909A6E79C}" srcOrd="0" destOrd="0" presId="urn:microsoft.com/office/officeart/2005/8/layout/pList2"/>
    <dgm:cxn modelId="{5482A957-0EAA-4817-AC49-0A6487CEA997}" type="presOf" srcId="{BEA9A71F-044C-D94D-8014-F6E853F12D1D}" destId="{565996EA-8BD8-6444-A209-AD95BE75E223}" srcOrd="0" destOrd="0" presId="urn:microsoft.com/office/officeart/2005/8/layout/pList2"/>
    <dgm:cxn modelId="{D1605D38-FCF2-4E0C-9B98-4D1A8F3380CE}" type="presOf" srcId="{C407FDB0-4C74-DC49-907C-CDCAFC5870DD}" destId="{E306442F-2173-0242-A77F-3DD89E85DF60}" srcOrd="0" destOrd="0" presId="urn:microsoft.com/office/officeart/2005/8/layout/pList2"/>
    <dgm:cxn modelId="{4FF4996E-544A-42CE-BBA2-A273D1BADB77}" type="presOf" srcId="{8BF92ABD-92C4-C74A-97A6-3AD7F9DDF5A1}" destId="{93153744-B11F-7C4B-B9F3-97886D251185}" srcOrd="0" destOrd="0" presId="urn:microsoft.com/office/officeart/2005/8/layout/pList2"/>
    <dgm:cxn modelId="{7EC37C8D-1BF8-A547-AEB9-7326F17E352B}" srcId="{CD7BEB21-97E6-4F4A-8519-038B2FDF6619}" destId="{50EE3DB1-2721-614C-BB43-B6B13D4ADEC4}" srcOrd="0" destOrd="0" parTransId="{71C992C0-5CF2-034B-A380-67892093C70C}" sibTransId="{BEA9A71F-044C-D94D-8014-F6E853F12D1D}"/>
    <dgm:cxn modelId="{F5B6B35E-F2B9-A245-9E9F-E4CC484D42BF}" srcId="{CD7BEB21-97E6-4F4A-8519-038B2FDF6619}" destId="{8BF92ABD-92C4-C74A-97A6-3AD7F9DDF5A1}" srcOrd="2" destOrd="0" parTransId="{53FE8CA0-0140-F74C-B796-A2D05E22857F}" sibTransId="{5A1B16CD-5F5C-454F-9F95-9CF9D4E45B2E}"/>
    <dgm:cxn modelId="{F9A55E86-2300-4EDF-BEEE-78CE715F9B01}" type="presOf" srcId="{50EE3DB1-2721-614C-BB43-B6B13D4ADEC4}" destId="{12DEEDE6-2847-874E-ACCB-6692A47B481D}" srcOrd="0" destOrd="0" presId="urn:microsoft.com/office/officeart/2005/8/layout/pList2"/>
    <dgm:cxn modelId="{A5ACB293-85D3-4B9A-A967-0641E1E870B1}" type="presParOf" srcId="{4D0AC43B-7E82-5D4C-ACDE-DBF909A6E79C}" destId="{0D548457-B9D5-A748-B13D-FE7573E3EFB3}" srcOrd="0" destOrd="0" presId="urn:microsoft.com/office/officeart/2005/8/layout/pList2"/>
    <dgm:cxn modelId="{F1BEA938-59D3-47A0-8E29-BC91220B9371}" type="presParOf" srcId="{4D0AC43B-7E82-5D4C-ACDE-DBF909A6E79C}" destId="{F3EDD003-CD34-284C-9B97-13C9D214E81A}" srcOrd="1" destOrd="0" presId="urn:microsoft.com/office/officeart/2005/8/layout/pList2"/>
    <dgm:cxn modelId="{78F248C7-5983-4874-9279-302B39343D28}" type="presParOf" srcId="{F3EDD003-CD34-284C-9B97-13C9D214E81A}" destId="{FC99AD2E-7BE6-AC49-BDA8-4282A8FAE63A}" srcOrd="0" destOrd="0" presId="urn:microsoft.com/office/officeart/2005/8/layout/pList2"/>
    <dgm:cxn modelId="{918600E6-AC78-45FF-81BA-94C7E2DE278B}" type="presParOf" srcId="{FC99AD2E-7BE6-AC49-BDA8-4282A8FAE63A}" destId="{12DEEDE6-2847-874E-ACCB-6692A47B481D}" srcOrd="0" destOrd="0" presId="urn:microsoft.com/office/officeart/2005/8/layout/pList2"/>
    <dgm:cxn modelId="{18E73455-9293-4F20-99DE-C5AEA07F91EF}" type="presParOf" srcId="{FC99AD2E-7BE6-AC49-BDA8-4282A8FAE63A}" destId="{1A83E845-57CC-A447-BBB7-F69066E2AEE2}" srcOrd="1" destOrd="0" presId="urn:microsoft.com/office/officeart/2005/8/layout/pList2"/>
    <dgm:cxn modelId="{4B16D45D-034C-4BE6-904E-50D2D76F1C40}" type="presParOf" srcId="{FC99AD2E-7BE6-AC49-BDA8-4282A8FAE63A}" destId="{8121048F-B82C-0141-9D3D-9BB7900EA092}" srcOrd="2" destOrd="0" presId="urn:microsoft.com/office/officeart/2005/8/layout/pList2"/>
    <dgm:cxn modelId="{B39B5EC3-7776-4617-9C64-2B797BB30035}" type="presParOf" srcId="{F3EDD003-CD34-284C-9B97-13C9D214E81A}" destId="{565996EA-8BD8-6444-A209-AD95BE75E223}" srcOrd="1" destOrd="0" presId="urn:microsoft.com/office/officeart/2005/8/layout/pList2"/>
    <dgm:cxn modelId="{3355ACD0-0CDC-446C-B3CF-E68D2A8936B1}" type="presParOf" srcId="{F3EDD003-CD34-284C-9B97-13C9D214E81A}" destId="{A0E878BE-7DB2-F54C-9D67-82C43CBA9147}" srcOrd="2" destOrd="0" presId="urn:microsoft.com/office/officeart/2005/8/layout/pList2"/>
    <dgm:cxn modelId="{C537FCE3-D0B6-4F21-A9C1-6078067E10BE}" type="presParOf" srcId="{A0E878BE-7DB2-F54C-9D67-82C43CBA9147}" destId="{84FDA5BF-57E6-0045-834A-5D13FAA45CF6}" srcOrd="0" destOrd="0" presId="urn:microsoft.com/office/officeart/2005/8/layout/pList2"/>
    <dgm:cxn modelId="{D537293F-939D-4FAA-B41C-B5C5B24D3470}" type="presParOf" srcId="{A0E878BE-7DB2-F54C-9D67-82C43CBA9147}" destId="{8708CB65-DD8F-C947-83A4-ED548AA99FEC}" srcOrd="1" destOrd="0" presId="urn:microsoft.com/office/officeart/2005/8/layout/pList2"/>
    <dgm:cxn modelId="{C48EB7A1-298E-4351-BFB4-A0656BCF831A}" type="presParOf" srcId="{A0E878BE-7DB2-F54C-9D67-82C43CBA9147}" destId="{E5DB7087-0B58-FE45-B1BB-E14CCBBF8149}" srcOrd="2" destOrd="0" presId="urn:microsoft.com/office/officeart/2005/8/layout/pList2"/>
    <dgm:cxn modelId="{488BFFD8-8918-4A66-B3EA-6B7DC9E3839A}" type="presParOf" srcId="{F3EDD003-CD34-284C-9B97-13C9D214E81A}" destId="{E306442F-2173-0242-A77F-3DD89E85DF60}" srcOrd="3" destOrd="0" presId="urn:microsoft.com/office/officeart/2005/8/layout/pList2"/>
    <dgm:cxn modelId="{37DE9B15-6DF6-4673-A77C-0F1BB6D76085}" type="presParOf" srcId="{F3EDD003-CD34-284C-9B97-13C9D214E81A}" destId="{812700D8-B05C-1B43-9878-B10B9F1D71DD}" srcOrd="4" destOrd="0" presId="urn:microsoft.com/office/officeart/2005/8/layout/pList2"/>
    <dgm:cxn modelId="{F456EB87-3150-4A3B-B98E-D929BC18772A}" type="presParOf" srcId="{812700D8-B05C-1B43-9878-B10B9F1D71DD}" destId="{93153744-B11F-7C4B-B9F3-97886D251185}" srcOrd="0" destOrd="0" presId="urn:microsoft.com/office/officeart/2005/8/layout/pList2"/>
    <dgm:cxn modelId="{0E9A2435-9FD3-4895-B5C8-9D2E8BF9DDBF}" type="presParOf" srcId="{812700D8-B05C-1B43-9878-B10B9F1D71DD}" destId="{78CC750E-2712-AA4D-9CAE-6491A1100873}" srcOrd="1" destOrd="0" presId="urn:microsoft.com/office/officeart/2005/8/layout/pList2"/>
    <dgm:cxn modelId="{70A4C0DF-2839-45F0-8BEE-3D21AF08329D}" type="presParOf" srcId="{812700D8-B05C-1B43-9878-B10B9F1D71DD}" destId="{E941E8D3-5580-274E-A289-7A1CFFD18D1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B4A0F-EE34-4DD5-8467-3129057E0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0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08012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МБОУ «</a:t>
            </a:r>
            <a:r>
              <a:rPr lang="ru-RU" sz="2000" b="1" dirty="0" err="1" smtClean="0"/>
              <a:t>Скалистовская</a:t>
            </a:r>
            <a:r>
              <a:rPr lang="ru-RU" sz="2000" b="1" dirty="0" smtClean="0"/>
              <a:t> средняя школа им </a:t>
            </a:r>
            <a:r>
              <a:rPr lang="ru-RU" sz="2000" b="1" dirty="0" err="1" smtClean="0"/>
              <a:t>Лиморенко</a:t>
            </a:r>
            <a:r>
              <a:rPr lang="ru-RU" sz="2000" b="1" dirty="0" smtClean="0"/>
              <a:t> П.Т.»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136904" cy="460851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Формирование </a:t>
            </a:r>
            <a:endParaRPr lang="ru-RU" sz="40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</a:t>
            </a:r>
            <a:r>
              <a:rPr lang="ru-RU" sz="4000" b="1" spc="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</a:t>
            </a:r>
            <a:r>
              <a:rPr lang="ru-RU" sz="4000" b="1" spc="-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ь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ной</a:t>
            </a:r>
            <a:r>
              <a:rPr lang="ru-RU" sz="4000" b="1" spc="3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</a:t>
            </a:r>
            <a:r>
              <a:rPr lang="ru-RU" sz="4000" b="1" spc="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амотн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4000" b="1" spc="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</a:t>
            </a:r>
            <a:r>
              <a:rPr lang="ru-RU" sz="4000" b="1" spc="-5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обучении</a:t>
            </a:r>
            <a:r>
              <a:rPr lang="ru-RU" sz="4000" b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4000" b="1" spc="2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4000" b="1" spc="5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химии</a:t>
            </a:r>
            <a:r>
              <a:rPr lang="ru-RU" sz="4000" b="1" spc="2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00" b="1" spc="5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школе.</a:t>
            </a:r>
          </a:p>
          <a:p>
            <a:endParaRPr lang="ru-RU" sz="40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Учитель химии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ru-RU" sz="20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Левадняя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В.И.</a:t>
            </a:r>
            <a:endParaRPr lang="ru-RU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Задание</a:t>
            </a:r>
            <a:r>
              <a:rPr lang="ru-RU" b="1" u="sng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ru-RU" b="1" u="sng" spc="121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br>
              <a:rPr lang="ru-RU" b="1" u="sng" spc="121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93000"/>
              </a:lnSpc>
              <a:spcAft>
                <a:spcPts val="0"/>
              </a:spcAft>
              <a:buNone/>
            </a:pPr>
            <a:endParaRPr lang="ru-RU" b="1" u="sng" spc="1210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 algn="just">
              <a:lnSpc>
                <a:spcPct val="93000"/>
              </a:lnSpc>
              <a:spcAft>
                <a:spcPts val="0"/>
              </a:spcAft>
              <a:buNone/>
            </a:pPr>
            <a:r>
              <a:rPr lang="ru-RU" b="1" spc="-25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b="1" spc="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ан</a:t>
            </a:r>
            <a:r>
              <a:rPr lang="ru-RU" b="1" spc="-5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b="1" spc="12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</a:t>
            </a:r>
            <a:r>
              <a:rPr lang="ru-RU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лярную</a:t>
            </a:r>
            <a:r>
              <a:rPr lang="ru-RU" b="1" spc="12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ф</a:t>
            </a:r>
            <a:r>
              <a:rPr lang="ru-RU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b="1" spc="-65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лу</a:t>
            </a:r>
            <a:r>
              <a:rPr lang="ru-RU" b="1" spc="121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да</a:t>
            </a:r>
            <a:r>
              <a:rPr lang="ru-RU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н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но</a:t>
            </a:r>
            <a:r>
              <a:rPr lang="ru-RU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о о</a:t>
            </a:r>
            <a:r>
              <a:rPr lang="ru-RU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сида</a:t>
            </a:r>
            <a:r>
              <a:rPr lang="ru-RU" b="1" spc="77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b="1" spc="-115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лер</a:t>
            </a:r>
            <a:r>
              <a:rPr lang="ru-RU" b="1" spc="-7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да,</a:t>
            </a:r>
            <a:r>
              <a:rPr lang="ru-RU" b="1" spc="76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сл</a:t>
            </a:r>
            <a:r>
              <a:rPr lang="ru-RU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b="1" spc="77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асс</a:t>
            </a:r>
            <a:r>
              <a:rPr lang="ru-RU" b="1" spc="-5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вые</a:t>
            </a:r>
            <a:r>
              <a:rPr lang="ru-RU" b="1" spc="77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д</a:t>
            </a:r>
            <a:r>
              <a:rPr lang="ru-RU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ли</a:t>
            </a:r>
            <a:r>
              <a:rPr lang="ru-RU" b="1" spc="76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э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лемен</a:t>
            </a:r>
            <a:r>
              <a:rPr lang="ru-RU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b="1" spc="77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b="1" spc="78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о </a:t>
            </a:r>
            <a:r>
              <a:rPr lang="ru-RU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мо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</a:t>
            </a:r>
            <a:r>
              <a:rPr lang="ru-RU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ле</a:t>
            </a:r>
            <a:r>
              <a:rPr lang="ru-RU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сос</a:t>
            </a:r>
            <a:r>
              <a:rPr lang="ru-RU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ля</a:t>
            </a:r>
            <a:r>
              <a:rPr lang="ru-RU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ю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т:</a:t>
            </a:r>
            <a:r>
              <a:rPr lang="ru-RU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– 42,86</a:t>
            </a:r>
            <a:r>
              <a:rPr lang="ru-RU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%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r>
              <a:rPr lang="ru-RU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ru-RU" b="1" spc="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– 57,14 </a:t>
            </a:r>
            <a:r>
              <a:rPr lang="ru-RU" b="1" spc="-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%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1600" dirty="0">
                <a:latin typeface="Times New Roman"/>
                <a:ea typeface="Times New Roman"/>
              </a:rPr>
              <a:t> </a:t>
            </a:r>
            <a:endParaRPr lang="ru-RU" sz="1400" dirty="0">
              <a:ea typeface="Calibri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От</a:t>
            </a:r>
            <a:r>
              <a:rPr lang="ru-RU" b="1" i="1" spc="-2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b="1" i="1" spc="-3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т: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CO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89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345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Практи</a:t>
            </a:r>
            <a:r>
              <a:rPr lang="ru-RU" sz="2000" b="1" spc="-35" dirty="0" smtClean="0">
                <a:solidFill>
                  <a:schemeClr val="tx2"/>
                </a:solidFill>
                <a:latin typeface="Times New Roman"/>
                <a:ea typeface="Times New Roman"/>
              </a:rPr>
              <a:t>к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о-ориентир</a:t>
            </a:r>
            <a:r>
              <a:rPr lang="ru-RU" sz="2000" b="1" spc="-60" dirty="0" smtClean="0">
                <a:solidFill>
                  <a:schemeClr val="tx2"/>
                </a:solidFill>
                <a:latin typeface="Times New Roman"/>
                <a:ea typeface="Times New Roman"/>
              </a:rPr>
              <a:t>о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ванные</a:t>
            </a:r>
            <a:r>
              <a:rPr lang="ru-RU" sz="2000" b="1" spc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зад</a:t>
            </a:r>
            <a:r>
              <a:rPr lang="ru-RU" sz="2000" b="1" spc="-90" dirty="0" smtClean="0">
                <a:solidFill>
                  <a:schemeClr val="tx2"/>
                </a:solidFill>
                <a:latin typeface="Times New Roman"/>
                <a:ea typeface="Times New Roman"/>
              </a:rPr>
              <a:t>а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чи</a:t>
            </a:r>
            <a:r>
              <a:rPr lang="ru-RU" sz="2000" b="1" i="1" dirty="0" smtClean="0">
                <a:solidFill>
                  <a:schemeClr val="accent2"/>
                </a:solidFill>
              </a:rPr>
              <a:t> </a:t>
            </a:r>
            <a:br>
              <a:rPr lang="ru-RU" sz="2000" b="1" i="1" dirty="0" smtClean="0">
                <a:solidFill>
                  <a:schemeClr val="accent2"/>
                </a:solidFill>
              </a:rPr>
            </a:br>
            <a:r>
              <a:rPr lang="ru-RU" sz="3200" b="1" i="1" dirty="0" smtClean="0">
                <a:solidFill>
                  <a:schemeClr val="accent2"/>
                </a:solidFill>
              </a:rPr>
              <a:t>(</a:t>
            </a:r>
            <a:r>
              <a:rPr lang="ru-RU" sz="2200" b="1" i="1" dirty="0" smtClean="0">
                <a:solidFill>
                  <a:schemeClr val="accent2"/>
                </a:solidFill>
              </a:rPr>
              <a:t>контекстная </a:t>
            </a:r>
            <a:r>
              <a:rPr lang="ru-RU" sz="2200" b="1" i="1" dirty="0" err="1" smtClean="0">
                <a:solidFill>
                  <a:schemeClr val="accent2"/>
                </a:solidFill>
              </a:rPr>
              <a:t>расчтная</a:t>
            </a:r>
            <a:r>
              <a:rPr lang="ru-RU" sz="2200" b="1" i="1" dirty="0" smtClean="0">
                <a:solidFill>
                  <a:schemeClr val="accent2"/>
                </a:solidFill>
              </a:rPr>
              <a:t> задача)</a:t>
            </a:r>
            <a:r>
              <a:rPr lang="ru-RU" sz="22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3100" b="1" i="1" spc="-85" dirty="0">
                <a:solidFill>
                  <a:srgbClr val="FF0000"/>
                </a:solidFill>
                <a:latin typeface="Times New Roman"/>
                <a:ea typeface="Times New Roman"/>
              </a:rPr>
              <a:t>Т</a:t>
            </a:r>
            <a:r>
              <a:rPr lang="ru-RU" sz="3100" b="1" i="1" spc="-55" dirty="0">
                <a:solidFill>
                  <a:srgbClr val="FF0000"/>
                </a:solidFill>
                <a:latin typeface="Times New Roman"/>
                <a:ea typeface="Times New Roman"/>
              </a:rPr>
              <a:t>е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ма :</a:t>
            </a:r>
            <a:r>
              <a:rPr lang="ru-RU" sz="3100" b="1" i="1" spc="-5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ра</a:t>
            </a:r>
            <a:r>
              <a:rPr lang="ru-RU" sz="3100" b="1" i="1" spc="-35" dirty="0">
                <a:solidFill>
                  <a:srgbClr val="FF0000"/>
                </a:solidFill>
                <a:latin typeface="Times New Roman"/>
                <a:ea typeface="Times New Roman"/>
              </a:rPr>
              <a:t>с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ч</a:t>
            </a:r>
            <a:r>
              <a:rPr lang="ru-RU" sz="3100" b="1" i="1" spc="-25" dirty="0">
                <a:solidFill>
                  <a:srgbClr val="FF0000"/>
                </a:solidFill>
                <a:latin typeface="Times New Roman"/>
                <a:ea typeface="Times New Roman"/>
              </a:rPr>
              <a:t>е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ты по химич</a:t>
            </a:r>
            <a:r>
              <a:rPr lang="ru-RU" sz="3100" b="1" i="1" spc="-30" dirty="0">
                <a:solidFill>
                  <a:srgbClr val="FF0000"/>
                </a:solidFill>
                <a:latin typeface="Times New Roman"/>
                <a:ea typeface="Times New Roman"/>
              </a:rPr>
              <a:t>е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ским</a:t>
            </a:r>
            <a:r>
              <a:rPr lang="ru-RU" sz="3100" b="1" i="1" spc="2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фо</a:t>
            </a:r>
            <a:r>
              <a:rPr lang="ru-RU" sz="3100" b="1" i="1" spc="-115" dirty="0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м</a:t>
            </a:r>
            <a:r>
              <a:rPr lang="ru-RU" sz="3100" b="1" i="1" spc="-60" dirty="0">
                <a:solidFill>
                  <a:srgbClr val="FF0000"/>
                </a:solidFill>
                <a:latin typeface="Times New Roman"/>
                <a:ea typeface="Times New Roman"/>
              </a:rPr>
              <a:t>у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лам 8 </a:t>
            </a:r>
            <a:r>
              <a:rPr lang="ru-RU" sz="3100" b="1" i="1" spc="45" dirty="0">
                <a:solidFill>
                  <a:srgbClr val="FF0000"/>
                </a:solidFill>
                <a:latin typeface="Times New Roman"/>
                <a:ea typeface="Times New Roman"/>
              </a:rPr>
              <a:t>к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ла</a:t>
            </a:r>
            <a:r>
              <a:rPr lang="ru-RU" sz="3100" b="1" i="1" spc="5" dirty="0">
                <a:solidFill>
                  <a:srgbClr val="FF0000"/>
                </a:solidFill>
                <a:latin typeface="Times New Roman"/>
                <a:ea typeface="Times New Roman"/>
              </a:rPr>
              <a:t>с</a:t>
            </a:r>
            <a:r>
              <a:rPr lang="ru-RU" sz="31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с</a:t>
            </a:r>
            <a:r>
              <a:rPr lang="ru-RU" sz="3100" dirty="0">
                <a:ea typeface="Calibri"/>
              </a:rPr>
              <a:t/>
            </a:r>
            <a:br>
              <a:rPr lang="ru-RU" sz="3100" dirty="0">
                <a:ea typeface="Calibri"/>
              </a:rPr>
            </a:br>
            <a:r>
              <a:rPr lang="ru-RU" sz="2400" dirty="0">
                <a:latin typeface="Times New Roman"/>
                <a:ea typeface="Times New Roman"/>
              </a:rPr>
              <a:t> </a:t>
            </a:r>
            <a:r>
              <a:rPr lang="ru-RU" sz="2000" dirty="0">
                <a:ea typeface="Calibri"/>
              </a:rPr>
              <a:t/>
            </a:r>
            <a:br>
              <a:rPr lang="ru-RU" sz="2000" dirty="0">
                <a:ea typeface="Calibri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ea typeface="Calibri"/>
              </a:rPr>
              <a:t/>
            </a:r>
            <a:br>
              <a:rPr lang="ru-RU" sz="2000" dirty="0" smtClean="0">
                <a:ea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При укусах муравьев на коже возникает чувство жжения</a:t>
            </a:r>
            <a:r>
              <a:rPr lang="ru-RU" dirty="0"/>
              <a:t>	</a:t>
            </a:r>
            <a:r>
              <a:rPr lang="ru-RU" b="1" dirty="0"/>
              <a:t>в</a:t>
            </a:r>
            <a:r>
              <a:rPr lang="ru-RU" dirty="0"/>
              <a:t>	</a:t>
            </a:r>
            <a:r>
              <a:rPr lang="ru-RU" b="1" dirty="0"/>
              <a:t>результате</a:t>
            </a:r>
            <a:r>
              <a:rPr lang="ru-RU" dirty="0"/>
              <a:t>	</a:t>
            </a:r>
            <a:r>
              <a:rPr lang="ru-RU" b="1" dirty="0"/>
              <a:t>действия этой</a:t>
            </a:r>
            <a:r>
              <a:rPr lang="ru-RU" dirty="0"/>
              <a:t>	</a:t>
            </a:r>
            <a:r>
              <a:rPr lang="ru-RU" b="1" dirty="0"/>
              <a:t>кислоты. Установите      ее</a:t>
            </a:r>
            <a:r>
              <a:rPr lang="ru-RU" dirty="0"/>
              <a:t>	</a:t>
            </a:r>
            <a:r>
              <a:rPr lang="ru-RU" b="1" dirty="0"/>
              <a:t>молекулярную</a:t>
            </a:r>
            <a:r>
              <a:rPr lang="ru-RU" dirty="0"/>
              <a:t>	</a:t>
            </a:r>
            <a:r>
              <a:rPr lang="ru-RU" b="1" dirty="0"/>
              <a:t>формулу,</a:t>
            </a:r>
            <a:r>
              <a:rPr lang="ru-RU" dirty="0"/>
              <a:t>	</a:t>
            </a:r>
            <a:r>
              <a:rPr lang="ru-RU" b="1" dirty="0"/>
              <a:t>если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массовые доли элементов в ней составляют: 26,08% (С); 4,35% (Н); 69,56% (О).</a:t>
            </a:r>
            <a:endParaRPr lang="ru-RU" dirty="0"/>
          </a:p>
          <a:p>
            <a:pPr marL="0" indent="0">
              <a:buNone/>
            </a:pPr>
            <a:r>
              <a:rPr lang="ru-RU" b="1" i="1" dirty="0" smtClean="0"/>
              <a:t>                                                    Ответ </a:t>
            </a:r>
            <a:r>
              <a:rPr lang="ru-RU" b="1" dirty="0"/>
              <a:t>: НСООН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7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pPr marL="4572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Практи</a:t>
            </a:r>
            <a:r>
              <a:rPr lang="ru-RU" sz="2800" b="1" spc="-35" dirty="0">
                <a:solidFill>
                  <a:srgbClr val="FF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о-ориентир</a:t>
            </a:r>
            <a:r>
              <a:rPr lang="ru-RU" sz="2800" b="1" spc="-60" dirty="0">
                <a:solidFill>
                  <a:srgbClr val="FF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ванные</a:t>
            </a:r>
            <a:r>
              <a:rPr lang="ru-RU" sz="2800" b="1" spc="5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зад</a:t>
            </a:r>
            <a:r>
              <a:rPr lang="ru-RU" sz="2800" b="1" spc="-9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чи:</a:t>
            </a:r>
            <a:b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Качественные реакции на углеводы 10 класс </a:t>
            </a:r>
            <a:r>
              <a:rPr lang="ru-RU" sz="2800" dirty="0">
                <a:ea typeface="Calibri"/>
              </a:rPr>
              <a:t/>
            </a:r>
            <a:br>
              <a:rPr lang="ru-RU" sz="2800" dirty="0">
                <a:ea typeface="Calibri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ru-RU" b="1" dirty="0"/>
              <a:t>Перед вами разные виды вареной колбасы. Говорят, что в колбасу добавляют крахмал. Определите, есть ли в колбасе разных видов крахмал.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rgbClr val="0070C0"/>
                </a:solidFill>
              </a:rPr>
              <a:t> Я купила сметану, которая была такая густая, что стоит ложка. Каким реактивом можно определить, что добавили в сметану для ее густоты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52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b="1" dirty="0" smtClean="0"/>
              <a:t>Читательская грамотность </a:t>
            </a:r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 тема : Смеси и способы их  разделения </a:t>
            </a:r>
            <a:r>
              <a:rPr lang="ru-RU" b="1" dirty="0" smtClean="0"/>
              <a:t>( 8 класс)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0324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3800" b="1" dirty="0"/>
              <a:t>Чтобы Золушка не смогла поехать на </a:t>
            </a:r>
            <a:r>
              <a:rPr lang="ru-RU" sz="3800" b="1" dirty="0" smtClean="0"/>
              <a:t>бал, </a:t>
            </a:r>
            <a:r>
              <a:rPr lang="ru-RU" sz="3800" b="1" dirty="0"/>
              <a:t>мачеха придумала ей работу: она смешала древесные стружки с мелкими железными гвоздями, сахар и речным песком и велела Золушке очистить сахар, а гвозди сложить в отдельную коробку. Золушка быстро справилась с заданием и успела поехать на бал. Объясните , как можно быстро справиться с заданием мачехи.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69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Читательская грамотность – работа с учебником( </a:t>
            </a:r>
            <a:r>
              <a:rPr lang="ru-RU" sz="3600" b="1" dirty="0" err="1" smtClean="0"/>
              <a:t>инд</a:t>
            </a:r>
            <a:r>
              <a:rPr lang="ru-RU" sz="3600" b="1" dirty="0" smtClean="0"/>
              <a:t> ) 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На какие две основные части мы можем разделить текст параграфа .</a:t>
            </a:r>
          </a:p>
          <a:p>
            <a:pPr marL="0" indent="0">
              <a:buNone/>
            </a:pPr>
            <a:r>
              <a:rPr lang="ru-RU" sz="2600" dirty="0" smtClean="0"/>
              <a:t>(- читают , анализируют материал и  определяют , что в начале идет описание ,где встречается данное вещество , а потом идет описание свойств этого вещества )</a:t>
            </a:r>
          </a:p>
          <a:p>
            <a:pPr>
              <a:buFont typeface="Wingdings" pitchFamily="2" charset="2"/>
              <a:buChar char="§"/>
            </a:pPr>
            <a:r>
              <a:rPr lang="ru-RU" sz="2600" dirty="0" smtClean="0"/>
              <a:t>Составить пять вопросов по п ( при этом знать самому на них ответ ).  </a:t>
            </a:r>
          </a:p>
          <a:p>
            <a:pPr>
              <a:buFont typeface="Wingdings" pitchFamily="2" charset="2"/>
              <a:buChar char="§"/>
            </a:pPr>
            <a:r>
              <a:rPr lang="ru-RU" sz="2600" dirty="0" smtClean="0"/>
              <a:t>Или 5 основных мыслей в п , сравним ваши записи и мои , если 3 из ваших совпадут с моими , то получаете оценку 5 .</a:t>
            </a:r>
          </a:p>
          <a:p>
            <a:pPr marL="0" indent="0">
              <a:buNone/>
            </a:pPr>
            <a:endParaRPr lang="ru-RU" sz="2600" dirty="0" smtClean="0"/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71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b="1" dirty="0" smtClean="0"/>
              <a:t>Законы </a:t>
            </a:r>
            <a:r>
              <a:rPr lang="ru-RU" sz="3200" b="1" dirty="0"/>
              <a:t>сохранения массы в и энергии в химии</a:t>
            </a:r>
            <a:r>
              <a:rPr lang="ru-RU" sz="3200" b="1" dirty="0" smtClean="0"/>
              <a:t>.( 8,11 класс)-определить тип явления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Люблю грозу в начале мая, </a:t>
            </a:r>
            <a:br>
              <a:rPr lang="ru-RU" sz="2400" b="1" dirty="0"/>
            </a:br>
            <a:r>
              <a:rPr lang="ru-RU" sz="2400" b="1" dirty="0"/>
              <a:t>Когда весенний первый гром, </a:t>
            </a:r>
            <a:br>
              <a:rPr lang="ru-RU" sz="2400" b="1" dirty="0"/>
            </a:br>
            <a:r>
              <a:rPr lang="ru-RU" sz="2400" b="1" dirty="0"/>
              <a:t>Как бы </a:t>
            </a:r>
            <a:r>
              <a:rPr lang="ru-RU" sz="2400" b="1" dirty="0" err="1"/>
              <a:t>резвяся</a:t>
            </a:r>
            <a:r>
              <a:rPr lang="ru-RU" sz="2400" b="1" dirty="0"/>
              <a:t> и играя, </a:t>
            </a:r>
            <a:br>
              <a:rPr lang="ru-RU" sz="2400" b="1" dirty="0"/>
            </a:br>
            <a:r>
              <a:rPr lang="ru-RU" sz="2400" b="1" dirty="0"/>
              <a:t>Грохочет в небе </a:t>
            </a:r>
            <a:r>
              <a:rPr lang="ru-RU" sz="2400" b="1" dirty="0" smtClean="0"/>
              <a:t>голубом (Ф</a:t>
            </a:r>
            <a:r>
              <a:rPr lang="ru-RU" sz="2400" b="1" dirty="0"/>
              <a:t>. И. Тютчев. Весенняя </a:t>
            </a:r>
            <a:r>
              <a:rPr lang="ru-RU" sz="2400" b="1" dirty="0" smtClean="0"/>
              <a:t>гроза)</a:t>
            </a:r>
          </a:p>
          <a:p>
            <a:r>
              <a:rPr lang="ru-RU" sz="2400" b="1" dirty="0" smtClean="0"/>
              <a:t>Мой </a:t>
            </a:r>
            <a:r>
              <a:rPr lang="ru-RU" sz="2400" b="1" dirty="0"/>
              <a:t>костер в тумане светит: </a:t>
            </a:r>
            <a:br>
              <a:rPr lang="ru-RU" sz="2400" b="1" dirty="0"/>
            </a:br>
            <a:r>
              <a:rPr lang="ru-RU" sz="2400" b="1" dirty="0"/>
              <a:t>Искры гаснут на лету</a:t>
            </a:r>
            <a:r>
              <a:rPr lang="ru-RU" sz="2400" b="1" dirty="0" smtClean="0"/>
              <a:t>..   (Я</a:t>
            </a:r>
            <a:r>
              <a:rPr lang="ru-RU" sz="2400" b="1" dirty="0"/>
              <a:t>. П. Полонский. Песни </a:t>
            </a:r>
            <a:r>
              <a:rPr lang="ru-RU" sz="2400" b="1" dirty="0" smtClean="0"/>
              <a:t>цыганки)</a:t>
            </a:r>
            <a:endParaRPr lang="ru-RU" sz="2400" b="1" dirty="0"/>
          </a:p>
          <a:p>
            <a:r>
              <a:rPr lang="ru-RU" sz="2400" b="1" dirty="0"/>
              <a:t>Мело, мело по всей земле</a:t>
            </a:r>
          </a:p>
          <a:p>
            <a:r>
              <a:rPr lang="ru-RU" sz="2400" b="1" dirty="0"/>
              <a:t>Во все пределы.</a:t>
            </a:r>
          </a:p>
          <a:p>
            <a:r>
              <a:rPr lang="ru-RU" sz="2400" b="1" dirty="0"/>
              <a:t>Свеча горела на столе,</a:t>
            </a:r>
          </a:p>
          <a:p>
            <a:r>
              <a:rPr lang="ru-RU" sz="2400" b="1" dirty="0"/>
              <a:t>Свеча горела. </a:t>
            </a:r>
            <a:r>
              <a:rPr lang="ru-RU" sz="2400" b="1" dirty="0" smtClean="0"/>
              <a:t>     ( </a:t>
            </a:r>
            <a:r>
              <a:rPr lang="ru-RU" sz="2400" b="1" dirty="0" err="1" smtClean="0"/>
              <a:t>Б.Пастернак</a:t>
            </a:r>
            <a:r>
              <a:rPr lang="ru-RU" sz="2400" b="1" dirty="0" smtClean="0"/>
              <a:t>)</a:t>
            </a:r>
            <a:endParaRPr lang="ru-RU" sz="2400" b="1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576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Текст - 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1258570" indent="0" algn="r">
              <a:lnSpc>
                <a:spcPct val="90000"/>
              </a:lnSpc>
              <a:spcAft>
                <a:spcPts val="0"/>
              </a:spcAft>
              <a:buNone/>
            </a:pPr>
            <a:r>
              <a:rPr lang="ru-RU" sz="3600" b="1" dirty="0" smtClean="0">
                <a:ea typeface="Times New Roman"/>
              </a:rPr>
              <a:t>-э</a:t>
            </a:r>
            <a:r>
              <a:rPr lang="ru-RU" sz="3600" b="1" spc="-50" dirty="0" smtClean="0">
                <a:ea typeface="Times New Roman"/>
              </a:rPr>
              <a:t>т</a:t>
            </a:r>
            <a:r>
              <a:rPr lang="ru-RU" sz="3600" b="1" dirty="0" smtClean="0">
                <a:ea typeface="Times New Roman"/>
              </a:rPr>
              <a:t>о</a:t>
            </a:r>
            <a:r>
              <a:rPr lang="ru-RU" sz="3600" b="1" spc="5" dirty="0" smtClean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не </a:t>
            </a:r>
            <a:r>
              <a:rPr lang="ru-RU" sz="3600" b="1" spc="-50" dirty="0">
                <a:ea typeface="Times New Roman"/>
              </a:rPr>
              <a:t>то</a:t>
            </a:r>
            <a:r>
              <a:rPr lang="ru-RU" sz="3600" b="1" dirty="0">
                <a:ea typeface="Times New Roman"/>
              </a:rPr>
              <a:t>ль</a:t>
            </a:r>
            <a:r>
              <a:rPr lang="ru-RU" sz="3600" b="1" spc="-45" dirty="0">
                <a:ea typeface="Times New Roman"/>
              </a:rPr>
              <a:t>к</a:t>
            </a:r>
            <a:r>
              <a:rPr lang="ru-RU" sz="3600" b="1" dirty="0">
                <a:ea typeface="Times New Roman"/>
              </a:rPr>
              <a:t>о</a:t>
            </a:r>
            <a:r>
              <a:rPr lang="ru-RU" sz="3600" b="1" spc="20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«</a:t>
            </a:r>
            <a:r>
              <a:rPr lang="ru-RU" sz="3600" b="1" dirty="0" smtClean="0">
                <a:ea typeface="Times New Roman"/>
              </a:rPr>
              <a:t>посл</a:t>
            </a:r>
            <a:r>
              <a:rPr lang="ru-RU" sz="3600" b="1" spc="-35" dirty="0" smtClean="0">
                <a:ea typeface="Times New Roman"/>
              </a:rPr>
              <a:t>е</a:t>
            </a:r>
            <a:r>
              <a:rPr lang="ru-RU" sz="3600" b="1" dirty="0" smtClean="0">
                <a:ea typeface="Times New Roman"/>
              </a:rPr>
              <a:t>д</a:t>
            </a:r>
            <a:r>
              <a:rPr lang="ru-RU" sz="3600" b="1" spc="-90" dirty="0" smtClean="0">
                <a:ea typeface="Times New Roman"/>
              </a:rPr>
              <a:t>о</a:t>
            </a:r>
            <a:r>
              <a:rPr lang="ru-RU" sz="3600" b="1" dirty="0" smtClean="0">
                <a:ea typeface="Times New Roman"/>
              </a:rPr>
              <a:t>в</a:t>
            </a:r>
            <a:r>
              <a:rPr lang="ru-RU" sz="3600" b="1" spc="-100" dirty="0" smtClean="0">
                <a:ea typeface="Times New Roman"/>
              </a:rPr>
              <a:t>а</a:t>
            </a:r>
            <a:r>
              <a:rPr lang="ru-RU" sz="3600" b="1" dirty="0" smtClean="0">
                <a:ea typeface="Times New Roman"/>
              </a:rPr>
              <a:t>тельная осмыс</a:t>
            </a:r>
            <a:r>
              <a:rPr lang="ru-RU" sz="3600" b="1" spc="5" dirty="0" smtClean="0">
                <a:ea typeface="Times New Roman"/>
              </a:rPr>
              <a:t>л</a:t>
            </a:r>
            <a:r>
              <a:rPr lang="ru-RU" sz="3600" b="1" dirty="0" smtClean="0">
                <a:ea typeface="Times New Roman"/>
              </a:rPr>
              <a:t>енность</a:t>
            </a:r>
            <a:r>
              <a:rPr lang="ru-RU" sz="3600" b="1" spc="15" dirty="0" smtClean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выс</a:t>
            </a:r>
            <a:r>
              <a:rPr lang="ru-RU" sz="3600" b="1" spc="-60" dirty="0">
                <a:ea typeface="Times New Roman"/>
              </a:rPr>
              <a:t>к</a:t>
            </a:r>
            <a:r>
              <a:rPr lang="ru-RU" sz="3600" b="1" dirty="0">
                <a:ea typeface="Times New Roman"/>
              </a:rPr>
              <a:t>азыван</a:t>
            </a:r>
            <a:r>
              <a:rPr lang="ru-RU" sz="3600" b="1" spc="5" dirty="0">
                <a:ea typeface="Times New Roman"/>
              </a:rPr>
              <a:t>и</a:t>
            </a:r>
            <a:r>
              <a:rPr lang="ru-RU" sz="3600" b="1" dirty="0">
                <a:ea typeface="Times New Roman"/>
              </a:rPr>
              <a:t>й, пер</a:t>
            </a:r>
            <a:r>
              <a:rPr lang="ru-RU" sz="3600" b="1" spc="-45" dirty="0">
                <a:ea typeface="Times New Roman"/>
              </a:rPr>
              <a:t>е</a:t>
            </a:r>
            <a:r>
              <a:rPr lang="ru-RU" sz="3600" b="1" dirty="0">
                <a:ea typeface="Times New Roman"/>
              </a:rPr>
              <a:t>д</a:t>
            </a:r>
            <a:r>
              <a:rPr lang="ru-RU" sz="3600" b="1" spc="-5" dirty="0">
                <a:ea typeface="Times New Roman"/>
              </a:rPr>
              <a:t>ающих</a:t>
            </a:r>
            <a:r>
              <a:rPr lang="ru-RU" sz="3600" b="1" spc="25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инфо</a:t>
            </a:r>
            <a:r>
              <a:rPr lang="ru-RU" sz="3600" b="1" spc="-65" dirty="0">
                <a:ea typeface="Times New Roman"/>
              </a:rPr>
              <a:t>р</a:t>
            </a:r>
            <a:r>
              <a:rPr lang="ru-RU" sz="3600" b="1" spc="-20" dirty="0">
                <a:ea typeface="Times New Roman"/>
              </a:rPr>
              <a:t>м</a:t>
            </a:r>
            <a:r>
              <a:rPr lang="ru-RU" sz="3600" b="1" spc="5" dirty="0">
                <a:ea typeface="Times New Roman"/>
              </a:rPr>
              <a:t>а</a:t>
            </a:r>
            <a:r>
              <a:rPr lang="ru-RU" sz="3600" b="1" dirty="0">
                <a:ea typeface="Times New Roman"/>
              </a:rPr>
              <a:t>ц</a:t>
            </a:r>
            <a:r>
              <a:rPr lang="ru-RU" sz="3600" b="1" spc="10" dirty="0">
                <a:ea typeface="Times New Roman"/>
              </a:rPr>
              <a:t>и</a:t>
            </a:r>
            <a:r>
              <a:rPr lang="ru-RU" sz="3600" b="1" dirty="0">
                <a:ea typeface="Times New Roman"/>
              </a:rPr>
              <a:t>ю, о</a:t>
            </a:r>
            <a:r>
              <a:rPr lang="ru-RU" sz="3600" b="1" spc="-95" dirty="0">
                <a:ea typeface="Times New Roman"/>
              </a:rPr>
              <a:t>б</a:t>
            </a:r>
            <a:r>
              <a:rPr lang="ru-RU" sz="3600" b="1" dirty="0">
                <a:ea typeface="Times New Roman"/>
              </a:rPr>
              <a:t>ъ</a:t>
            </a:r>
            <a:r>
              <a:rPr lang="ru-RU" sz="3600" b="1" spc="-40" dirty="0">
                <a:ea typeface="Times New Roman"/>
              </a:rPr>
              <a:t>е</a:t>
            </a:r>
            <a:r>
              <a:rPr lang="ru-RU" sz="3600" b="1" dirty="0">
                <a:ea typeface="Times New Roman"/>
              </a:rPr>
              <a:t>диненн</a:t>
            </a:r>
            <a:r>
              <a:rPr lang="ru-RU" sz="3600" b="1" spc="-10" dirty="0">
                <a:ea typeface="Times New Roman"/>
              </a:rPr>
              <a:t>ы</a:t>
            </a:r>
            <a:r>
              <a:rPr lang="ru-RU" sz="3600" b="1" dirty="0">
                <a:ea typeface="Times New Roman"/>
              </a:rPr>
              <a:t>х</a:t>
            </a:r>
            <a:r>
              <a:rPr lang="ru-RU" sz="3600" b="1" spc="40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общей</a:t>
            </a:r>
            <a:r>
              <a:rPr lang="ru-RU" sz="3600" b="1" spc="20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те</a:t>
            </a:r>
            <a:r>
              <a:rPr lang="ru-RU" sz="3600" b="1" spc="-40" dirty="0">
                <a:ea typeface="Times New Roman"/>
              </a:rPr>
              <a:t>м</a:t>
            </a:r>
            <a:r>
              <a:rPr lang="ru-RU" sz="3600" b="1" dirty="0">
                <a:ea typeface="Times New Roman"/>
              </a:rPr>
              <a:t>ой,</a:t>
            </a:r>
            <a:endParaRPr lang="ru-RU" sz="3600" dirty="0">
              <a:ea typeface="Calibri"/>
            </a:endParaRPr>
          </a:p>
          <a:p>
            <a:pPr marL="0" indent="0" algn="r">
              <a:lnSpc>
                <a:spcPts val="3550"/>
              </a:lnSpc>
              <a:spcAft>
                <a:spcPts val="0"/>
              </a:spcAft>
              <a:buNone/>
            </a:pPr>
            <a:r>
              <a:rPr lang="ru-RU" sz="3600" b="1" dirty="0">
                <a:ea typeface="Times New Roman"/>
              </a:rPr>
              <a:t>о</a:t>
            </a:r>
            <a:r>
              <a:rPr lang="ru-RU" sz="3600" b="1" spc="-90" dirty="0">
                <a:ea typeface="Times New Roman"/>
              </a:rPr>
              <a:t>б</a:t>
            </a:r>
            <a:r>
              <a:rPr lang="ru-RU" sz="3600" b="1" dirty="0">
                <a:ea typeface="Times New Roman"/>
              </a:rPr>
              <a:t>ладающих</a:t>
            </a:r>
            <a:r>
              <a:rPr lang="ru-RU" sz="3600" b="1" spc="20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с</a:t>
            </a:r>
            <a:r>
              <a:rPr lang="ru-RU" sz="3600" b="1" spc="-15" dirty="0">
                <a:ea typeface="Times New Roman"/>
              </a:rPr>
              <a:t>в</a:t>
            </a:r>
            <a:r>
              <a:rPr lang="ru-RU" sz="3600" b="1" dirty="0">
                <a:ea typeface="Times New Roman"/>
              </a:rPr>
              <a:t>ой</a:t>
            </a:r>
            <a:r>
              <a:rPr lang="ru-RU" sz="3600" b="1" spc="-5" dirty="0">
                <a:ea typeface="Times New Roman"/>
              </a:rPr>
              <a:t>с</a:t>
            </a:r>
            <a:r>
              <a:rPr lang="ru-RU" sz="3600" b="1" dirty="0">
                <a:ea typeface="Times New Roman"/>
              </a:rPr>
              <a:t>твами</a:t>
            </a:r>
            <a:r>
              <a:rPr lang="ru-RU" sz="3600" b="1" spc="40" dirty="0">
                <a:ea typeface="Times New Roman"/>
              </a:rPr>
              <a:t> </a:t>
            </a:r>
            <a:r>
              <a:rPr lang="ru-RU" sz="3600" b="1" dirty="0" smtClean="0">
                <a:ea typeface="Times New Roman"/>
              </a:rPr>
              <a:t>с</a:t>
            </a:r>
            <a:r>
              <a:rPr lang="ru-RU" sz="3600" b="1" spc="-40" dirty="0" smtClean="0">
                <a:ea typeface="Times New Roman"/>
              </a:rPr>
              <a:t>в</a:t>
            </a:r>
            <a:r>
              <a:rPr lang="ru-RU" sz="3600" b="1" dirty="0" smtClean="0">
                <a:ea typeface="Times New Roman"/>
              </a:rPr>
              <a:t>яз</a:t>
            </a:r>
            <a:r>
              <a:rPr lang="ru-RU" sz="3600" b="1" spc="-5" dirty="0" smtClean="0">
                <a:ea typeface="Times New Roman"/>
              </a:rPr>
              <a:t>но</a:t>
            </a:r>
            <a:r>
              <a:rPr lang="ru-RU" sz="3600" b="1" dirty="0" smtClean="0">
                <a:ea typeface="Times New Roman"/>
              </a:rPr>
              <a:t>сти</a:t>
            </a:r>
            <a:r>
              <a:rPr lang="ru-RU" sz="3600" dirty="0" smtClean="0">
                <a:ea typeface="Times New Roman"/>
              </a:rPr>
              <a:t> </a:t>
            </a:r>
            <a:r>
              <a:rPr lang="ru-RU" sz="3600" b="1" dirty="0" smtClean="0">
                <a:ea typeface="Times New Roman"/>
              </a:rPr>
              <a:t>и </a:t>
            </a:r>
            <a:r>
              <a:rPr lang="ru-RU" sz="3600" b="1" dirty="0">
                <a:ea typeface="Times New Roman"/>
              </a:rPr>
              <a:t>цел</a:t>
            </a:r>
            <a:r>
              <a:rPr lang="ru-RU" sz="3600" b="1" spc="5" dirty="0">
                <a:ea typeface="Times New Roman"/>
              </a:rPr>
              <a:t>ь</a:t>
            </a:r>
            <a:r>
              <a:rPr lang="ru-RU" sz="3600" b="1" dirty="0">
                <a:ea typeface="Times New Roman"/>
              </a:rPr>
              <a:t>ност</a:t>
            </a:r>
            <a:r>
              <a:rPr lang="ru-RU" sz="3600" b="1" spc="-10" dirty="0">
                <a:ea typeface="Times New Roman"/>
              </a:rPr>
              <a:t>и</a:t>
            </a:r>
            <a:r>
              <a:rPr lang="ru-RU" sz="3600" b="1" dirty="0">
                <a:ea typeface="Times New Roman"/>
              </a:rPr>
              <a:t>»</a:t>
            </a:r>
            <a:r>
              <a:rPr lang="ru-RU" sz="3600" b="1" spc="30" dirty="0">
                <a:ea typeface="Times New Roman"/>
              </a:rPr>
              <a:t> </a:t>
            </a:r>
            <a:r>
              <a:rPr lang="ru-RU" sz="3600" b="1" dirty="0" smtClean="0">
                <a:ea typeface="Times New Roman"/>
              </a:rPr>
              <a:t>,</a:t>
            </a:r>
            <a:r>
              <a:rPr lang="ru-RU" sz="3600" dirty="0" smtClean="0">
                <a:ea typeface="Times New Roman"/>
              </a:rPr>
              <a:t>  </a:t>
            </a:r>
            <a:r>
              <a:rPr lang="ru-RU" sz="3600" b="1" dirty="0" smtClean="0">
                <a:ea typeface="Times New Roman"/>
              </a:rPr>
              <a:t>но </a:t>
            </a:r>
            <a:r>
              <a:rPr lang="ru-RU" sz="3600" b="1" dirty="0">
                <a:ea typeface="Times New Roman"/>
              </a:rPr>
              <a:t>и</a:t>
            </a:r>
            <a:r>
              <a:rPr lang="ru-RU" sz="3600" b="1" spc="15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диаграммы,</a:t>
            </a:r>
            <a:r>
              <a:rPr lang="ru-RU" sz="3600" b="1" spc="30" dirty="0">
                <a:ea typeface="Times New Roman"/>
              </a:rPr>
              <a:t> </a:t>
            </a:r>
            <a:r>
              <a:rPr lang="ru-RU" sz="3600" b="1" dirty="0" err="1" smtClean="0">
                <a:ea typeface="Times New Roman"/>
              </a:rPr>
              <a:t>ри</a:t>
            </a:r>
            <a:r>
              <a:rPr lang="ru-RU" sz="3600" b="1" spc="-50" dirty="0" err="1" smtClean="0">
                <a:ea typeface="Times New Roman"/>
              </a:rPr>
              <a:t>с</a:t>
            </a:r>
            <a:r>
              <a:rPr lang="ru-RU" sz="3600" b="1" dirty="0" err="1" smtClean="0">
                <a:ea typeface="Times New Roman"/>
              </a:rPr>
              <a:t>унки,</a:t>
            </a:r>
            <a:r>
              <a:rPr lang="ru-RU" sz="3600" b="1" spc="-60" dirty="0" err="1" smtClean="0">
                <a:ea typeface="Times New Roman"/>
              </a:rPr>
              <a:t>к</a:t>
            </a:r>
            <a:r>
              <a:rPr lang="ru-RU" sz="3600" b="1" dirty="0" err="1" smtClean="0">
                <a:ea typeface="Times New Roman"/>
              </a:rPr>
              <a:t>а</a:t>
            </a:r>
            <a:r>
              <a:rPr lang="ru-RU" sz="3600" b="1" spc="-45" dirty="0" err="1" smtClean="0">
                <a:ea typeface="Times New Roman"/>
              </a:rPr>
              <a:t>р</a:t>
            </a:r>
            <a:r>
              <a:rPr lang="ru-RU" sz="3600" b="1" dirty="0" err="1" smtClean="0">
                <a:ea typeface="Times New Roman"/>
              </a:rPr>
              <a:t>ты</a:t>
            </a:r>
            <a:r>
              <a:rPr lang="ru-RU" sz="3600" b="1" dirty="0">
                <a:ea typeface="Times New Roman"/>
              </a:rPr>
              <a:t>, </a:t>
            </a:r>
            <a:r>
              <a:rPr lang="ru-RU" sz="3600" b="1" spc="35" dirty="0">
                <a:ea typeface="Times New Roman"/>
              </a:rPr>
              <a:t>т</a:t>
            </a:r>
            <a:r>
              <a:rPr lang="ru-RU" sz="3600" b="1" dirty="0">
                <a:ea typeface="Times New Roman"/>
              </a:rPr>
              <a:t>а</a:t>
            </a:r>
            <a:r>
              <a:rPr lang="ru-RU" sz="3600" b="1" spc="-85" dirty="0">
                <a:ea typeface="Times New Roman"/>
              </a:rPr>
              <a:t>б</a:t>
            </a:r>
            <a:r>
              <a:rPr lang="ru-RU" sz="3600" b="1" dirty="0">
                <a:ea typeface="Times New Roman"/>
              </a:rPr>
              <a:t>лиц</a:t>
            </a:r>
            <a:r>
              <a:rPr lang="ru-RU" sz="3600" b="1" spc="-5" dirty="0">
                <a:ea typeface="Times New Roman"/>
              </a:rPr>
              <a:t>ы</a:t>
            </a:r>
            <a:r>
              <a:rPr lang="ru-RU" sz="3600" b="1" dirty="0">
                <a:ea typeface="Times New Roman"/>
              </a:rPr>
              <a:t>,</a:t>
            </a:r>
            <a:r>
              <a:rPr lang="ru-RU" sz="3600" b="1" spc="25" dirty="0">
                <a:ea typeface="Times New Roman"/>
              </a:rPr>
              <a:t> </a:t>
            </a:r>
            <a:r>
              <a:rPr lang="ru-RU" sz="3600" b="1" dirty="0">
                <a:ea typeface="Times New Roman"/>
              </a:rPr>
              <a:t>графики</a:t>
            </a:r>
            <a:r>
              <a:rPr lang="ru-RU" sz="3600" b="1" spc="45" dirty="0">
                <a:ea typeface="Times New Roman"/>
              </a:rPr>
              <a:t> </a:t>
            </a:r>
            <a:r>
              <a:rPr lang="ru-RU" sz="3600" b="1" spc="45" dirty="0" smtClean="0">
                <a:ea typeface="Times New Roman"/>
              </a:rPr>
              <a:t>и пр.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9686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Тема: «Валентность, валентные возможности атомов</a:t>
            </a:r>
            <a:r>
              <a:rPr lang="ru-RU" sz="2800" dirty="0" smtClean="0"/>
              <a:t>». 11 класс, 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000" dirty="0" smtClean="0"/>
              <a:t>работаем с текстом )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38435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55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Оценивается понимание прочитанного и рефлексия </a:t>
            </a:r>
            <a:r>
              <a:rPr lang="ru-RU" sz="2000" dirty="0"/>
              <a:t>на текст, использование прочитанного для различных </a:t>
            </a:r>
            <a:r>
              <a:rPr lang="ru-RU" sz="2000" dirty="0" smtClean="0"/>
              <a:t>целей(читательская грамотность ВПР 11 класс)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908720"/>
            <a:ext cx="102251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319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математическая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200" b="1" dirty="0">
                <a:solidFill>
                  <a:schemeClr val="tx2"/>
                </a:solidFill>
              </a:rPr>
              <a:t>Необходимо расставить коэффициенты, и определить тип реакции</a:t>
            </a:r>
            <a:r>
              <a:rPr lang="ru-RU" sz="6200" b="1" dirty="0" smtClean="0">
                <a:solidFill>
                  <a:schemeClr val="tx2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tx2"/>
                </a:solidFill>
              </a:rPr>
              <a:t> </a:t>
            </a:r>
            <a:r>
              <a:rPr lang="ru-RU" sz="6200" b="1" dirty="0">
                <a:solidFill>
                  <a:schemeClr val="tx2"/>
                </a:solidFill>
              </a:rPr>
              <a:t>(реакции разложения)</a:t>
            </a:r>
          </a:p>
          <a:p>
            <a:pPr marL="0" indent="0">
              <a:buNone/>
            </a:pPr>
            <a:endParaRPr lang="ru-RU" sz="62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6200" b="1" dirty="0">
              <a:solidFill>
                <a:schemeClr val="tx2"/>
              </a:solidFill>
            </a:endParaRPr>
          </a:p>
          <a:p>
            <a:endParaRPr lang="ru-RU" sz="6200" b="1" dirty="0" smtClean="0">
              <a:solidFill>
                <a:schemeClr val="tx2"/>
              </a:solidFill>
            </a:endParaRPr>
          </a:p>
          <a:p>
            <a:endParaRPr lang="ru-RU" sz="6200" b="1" dirty="0">
              <a:solidFill>
                <a:schemeClr val="tx2"/>
              </a:solidFill>
            </a:endParaRPr>
          </a:p>
          <a:p>
            <a:endParaRPr lang="ru-RU" sz="5100" b="1" dirty="0" smtClean="0">
              <a:solidFill>
                <a:schemeClr val="tx2"/>
              </a:solidFill>
            </a:endParaRPr>
          </a:p>
          <a:p>
            <a:endParaRPr lang="ru-RU" sz="51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tx2"/>
                </a:solidFill>
              </a:rPr>
              <a:t>В </a:t>
            </a:r>
            <a:r>
              <a:rPr lang="ru-RU" sz="8000" b="1" dirty="0">
                <a:solidFill>
                  <a:schemeClr val="tx2"/>
                </a:solidFill>
              </a:rPr>
              <a:t>подводных лодках, в специальных контейнерах находится вещество, (пероксид натрия) которое решает две </a:t>
            </a:r>
            <a:r>
              <a:rPr lang="ru-RU" sz="8000" b="1" dirty="0" smtClean="0">
                <a:solidFill>
                  <a:schemeClr val="tx2"/>
                </a:solidFill>
              </a:rPr>
              <a:t>проблемы</a:t>
            </a:r>
            <a:r>
              <a:rPr lang="ru-RU" sz="8000" b="1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Пероксид </a:t>
            </a:r>
            <a:r>
              <a:rPr lang="ru-RU" sz="8000" dirty="0">
                <a:solidFill>
                  <a:srgbClr val="FF0000"/>
                </a:solidFill>
              </a:rPr>
              <a:t>натрия используется для регенерации воздуха в подводных лодках. Процесс происходит по </a:t>
            </a:r>
            <a:r>
              <a:rPr lang="ru-RU" sz="8000" dirty="0" smtClean="0">
                <a:solidFill>
                  <a:srgbClr val="FF0000"/>
                </a:solidFill>
              </a:rPr>
              <a:t>схеме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 </a:t>
            </a:r>
            <a:r>
              <a:rPr lang="ru-RU" sz="8000" dirty="0">
                <a:solidFill>
                  <a:srgbClr val="FF0000"/>
                </a:solidFill>
              </a:rPr>
              <a:t>Na2O2 + </a:t>
            </a:r>
            <a:r>
              <a:rPr lang="ru-RU" sz="8000" dirty="0" smtClean="0">
                <a:solidFill>
                  <a:srgbClr val="FF0000"/>
                </a:solidFill>
              </a:rPr>
              <a:t>CO2( удаляет) </a:t>
            </a:r>
            <a:r>
              <a:rPr lang="ru-RU" sz="8000" dirty="0">
                <a:solidFill>
                  <a:srgbClr val="FF0000"/>
                </a:solidFill>
              </a:rPr>
              <a:t>-&gt;. Na2CO3 </a:t>
            </a:r>
            <a:r>
              <a:rPr lang="ru-RU" sz="8000" dirty="0" smtClean="0">
                <a:solidFill>
                  <a:srgbClr val="FF0000"/>
                </a:solidFill>
              </a:rPr>
              <a:t>+О</a:t>
            </a:r>
            <a:r>
              <a:rPr lang="ru-RU" sz="5600" dirty="0" smtClean="0">
                <a:solidFill>
                  <a:srgbClr val="FF0000"/>
                </a:solidFill>
              </a:rPr>
              <a:t>2</a:t>
            </a:r>
            <a:r>
              <a:rPr lang="ru-RU" sz="8000" dirty="0" smtClean="0">
                <a:solidFill>
                  <a:srgbClr val="FF0000"/>
                </a:solidFill>
              </a:rPr>
              <a:t> ( выделяет)</a:t>
            </a:r>
            <a:r>
              <a:rPr lang="ru-RU" sz="80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tx2"/>
                </a:solidFill>
              </a:rPr>
              <a:t>Но </a:t>
            </a:r>
            <a:r>
              <a:rPr lang="ru-RU" sz="8000" b="1" dirty="0">
                <a:solidFill>
                  <a:schemeClr val="tx2"/>
                </a:solidFill>
              </a:rPr>
              <a:t>в связи с халатностью работников пероксид натрия заменили на оксид. Подводники чувствовали недомогание. С чем это связано? Напишите уравнение </a:t>
            </a:r>
            <a:r>
              <a:rPr lang="ru-RU" sz="8000" b="1" dirty="0" smtClean="0">
                <a:solidFill>
                  <a:schemeClr val="tx2"/>
                </a:solidFill>
              </a:rPr>
              <a:t>реакции, расставьте коэффициенты </a:t>
            </a:r>
            <a:r>
              <a:rPr lang="ru-RU" sz="80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( читательская , естественнонаучная и математическая)</a:t>
            </a:r>
            <a:endParaRPr lang="ru-RU" sz="8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8000" b="1" dirty="0">
                <a:solidFill>
                  <a:schemeClr val="tx2"/>
                </a:solidFill>
              </a:rPr>
              <a:t> </a:t>
            </a:r>
          </a:p>
          <a:p>
            <a:endParaRPr lang="ru-RU" sz="8000" dirty="0"/>
          </a:p>
        </p:txBody>
      </p:sp>
      <p:pic>
        <p:nvPicPr>
          <p:cNvPr id="4" name="Рисунок 3" descr="hello_html_m59d408b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92896"/>
            <a:ext cx="4608512" cy="5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06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drawingObject15"/>
          <p:cNvGrpSpPr/>
          <p:nvPr/>
        </p:nvGrpSpPr>
        <p:grpSpPr>
          <a:xfrm>
            <a:off x="0" y="0"/>
            <a:ext cx="9144000" cy="6858000"/>
            <a:chOff x="0" y="0"/>
            <a:chExt cx="9144063" cy="6858051"/>
          </a:xfrm>
          <a:noFill/>
        </p:grpSpPr>
        <p:pic>
          <p:nvPicPr>
            <p:cNvPr id="5" name="Picture 16"/>
            <p:cNvPicPr/>
            <p:nvPr/>
          </p:nvPicPr>
          <p:blipFill>
            <a:blip r:embed="rId2"/>
            <a:stretch/>
          </p:blipFill>
          <p:spPr>
            <a:xfrm>
              <a:off x="0" y="3768357"/>
              <a:ext cx="9144000" cy="2285999"/>
            </a:xfrm>
            <a:prstGeom prst="rect">
              <a:avLst/>
            </a:prstGeom>
            <a:noFill/>
          </p:spPr>
        </p:pic>
        <p:pic>
          <p:nvPicPr>
            <p:cNvPr id="6" name="Picture 17"/>
            <p:cNvPicPr/>
            <p:nvPr/>
          </p:nvPicPr>
          <p:blipFill>
            <a:blip r:embed="rId3"/>
            <a:stretch/>
          </p:blipFill>
          <p:spPr>
            <a:xfrm>
              <a:off x="128015" y="51"/>
              <a:ext cx="9015984" cy="6858000"/>
            </a:xfrm>
            <a:prstGeom prst="rect">
              <a:avLst/>
            </a:prstGeom>
            <a:noFill/>
          </p:spPr>
        </p:pic>
        <p:pic>
          <p:nvPicPr>
            <p:cNvPr id="7" name="Picture 18"/>
            <p:cNvPicPr/>
            <p:nvPr/>
          </p:nvPicPr>
          <p:blipFill>
            <a:blip r:embed="rId4"/>
            <a:stretch/>
          </p:blipFill>
          <p:spPr>
            <a:xfrm>
              <a:off x="323532" y="0"/>
              <a:ext cx="8820531" cy="666940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0411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2"/>
                </a:solidFill>
              </a:rPr>
              <a:t>Тема: «Углеводы» , 10 </a:t>
            </a:r>
            <a:r>
              <a:rPr lang="ru-RU" sz="3200" b="1" i="1" dirty="0" smtClean="0">
                <a:solidFill>
                  <a:schemeClr val="tx2"/>
                </a:solidFill>
              </a:rPr>
              <a:t>класс</a:t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r>
              <a:rPr lang="ru-RU" sz="3200" b="1" i="1" dirty="0" smtClean="0">
                <a:solidFill>
                  <a:schemeClr val="tx2"/>
                </a:solidFill>
              </a:rPr>
              <a:t>( математическая грамотность )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b="1" i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Задача 1</a:t>
            </a:r>
            <a:r>
              <a:rPr lang="ru-RU" b="1" dirty="0"/>
              <a:t>.У дельфина </a:t>
            </a:r>
            <a:r>
              <a:rPr lang="ru-RU" b="1" dirty="0" err="1"/>
              <a:t>слѐзы</a:t>
            </a:r>
            <a:r>
              <a:rPr lang="ru-RU" b="1" dirty="0"/>
              <a:t> сладкие, потому что в слезе дельфина содержатся сахара – галактоза и фруктоза. Углеводно-белковые, напоминающие белок куриного яйца, </a:t>
            </a:r>
            <a:r>
              <a:rPr lang="ru-RU" b="1" dirty="0" err="1"/>
              <a:t>слѐзы</a:t>
            </a:r>
            <a:r>
              <a:rPr lang="ru-RU" b="1" dirty="0"/>
              <a:t> служат смазкой. Дельфины плачут, чтобы лучше видеть и быстрее плавать.</a:t>
            </a:r>
            <a:endParaRPr lang="ru-RU" dirty="0"/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  <a:latin typeface="Times New Roman"/>
                <a:ea typeface="Times New Roman"/>
              </a:rPr>
              <a:t>Воп</a:t>
            </a:r>
            <a:r>
              <a:rPr lang="ru-RU" sz="2600" b="1" spc="5" dirty="0">
                <a:solidFill>
                  <a:srgbClr val="FF0000"/>
                </a:solidFill>
                <a:latin typeface="Times New Roman"/>
                <a:ea typeface="Times New Roman"/>
              </a:rPr>
              <a:t>ро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ea typeface="Times New Roman"/>
              </a:rPr>
              <a:t>с</a:t>
            </a:r>
            <a:r>
              <a:rPr lang="ru-RU" sz="2600" b="1" spc="-10" dirty="0">
                <a:solidFill>
                  <a:srgbClr val="FF0000"/>
                </a:solidFill>
                <a:latin typeface="Times New Roman"/>
                <a:ea typeface="Times New Roman"/>
              </a:rPr>
              <a:t>ы</a:t>
            </a:r>
            <a:r>
              <a:rPr lang="ru-RU" sz="26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r>
              <a:rPr lang="ru-RU" sz="2600" b="1" spc="1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ru-RU" sz="2600" b="1" spc="-295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6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ан</a:t>
            </a:r>
            <a:r>
              <a:rPr lang="ru-RU" sz="26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вите</a:t>
            </a:r>
            <a:r>
              <a:rPr lang="ru-RU" sz="2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</a:t>
            </a:r>
            <a:r>
              <a:rPr lang="ru-RU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600" b="1" spc="-7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ля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ную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фо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600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лу ф</a:t>
            </a:r>
            <a:r>
              <a:rPr lang="ru-RU" sz="26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ук</a:t>
            </a:r>
            <a:r>
              <a:rPr lang="ru-RU" sz="26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озы,</a:t>
            </a:r>
            <a:r>
              <a:rPr lang="ru-RU" sz="2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6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ор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я </a:t>
            </a:r>
            <a:r>
              <a:rPr lang="ru-RU" sz="26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прид</a:t>
            </a:r>
            <a:r>
              <a:rPr lang="ru-RU" sz="2600" b="1" spc="5" dirty="0" err="1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6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ѐт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 дельфиньим</a:t>
            </a:r>
            <a:r>
              <a:rPr lang="ru-RU" sz="26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слез</a:t>
            </a:r>
            <a:r>
              <a:rPr lang="ru-RU" sz="2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м сладкий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600" b="1" spc="-75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сли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асс</a:t>
            </a:r>
            <a:r>
              <a:rPr lang="ru-RU" sz="2600" b="1" spc="-6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вые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д</a:t>
            </a:r>
            <a:r>
              <a:rPr lang="ru-RU" sz="26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ли </a:t>
            </a:r>
            <a:r>
              <a:rPr lang="ru-RU" sz="26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э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лемен</a:t>
            </a:r>
            <a:r>
              <a:rPr lang="ru-RU" sz="2600" b="1" spc="-4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600" b="1" spc="-6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6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ней сос</a:t>
            </a:r>
            <a:r>
              <a:rPr lang="ru-RU" sz="26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6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ля</a:t>
            </a:r>
            <a:r>
              <a:rPr lang="ru-RU" sz="26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ю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т: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40,0%</a:t>
            </a:r>
            <a:r>
              <a:rPr lang="ru-RU" sz="2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С),</a:t>
            </a:r>
            <a:r>
              <a:rPr lang="ru-RU" sz="26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6,6%</a:t>
            </a:r>
            <a:r>
              <a:rPr lang="ru-RU" sz="2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Н), 53,4%</a:t>
            </a:r>
            <a:r>
              <a:rPr lang="ru-RU" sz="2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О).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40132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Глобальные компетенции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tx2"/>
                </a:solidFill>
              </a:rPr>
              <a:t>осознание и понимание глобальных проблем – многогранная цель обучения , на протяжении всей жизни </a:t>
            </a:r>
          </a:p>
        </p:txBody>
      </p:sp>
    </p:spTree>
    <p:extLst>
      <p:ext uri="{BB962C8B-B14F-4D97-AF65-F5344CB8AC3E}">
        <p14:creationId xmlns:p14="http://schemas.microsoft.com/office/powerpoint/2010/main" val="3656774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ВПР 8 КЛАСС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" y="1484784"/>
            <a:ext cx="8784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309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Глобальные компетенции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ГИА  9 , 11  класс 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drawingObject154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457200" y="2080018"/>
            <a:ext cx="8229600" cy="3566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745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Развиваем естественнонаучную </a:t>
            </a:r>
            <a:r>
              <a:rPr lang="ru-RU" sz="2800" b="1" dirty="0" smtClean="0">
                <a:solidFill>
                  <a:srgbClr val="FF0000"/>
                </a:solidFill>
              </a:rPr>
              <a:t>грамотность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(олимпиада )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" y="1340768"/>
            <a:ext cx="87129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44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о каком веществе идет речь ? </a:t>
            </a:r>
            <a:r>
              <a:rPr lang="ru-RU" sz="2400" b="1" dirty="0" smtClean="0">
                <a:latin typeface="Arial Black" pitchFamily="34" charset="0"/>
              </a:rPr>
              <a:t>Вопрос </a:t>
            </a:r>
            <a:r>
              <a:rPr lang="ru-RU" sz="2400" b="1" dirty="0">
                <a:latin typeface="Arial Black" pitchFamily="34" charset="0"/>
              </a:rPr>
              <a:t>1: </a:t>
            </a:r>
            <a:r>
              <a:rPr lang="ru-RU" sz="2400" dirty="0">
                <a:latin typeface="Arial Black" pitchFamily="34" charset="0"/>
              </a:rPr>
              <a:t>Фосфор бывает белый, красный, черный. О каком фосфоре идет речь в отрывке? Объясните, почему вы так </a:t>
            </a:r>
            <a:r>
              <a:rPr lang="ru-RU" sz="2400" dirty="0" smtClean="0">
                <a:latin typeface="Arial Black" pitchFamily="34" charset="0"/>
              </a:rPr>
              <a:t>считаете?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Arial Black" pitchFamily="34" charset="0"/>
              </a:rPr>
              <a:t>В этом отрывке Артур </a:t>
            </a:r>
            <a:r>
              <a:rPr lang="ru-RU" sz="2400" dirty="0" err="1">
                <a:latin typeface="Arial Black" pitchFamily="34" charset="0"/>
              </a:rPr>
              <a:t>Конан</a:t>
            </a:r>
            <a:r>
              <a:rPr lang="ru-RU" sz="2400" dirty="0">
                <a:latin typeface="Arial Black" pitchFamily="34" charset="0"/>
              </a:rPr>
              <a:t> Дойл допустил существенную химическую ошибку. Он не учел химических свойств фосфора и его соединений. Проанализируйте содержание отрывка. Почему описанное в нем маловероятно. Назовите не менее двух причин</a:t>
            </a:r>
            <a:r>
              <a:rPr lang="ru-RU" sz="2400" dirty="0" smtClean="0">
                <a:latin typeface="Arial Black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ru-RU" sz="2000" dirty="0">
              <a:latin typeface="Arial Black" pitchFamily="34" charset="0"/>
            </a:endParaRPr>
          </a:p>
          <a:p>
            <a:pPr marL="0" indent="0">
              <a:buNone/>
            </a:pP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8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1"/>
                </a:solidFill>
              </a:rPr>
              <a:t>Нестандартные </a:t>
            </a:r>
            <a:r>
              <a:rPr lang="ru-RU" b="1" dirty="0">
                <a:solidFill>
                  <a:schemeClr val="accent1"/>
                </a:solidFill>
              </a:rPr>
              <a:t>задачи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 книге по домашней диетологии есть такая рекомендация для больных мочекаменной болезнью: «Из зелени и овощей в рацион включают те сорта, которые считаются бедными кальцием и щелочными валентностями: горох, брюссельскую капусту, тыкву». Прокомментируйте эту формулировку с позиции </a:t>
            </a:r>
            <a:r>
              <a:rPr lang="ru-RU" b="1" dirty="0" smtClean="0"/>
              <a:t>химика.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7948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Ситуационные задачи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sz="22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200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ая</a:t>
            </a:r>
            <a:r>
              <a:rPr lang="ru-RU" sz="22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из </a:t>
            </a:r>
            <a:r>
              <a:rPr lang="ru-RU" sz="22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па</a:t>
            </a:r>
            <a:r>
              <a:rPr lang="ru-RU" sz="22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2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б</a:t>
            </a:r>
            <a:r>
              <a:rPr lang="ru-RU" sz="22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л</a:t>
            </a:r>
            <a:r>
              <a:rPr lang="ru-RU" sz="22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2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е 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сильн</a:t>
            </a:r>
            <a:r>
              <a:rPr lang="ru-RU" sz="2200" b="1" spc="-8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дей</a:t>
            </a:r>
            <a:r>
              <a:rPr lang="ru-RU" sz="22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200" b="1" spc="-9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ующее ср</a:t>
            </a:r>
            <a:r>
              <a:rPr lang="ru-RU" sz="22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дст</a:t>
            </a:r>
            <a:r>
              <a:rPr lang="ru-RU" sz="22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200" b="1" spc="7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дл</a:t>
            </a:r>
            <a:r>
              <a:rPr lang="ru-RU" sz="22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я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 п</a:t>
            </a:r>
            <a:r>
              <a:rPr lang="ru-RU" sz="22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офила</a:t>
            </a:r>
            <a:r>
              <a:rPr lang="ru-RU" sz="22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тики</a:t>
            </a:r>
            <a:r>
              <a:rPr lang="ru-RU" sz="22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200" b="1" spc="-4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ари</a:t>
            </a:r>
            <a:r>
              <a:rPr lang="ru-RU" sz="2200" b="1" spc="6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2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</a:rPr>
              <a:t>а?</a:t>
            </a:r>
            <a:r>
              <a:rPr lang="ru-RU" sz="2200" b="1" dirty="0" smtClean="0">
                <a:solidFill>
                  <a:schemeClr val="tx2"/>
                </a:solidFill>
              </a:rPr>
              <a:t> </a:t>
            </a:r>
            <a:endParaRPr lang="ru-RU" sz="22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7913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427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Ситуационные задачи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На белую салфетку пролили йод. Попытались вывести пятно с помощью отбеливателей: «Персоль», затем хлорная известь, но неудачно – ни одно из этих средств не обесцветило пятно. Однако, через несколько дней пятно исчезло. Можно ли написать уравнение реакции, благодаря которой исчезло пятно? Почему оно не исчезло  под действием отбеливателей?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163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КРИТИЧЕСКОЕ  МЫШЛЕНИЕ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Кластер (графическая систематизация информации).</a:t>
            </a:r>
            <a:endParaRPr lang="ru-R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dirty="0"/>
              <a:t>Этот прием используется как </a:t>
            </a:r>
            <a:r>
              <a:rPr lang="ru-RU" b="1" dirty="0"/>
              <a:t>на стадии вызова, так и рефлексии.</a:t>
            </a:r>
            <a:r>
              <a:rPr lang="ru-RU" dirty="0"/>
              <a:t> Он позволяет учащимся свободно и открыто думать по поводу какой-либо темы, стимулирует появление новых ассоциаций. Для составления кластера необходимо:</a:t>
            </a:r>
          </a:p>
          <a:p>
            <a:pPr marL="0" lvl="0" indent="0">
              <a:buNone/>
            </a:pPr>
            <a:r>
              <a:rPr lang="ru-RU" dirty="0" smtClean="0"/>
              <a:t>1. </a:t>
            </a:r>
            <a:r>
              <a:rPr lang="ru-RU" dirty="0"/>
              <a:t>Записать ключевое слово или предложение в центре доски.</a:t>
            </a:r>
          </a:p>
          <a:p>
            <a:pPr marL="0" lvl="0" indent="0">
              <a:buNone/>
            </a:pPr>
            <a:r>
              <a:rPr lang="ru-RU" dirty="0" smtClean="0"/>
              <a:t>2.Далее </a:t>
            </a:r>
            <a:r>
              <a:rPr lang="ru-RU" dirty="0"/>
              <a:t>записывают слова или предложения, которые приходят на ум в связи с данной темой.</a:t>
            </a:r>
          </a:p>
          <a:p>
            <a:pPr marL="0" lvl="0" indent="0">
              <a:buNone/>
            </a:pPr>
            <a:r>
              <a:rPr lang="ru-RU" dirty="0" smtClean="0"/>
              <a:t>3. По </a:t>
            </a:r>
            <a:r>
              <a:rPr lang="ru-RU" dirty="0"/>
              <a:t>мере того, как возникают идеи, устанавливаются связи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106705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008112"/>
          </a:xfrm>
        </p:spPr>
        <p:txBody>
          <a:bodyPr/>
          <a:lstStyle/>
          <a:p>
            <a:r>
              <a:rPr lang="ru-RU" b="1" dirty="0"/>
              <a:t>Что такое «</a:t>
            </a:r>
            <a:r>
              <a:rPr lang="ru-RU" b="1" dirty="0">
                <a:solidFill>
                  <a:srgbClr val="FF0000"/>
                </a:solidFill>
              </a:rPr>
              <a:t>грамотность</a:t>
            </a:r>
            <a:r>
              <a:rPr lang="ru-RU" b="1" dirty="0"/>
              <a:t>»?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7992888" cy="4010000"/>
          </a:xfrm>
        </p:spPr>
        <p:txBody>
          <a:bodyPr/>
          <a:lstStyle/>
          <a:p>
            <a:pPr marR="375920">
              <a:lnSpc>
                <a:spcPct val="92000"/>
              </a:lnSpc>
              <a:spcAft>
                <a:spcPts val="0"/>
              </a:spcAft>
            </a:pP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В исследов</a:t>
            </a:r>
            <a:r>
              <a:rPr lang="ru-RU" sz="5400" b="1" spc="5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а</a:t>
            </a: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ниях PISA</a:t>
            </a:r>
            <a:r>
              <a:rPr lang="ru-RU" sz="5400" b="1" spc="-165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«</a:t>
            </a:r>
            <a:r>
              <a:rPr lang="ru-RU" sz="54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грамотност</a:t>
            </a:r>
            <a:r>
              <a:rPr lang="ru-RU" sz="5400" b="1" spc="15" dirty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ь</a:t>
            </a: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» подразумевает</a:t>
            </a:r>
            <a:r>
              <a:rPr lang="ru-RU" sz="5400" b="1" spc="-10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набор</a:t>
            </a:r>
            <a:r>
              <a:rPr lang="ru-RU" sz="5400" b="1" spc="-10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5400" b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</a:rPr>
              <a:t>определенных компетентн</a:t>
            </a:r>
            <a:r>
              <a:rPr lang="ru-RU" sz="5400" b="1" spc="5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</a:rPr>
              <a:t>ос</a:t>
            </a:r>
            <a:r>
              <a:rPr lang="ru-RU" sz="5400" b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</a:rPr>
              <a:t>тей</a:t>
            </a:r>
            <a:r>
              <a:rPr lang="ru-RU" sz="5400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</a:rPr>
              <a:t>.</a:t>
            </a:r>
            <a:endParaRPr lang="ru-RU" sz="5400" dirty="0">
              <a:solidFill>
                <a:schemeClr val="tx1"/>
              </a:solidFill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400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КРИТИЧЕСКОЕ  МЫШЛЕНИЕ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( Умение всесторонне анализировать информацию и делать обоснованные выводы )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«Ключевые слова».</a:t>
            </a:r>
            <a:endParaRPr lang="ru-R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/>
              <a:t>Учащимся предлагается составить мини - рассказ из предложенных слов, при составлении которого они используют свои предыдущие знания, делают определенные прогнозы.</a:t>
            </a:r>
          </a:p>
          <a:p>
            <a:pPr marL="0" indent="0">
              <a:buNone/>
            </a:pPr>
            <a:r>
              <a:rPr lang="ru-RU" b="1" dirty="0" smtClean="0"/>
              <a:t>Например</a:t>
            </a:r>
            <a:r>
              <a:rPr lang="ru-RU" b="1" dirty="0"/>
              <a:t>: Урок в 8 классе по теме «Экологические проблемы загрязнения воздуха».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Ключевые </a:t>
            </a:r>
            <a:r>
              <a:rPr lang="ru-RU" b="1" dirty="0">
                <a:solidFill>
                  <a:srgbClr val="FF0000"/>
                </a:solidFill>
              </a:rPr>
              <a:t>слова</a:t>
            </a:r>
            <a:r>
              <a:rPr lang="ru-RU" b="1" dirty="0"/>
              <a:t>: воздух, пыль, дым, выхлопные газы, здоровье, автотранспорт.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87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КРИТИЧЕСКОЕ  </a:t>
            </a:r>
            <a:r>
              <a:rPr lang="ru-RU" dirty="0" smtClean="0">
                <a:solidFill>
                  <a:srgbClr val="FF0000"/>
                </a:solidFill>
              </a:rPr>
              <a:t>МЫШЛЕНИЕ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(!)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На стадии осмысления</a:t>
            </a:r>
            <a:r>
              <a:rPr lang="ru-RU" dirty="0"/>
              <a:t> целесообразно использовать </a:t>
            </a:r>
            <a:r>
              <a:rPr lang="ru-RU" b="1" dirty="0">
                <a:solidFill>
                  <a:srgbClr val="FF0000"/>
                </a:solidFill>
              </a:rPr>
              <a:t>прием «маркировка текста» или «пометки на полях».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Он заключается в том, что работая с текстом, ученики делают карандашом следующие пометки:</a:t>
            </a:r>
          </a:p>
          <a:p>
            <a:r>
              <a:rPr lang="ru-RU" dirty="0"/>
              <a:t>«+» - мне это известно;</a:t>
            </a:r>
          </a:p>
          <a:p>
            <a:r>
              <a:rPr lang="ru-RU" dirty="0"/>
              <a:t>«-« - это противоречит тому, что я знал;</a:t>
            </a:r>
          </a:p>
          <a:p>
            <a:r>
              <a:rPr lang="ru-RU" dirty="0"/>
              <a:t>«!» - Это для меня является новым;</a:t>
            </a:r>
          </a:p>
          <a:p>
            <a:r>
              <a:rPr lang="ru-RU" dirty="0"/>
              <a:t>«?» - мне это не понятно, или я хочу узнать по данному вопросу больше.</a:t>
            </a:r>
          </a:p>
          <a:p>
            <a:pPr marL="0" indent="0">
              <a:buNone/>
            </a:pPr>
            <a:r>
              <a:rPr lang="ru-RU" dirty="0"/>
              <a:t>Таким образом, в процессе чтения текста учащиеся  делают пометки на полях в соответствии со своими знаниями и пониманием. Время на работу отводится в зависимости от объема текста.</a:t>
            </a:r>
          </a:p>
          <a:p>
            <a:pPr marL="0" indent="0">
              <a:buNone/>
            </a:pPr>
            <a:r>
              <a:rPr lang="ru-RU" b="1" dirty="0"/>
              <a:t>Затем результаты работы могут обсуждаться фронтально или в группах. </a:t>
            </a:r>
          </a:p>
        </p:txBody>
      </p:sp>
    </p:spTree>
    <p:extLst>
      <p:ext uri="{BB962C8B-B14F-4D97-AF65-F5344CB8AC3E}">
        <p14:creationId xmlns:p14="http://schemas.microsoft.com/office/powerpoint/2010/main" val="1220972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КРЕАТИВНОЕ МЫШЛЕНИЕ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Виктория\Desktop\ШМО 2022-2023\ФОТО С НЕДЕЛИ ХИМИИ\1716314992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87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ИНДИКАТОРЫ ??? ЭТО ЧТО </a:t>
            </a:r>
            <a:endParaRPr lang="ru-RU" dirty="0"/>
          </a:p>
        </p:txBody>
      </p:sp>
      <p:pic>
        <p:nvPicPr>
          <p:cNvPr id="2050" name="Picture 2" descr="C:\Users\Виктория\Desktop\ШМО 2022-2023\ФОТО С НЕДЕЛИ ХИМИИ\1716304576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81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ЭКСПЕРИМЕНТЫ</a:t>
            </a:r>
          </a:p>
        </p:txBody>
      </p:sp>
      <p:pic>
        <p:nvPicPr>
          <p:cNvPr id="5122" name="Picture 2" descr="C:\Users\Виктория\Desktop\ШМО 2022-2023\ФОТО С НЕДЕЛИ ХИМИИ\1716304576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72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ХИМИЧЕСКИЕ </a:t>
            </a:r>
            <a:r>
              <a:rPr lang="ru-RU" dirty="0"/>
              <a:t>ОПЫТЫ  </a:t>
            </a:r>
          </a:p>
        </p:txBody>
      </p:sp>
      <p:pic>
        <p:nvPicPr>
          <p:cNvPr id="4098" name="Picture 2" descr="C:\Users\Виктория\Desktop\ШМО 2022-2023\ФОТО С НЕДЕЛИ ХИМИИ\1716314876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318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ХИМИЧЕСКИЕ ВИКТОРИНЫ </a:t>
            </a:r>
            <a:endParaRPr lang="ru-RU" dirty="0"/>
          </a:p>
        </p:txBody>
      </p:sp>
      <p:pic>
        <p:nvPicPr>
          <p:cNvPr id="6146" name="Picture 2" descr="C:\Users\Виктория\Desktop\ШМО 2022-2023\ФОТО С НЕДЕЛИ ХИМИИ\1716314919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894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РАЗГАДЫВАЕМ РЕБУСЫ</a:t>
            </a:r>
            <a:endParaRPr lang="ru-RU" dirty="0"/>
          </a:p>
        </p:txBody>
      </p:sp>
      <p:pic>
        <p:nvPicPr>
          <p:cNvPr id="7170" name="Picture 2" descr="C:\Users\Виктория\Desktop\ШМО 2022-2023\ФОТО С НЕДЕЛИ ХИМИИ\1716314919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94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текстом , составление кроссвордов </a:t>
            </a:r>
            <a:endParaRPr lang="ru-RU" dirty="0"/>
          </a:p>
        </p:txBody>
      </p:sp>
      <p:pic>
        <p:nvPicPr>
          <p:cNvPr id="8194" name="Picture 2" descr="C:\Users\Виктория\Desktop\ШМО 2022-2023\ФОТО С НЕДЕЛИ ХИМИИ\17163148763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28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702459EC-4303-5940-BE4A-4E23B9DB5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478517"/>
              </p:ext>
            </p:extLst>
          </p:nvPr>
        </p:nvGraphicFramePr>
        <p:xfrm>
          <a:off x="850392" y="146304"/>
          <a:ext cx="7303770" cy="63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4C9AF1-03E4-D744-8F62-6E3F980CD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049" y="611637"/>
            <a:ext cx="2058779" cy="2075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BCBF01-BDFB-DC42-89D2-47F769613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971" y="524905"/>
            <a:ext cx="2045735" cy="2162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739418-D841-1246-9EFA-2FCDAE41F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787" y="306134"/>
            <a:ext cx="1878980" cy="26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Компетентность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5400" b="1" dirty="0"/>
              <a:t>способность применять полученные </a:t>
            </a:r>
            <a:r>
              <a:rPr lang="ru-RU" sz="5400" b="1" dirty="0" smtClean="0"/>
              <a:t>на уроке  </a:t>
            </a:r>
            <a:r>
              <a:rPr lang="ru-RU" sz="5400" b="1" dirty="0"/>
              <a:t>знания и умения в реальных жизненных ситуациях.</a:t>
            </a:r>
            <a:endParaRPr lang="ru-RU" sz="5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235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Функциональная</a:t>
            </a:r>
            <a:r>
              <a:rPr lang="ru-RU" dirty="0">
                <a:solidFill>
                  <a:srgbClr val="00B050"/>
                </a:solidFill>
              </a:rPr>
              <a:t>	</a:t>
            </a:r>
            <a:r>
              <a:rPr lang="ru-RU" b="1" dirty="0">
                <a:solidFill>
                  <a:srgbClr val="00B050"/>
                </a:solidFill>
              </a:rPr>
              <a:t>грамотность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411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387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1"/>
            <a:ext cx="7543800" cy="1066800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33CC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Сказка «ДВА МУДРЕЦА»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953000" cy="5105400"/>
          </a:xfrm>
        </p:spPr>
        <p:txBody>
          <a:bodyPr>
            <a:normAutofit fontScale="92500" lnSpcReduction="10000"/>
          </a:bodyPr>
          <a:lstStyle/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Некий владыка, желая испытать двух мудрецов, сказал им: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— Перед вами три колпака: один черный и два белых. Вам наденут по колпаку. Мне интересно знать, кто из вас первым догадается, какого цвета на нем колпак.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После этого мудрецов увели в темную комнату и там надели на их головы по белому колпаку. Затем мудрецов привели обратно. 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Долго они смотрели друг на друга. Наконец, один из них воскликнул: «на мне белый колпак!»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Как рассуждал этот мудрец?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КАКОЙ ВИД ИЛИ ВИДЫ  ФГ   ???</a:t>
            </a:r>
          </a:p>
          <a:p>
            <a:pPr marL="448056" indent="-384048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9700" name="Рисунок 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1955"/>
          <a:stretch>
            <a:fillRect/>
          </a:stretch>
        </p:blipFill>
        <p:spPr>
          <a:xfrm>
            <a:off x="5410200" y="1828800"/>
            <a:ext cx="3503613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18561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057400"/>
            <a:ext cx="7543800" cy="1431925"/>
          </a:xfrm>
        </p:spPr>
        <p:txBody>
          <a:bodyPr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Впереди нас ждут новые поиски, </a:t>
            </a:r>
            <a:br>
              <a:rPr lang="ru-RU" sz="4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новые заботы в обучении </a:t>
            </a:r>
            <a:br>
              <a:rPr lang="ru-RU" sz="4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и воспитании подрастающего поколения.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990600" y="51816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Успехов!!!</a:t>
            </a:r>
          </a:p>
        </p:txBody>
      </p:sp>
      <p:pic>
        <p:nvPicPr>
          <p:cNvPr id="3686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2860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7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Задач</a:t>
            </a:r>
            <a:r>
              <a:rPr lang="ru-RU" sz="5400" b="1" i="1" spc="10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а</a:t>
            </a:r>
            <a:endParaRPr lang="ru-RU" sz="5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формирование спо</a:t>
            </a:r>
            <a:r>
              <a:rPr lang="ru-RU" sz="4400" b="1" spc="5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с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обности учащихся</a:t>
            </a:r>
            <a:r>
              <a:rPr lang="ru-RU" sz="4400" b="1" spc="10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при</a:t>
            </a:r>
            <a:r>
              <a:rPr lang="ru-RU" sz="4400" b="1" spc="5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менять</a:t>
            </a:r>
            <a:r>
              <a:rPr lang="ru-RU" sz="4400" b="1" spc="10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по</a:t>
            </a:r>
            <a:r>
              <a:rPr lang="ru-RU" sz="4400" b="1" spc="10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л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у</a:t>
            </a:r>
            <a:r>
              <a:rPr lang="ru-RU" sz="4400" b="1" spc="5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ченн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ые в школе знания и умения </a:t>
            </a:r>
            <a:r>
              <a:rPr lang="ru-RU" sz="4400" b="1" spc="5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в</a:t>
            </a:r>
            <a:r>
              <a:rPr lang="ru-RU" sz="4400" b="1" spc="10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sz="4400" b="1" dirty="0" smtClean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жизненных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ситуациях</a:t>
            </a:r>
            <a:r>
              <a:rPr lang="ru-RU" sz="4400" b="1" dirty="0">
                <a:solidFill>
                  <a:schemeClr val="tx2"/>
                </a:solidFill>
                <a:latin typeface="Trebuchet MS"/>
                <a:ea typeface="Trebuchet MS"/>
                <a:cs typeface="Trebuchet MS"/>
              </a:rPr>
              <a:t>.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4" name="drawingObject172"/>
          <p:cNvPicPr/>
          <p:nvPr/>
        </p:nvPicPr>
        <p:blipFill>
          <a:blip r:embed="rId2"/>
          <a:stretch/>
        </p:blipFill>
        <p:spPr>
          <a:xfrm>
            <a:off x="5984449" y="4725144"/>
            <a:ext cx="2961005" cy="1972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06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ВИДЫ ФУНКЦИОНАЛЬНОЙ ГРАМОТНОСТИ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FF0000"/>
                </a:solidFill>
              </a:rPr>
              <a:t>Математическая 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Читательская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FFC000"/>
                </a:solidFill>
              </a:rPr>
              <a:t>Финансовая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>
                <a:solidFill>
                  <a:schemeClr val="accent3"/>
                </a:solidFill>
              </a:rPr>
              <a:t>Глобальные компетенции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>
                <a:solidFill>
                  <a:schemeClr val="tx2"/>
                </a:solidFill>
              </a:rPr>
              <a:t>Креативное мышление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70C0"/>
                </a:solidFill>
              </a:rPr>
              <a:t>Естественнонаучная</a:t>
            </a:r>
            <a:r>
              <a:rPr lang="ru-RU" sz="4000" b="1" dirty="0">
                <a:solidFill>
                  <a:srgbClr val="0070C0"/>
                </a:solidFill>
              </a:rPr>
              <a:t/>
            </a:r>
            <a:br>
              <a:rPr lang="ru-RU" sz="4000" b="1" dirty="0">
                <a:solidFill>
                  <a:srgbClr val="0070C0"/>
                </a:solidFill>
              </a:rPr>
            </a:b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73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err="1" smtClean="0"/>
              <a:t>Метапредметные</a:t>
            </a:r>
            <a:r>
              <a:rPr lang="ru-RU" sz="1800" b="1" dirty="0" smtClean="0"/>
              <a:t> результаты </a:t>
            </a:r>
            <a:endParaRPr lang="ru-RU" sz="1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8204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7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На что необходимо обратить внимание в первую очередь при развитии функциональной грамотности?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100" b="1" dirty="0">
                <a:solidFill>
                  <a:schemeClr val="accent1"/>
                </a:solidFill>
              </a:rPr>
              <a:t>Низкий уровень практических навыков</a:t>
            </a:r>
            <a:r>
              <a:rPr lang="ru-RU" sz="3100" dirty="0"/>
              <a:t>, отсутствие практико-ориентированного подхода в обучении.</a:t>
            </a:r>
          </a:p>
          <a:p>
            <a:r>
              <a:rPr lang="ru-RU" sz="3100" b="1" dirty="0">
                <a:solidFill>
                  <a:schemeClr val="accent1"/>
                </a:solidFill>
              </a:rPr>
              <a:t>Репродуктивный метод в преподавании</a:t>
            </a:r>
            <a:r>
              <a:rPr lang="ru-RU" sz="3100" dirty="0"/>
              <a:t> (натаскивание на решение по аналогии).</a:t>
            </a:r>
          </a:p>
          <a:p>
            <a:r>
              <a:rPr lang="ru-RU" sz="3100" b="1" dirty="0">
                <a:solidFill>
                  <a:schemeClr val="accent1"/>
                </a:solidFill>
              </a:rPr>
              <a:t>Неумение организовать свой домашний учебный труд</a:t>
            </a:r>
            <a:r>
              <a:rPr lang="ru-RU" sz="3100" dirty="0"/>
              <a:t>, ответственность за выполнение домашних заданий.</a:t>
            </a:r>
          </a:p>
          <a:p>
            <a:r>
              <a:rPr lang="ru-RU" sz="3100" b="1" dirty="0">
                <a:solidFill>
                  <a:schemeClr val="accent1"/>
                </a:solidFill>
              </a:rPr>
              <a:t>Формальное изучение предмета</a:t>
            </a:r>
            <a:r>
              <a:rPr lang="ru-RU" sz="3100" dirty="0">
                <a:solidFill>
                  <a:schemeClr val="accent1"/>
                </a:solidFill>
              </a:rPr>
              <a:t>.</a:t>
            </a:r>
          </a:p>
          <a:p>
            <a:r>
              <a:rPr lang="ru-RU" sz="3100" b="1" dirty="0" err="1">
                <a:solidFill>
                  <a:schemeClr val="accent1"/>
                </a:solidFill>
              </a:rPr>
              <a:t>Невосприятие</a:t>
            </a:r>
            <a:r>
              <a:rPr lang="ru-RU" sz="3100" b="1" dirty="0">
                <a:solidFill>
                  <a:schemeClr val="accent1"/>
                </a:solidFill>
              </a:rPr>
              <a:t> учащимися необходимости заучивания основ теоретических понятий</a:t>
            </a:r>
            <a:r>
              <a:rPr lang="ru-RU" sz="31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100" dirty="0"/>
              <a:t>На современном уроке помимо заучивания определённых терминов и исторических </a:t>
            </a:r>
            <a:r>
              <a:rPr lang="ru-RU" sz="3100" dirty="0">
                <a:solidFill>
                  <a:srgbClr val="FF0000"/>
                </a:solidFill>
              </a:rPr>
              <a:t>фактов важно умение решать реальные жизненные проблемы и самостоятельно работать с информацией.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07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Почему шахтеры в Западной Европе и на Руси в прежние времена, спускаясь в шахты, брали с собой канарейку?</a:t>
            </a:r>
            <a:endParaRPr lang="ru-RU" dirty="0"/>
          </a:p>
          <a:p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Инфо</a:t>
            </a:r>
            <a:r>
              <a:rPr lang="ru-RU" sz="2800" b="1" i="1" u="sng" spc="-11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маци</a:t>
            </a:r>
            <a:r>
              <a:rPr lang="ru-RU" sz="2800" b="1" i="1" u="sng" spc="-5" dirty="0" smtClean="0">
                <a:solidFill>
                  <a:srgbClr val="FF0000"/>
                </a:solidFill>
                <a:latin typeface="Times New Roman"/>
                <a:ea typeface="Times New Roman"/>
              </a:rPr>
              <a:t>я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-п</a:t>
            </a:r>
            <a:r>
              <a:rPr lang="ru-RU" sz="2800" b="1" i="1" u="sng" spc="-3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дс</a:t>
            </a:r>
            <a:r>
              <a:rPr lang="ru-RU" sz="2800" b="1" i="1" u="sng" spc="-6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i="1" u="sng" spc="1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</a:t>
            </a:r>
            <a:r>
              <a:rPr lang="ru-RU" sz="2800" b="1" i="1" u="sng" spc="-6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i="1" u="dbl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u="dbl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800" b="1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рошл</a:t>
            </a:r>
            <a:r>
              <a:rPr lang="ru-RU" sz="2800" b="1" spc="-4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были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частыми случаи</a:t>
            </a:r>
            <a:r>
              <a:rPr lang="ru-RU" sz="2800" b="1" spc="48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ра</a:t>
            </a:r>
            <a:r>
              <a:rPr lang="ru-RU" sz="28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ления</a:t>
            </a:r>
            <a:r>
              <a:rPr lang="ru-RU" sz="2800" b="1" spc="5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</a:t>
            </a:r>
            <a:r>
              <a:rPr lang="ru-RU" sz="2800" b="1" spc="-120" dirty="0">
                <a:solidFill>
                  <a:srgbClr val="000000"/>
                </a:solidFill>
                <a:latin typeface="Times New Roman"/>
                <a:ea typeface="Times New Roman"/>
              </a:rPr>
              <a:t>ю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дей</a:t>
            </a:r>
            <a:r>
              <a:rPr lang="ru-RU" sz="2800" b="1" spc="48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spc="5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800" b="1" spc="-50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sz="2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льных</a:t>
            </a:r>
            <a:r>
              <a:rPr lang="ru-RU" sz="2800" b="1" spc="5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ша</a:t>
            </a:r>
            <a:r>
              <a:rPr lang="ru-RU" sz="2800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х</a:t>
            </a:r>
            <a:r>
              <a:rPr lang="ru-RU" sz="28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ах</a:t>
            </a:r>
            <a:r>
              <a:rPr lang="ru-RU" sz="2800" b="1" spc="49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угарным га</a:t>
            </a:r>
            <a:r>
              <a:rPr lang="ru-RU" sz="28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з</a:t>
            </a:r>
            <a:r>
              <a:rPr lang="ru-RU" sz="2800" b="1" spc="-4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2800" b="1" spc="113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ль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800" b="1" spc="115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</a:t>
            </a:r>
            <a:r>
              <a:rPr lang="ru-RU" sz="2800" b="1" spc="11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не</a:t>
            </a:r>
            <a:r>
              <a:rPr lang="ru-RU" sz="2800" b="1" spc="115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им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114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з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па</a:t>
            </a:r>
            <a:r>
              <a:rPr lang="ru-RU" sz="28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х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а,</a:t>
            </a:r>
            <a:r>
              <a:rPr lang="ru-RU" sz="2800" b="1" spc="115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113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опас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нос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ть п</a:t>
            </a:r>
            <a:r>
              <a:rPr lang="ru-RU" sz="2800" b="1" spc="-7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дс</a:t>
            </a:r>
            <a:r>
              <a:rPr lang="ru-RU" sz="2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уп</a:t>
            </a:r>
            <a:r>
              <a:rPr lang="ru-RU" sz="28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л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незам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тно.     Ш</a:t>
            </a:r>
            <a:r>
              <a:rPr lang="ru-RU" sz="28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х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теры     </a:t>
            </a:r>
            <a:r>
              <a:rPr lang="ru-RU" sz="2800" b="1" spc="-59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бр</a:t>
            </a:r>
            <a:r>
              <a:rPr lang="ru-RU" sz="28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ли     </a:t>
            </a:r>
            <a:r>
              <a:rPr lang="ru-RU" sz="2800" b="1" spc="-59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со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б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ой 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анарей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800" b="1" spc="5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spc="5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клет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spc="5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spc="53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-9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ч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стве</a:t>
            </a:r>
            <a:r>
              <a:rPr lang="ru-RU" sz="2800" b="1" spc="53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нди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r>
              <a:rPr lang="ru-RU" sz="2800" b="1" spc="53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нар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й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и па</a:t>
            </a:r>
            <a:r>
              <a:rPr lang="ru-RU" sz="2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д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ю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112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spc="11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-45" dirty="0">
                <a:solidFill>
                  <a:srgbClr val="000000"/>
                </a:solidFill>
                <a:latin typeface="Times New Roman"/>
                <a:ea typeface="Times New Roman"/>
              </a:rPr>
              <a:t>б</a:t>
            </a:r>
            <a:r>
              <a:rPr lang="ru-RU" sz="28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орок</a:t>
            </a:r>
            <a:r>
              <a:rPr lang="ru-RU" sz="2800" b="1" spc="114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112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при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с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у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ствия</a:t>
            </a:r>
            <a:r>
              <a:rPr lang="ru-RU" sz="2800" b="1" spc="113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spc="114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-55" dirty="0">
                <a:solidFill>
                  <a:srgbClr val="000000"/>
                </a:solidFill>
                <a:latin typeface="Times New Roman"/>
                <a:ea typeface="Times New Roman"/>
              </a:rPr>
              <a:t>з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ду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х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spc="113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сл</a:t>
            </a:r>
            <a:r>
              <a:rPr lang="ru-RU" sz="2800" b="1" spc="-2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д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в угарно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2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газа</a:t>
            </a:r>
            <a:r>
              <a:rPr lang="ru-RU" sz="2800" b="1" spc="2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sz="2800" b="1" spc="21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ме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на,</a:t>
            </a:r>
            <a:r>
              <a:rPr lang="ru-RU" sz="2800" b="1" spc="2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22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spc="20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ме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ю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</a:t>
            </a:r>
            <a:r>
              <a:rPr lang="ru-RU" sz="2800" b="1" spc="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40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чень</a:t>
            </a:r>
            <a:r>
              <a:rPr lang="ru-RU" sz="2800" b="1" spc="21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м</a:t>
            </a:r>
            <a:r>
              <a:rPr lang="ru-RU" sz="28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ле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н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ь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легкие</a:t>
            </a:r>
            <a:r>
              <a:rPr lang="ru-RU" sz="28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меш</a:t>
            </a:r>
            <a:r>
              <a:rPr lang="ru-RU" sz="2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ообраз</a:t>
            </a:r>
            <a:r>
              <a:rPr lang="ru-RU" sz="2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н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-60" dirty="0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о</a:t>
            </a:r>
            <a:r>
              <a:rPr lang="ru-RU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типа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Практи</a:t>
            </a:r>
            <a:r>
              <a:rPr lang="ru-RU" sz="2400" b="1" spc="-35" dirty="0" smtClean="0">
                <a:solidFill>
                  <a:schemeClr val="tx2"/>
                </a:solidFill>
                <a:latin typeface="Times New Roman"/>
                <a:ea typeface="Times New Roman"/>
              </a:rPr>
              <a:t>к</a:t>
            </a:r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о-ориентир</a:t>
            </a:r>
            <a:r>
              <a:rPr lang="ru-RU" sz="2400" b="1" spc="-60" dirty="0" smtClean="0">
                <a:solidFill>
                  <a:schemeClr val="tx2"/>
                </a:solidFill>
                <a:latin typeface="Times New Roman"/>
                <a:ea typeface="Times New Roman"/>
              </a:rPr>
              <a:t>о</a:t>
            </a:r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ванные</a:t>
            </a:r>
            <a:r>
              <a:rPr lang="ru-RU" sz="2400" b="1" spc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зад</a:t>
            </a:r>
            <a:r>
              <a:rPr lang="ru-RU" sz="2400" b="1" spc="-90" dirty="0">
                <a:solidFill>
                  <a:schemeClr val="tx2"/>
                </a:solidFill>
                <a:latin typeface="Times New Roman"/>
                <a:ea typeface="Times New Roman"/>
              </a:rPr>
              <a:t>а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чи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br>
              <a:rPr lang="ru-RU" sz="2400" b="1" i="1" dirty="0">
                <a:solidFill>
                  <a:schemeClr val="accent2"/>
                </a:solidFill>
              </a:rPr>
            </a:br>
            <a:r>
              <a:rPr lang="ru-RU" sz="2200" b="1" i="1" dirty="0" smtClean="0"/>
              <a:t>Тема </a:t>
            </a:r>
            <a:r>
              <a:rPr lang="ru-RU" sz="2200" b="1" i="1" dirty="0"/>
              <a:t>: расчеты по химическим формулам 8 </a:t>
            </a:r>
            <a:r>
              <a:rPr lang="ru-RU" sz="2200" b="1" i="1" dirty="0" smtClean="0"/>
              <a:t>класс</a:t>
            </a:r>
            <a:br>
              <a:rPr lang="ru-RU" sz="2200" b="1" i="1" dirty="0" smtClean="0"/>
            </a:br>
            <a:r>
              <a:rPr lang="ru-RU" sz="2200" b="1" i="1" dirty="0">
                <a:solidFill>
                  <a:schemeClr val="accent2"/>
                </a:solidFill>
              </a:rPr>
              <a:t>контекстная расчетная </a:t>
            </a:r>
            <a:r>
              <a:rPr lang="ru-RU" sz="2200" b="1" i="1" dirty="0" smtClean="0">
                <a:solidFill>
                  <a:schemeClr val="accent2"/>
                </a:solidFill>
              </a:rPr>
              <a:t>задача( описана конкретная жизненная ситуация)</a:t>
            </a:r>
            <a:r>
              <a:rPr lang="ru-RU" sz="2200" dirty="0">
                <a:solidFill>
                  <a:schemeClr val="accent2"/>
                </a:solidFill>
              </a:rPr>
              <a:t/>
            </a:r>
            <a:br>
              <a:rPr lang="ru-RU" sz="2200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accent2"/>
                </a:solidFill>
              </a:rPr>
              <a:t> </a:t>
            </a:r>
            <a:br>
              <a:rPr lang="ru-RU" sz="2400" dirty="0">
                <a:solidFill>
                  <a:schemeClr val="accent2"/>
                </a:solidFill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14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1108</Words>
  <Application>Microsoft Office PowerPoint</Application>
  <PresentationFormat>Экран (4:3)</PresentationFormat>
  <Paragraphs>144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МБОУ «Скалистовская средняя школа им Лиморенко П.Т.»</vt:lpstr>
      <vt:lpstr>Презентация PowerPoint</vt:lpstr>
      <vt:lpstr>Что такое «грамотность»? </vt:lpstr>
      <vt:lpstr>Компетентность</vt:lpstr>
      <vt:lpstr>Задача</vt:lpstr>
      <vt:lpstr>ВИДЫ ФУНКЦИОНАЛЬНОЙ ГРАМОТНОСТИ </vt:lpstr>
      <vt:lpstr>Метапредметные результаты </vt:lpstr>
      <vt:lpstr>На что необходимо обратить внимание в первую очередь при развитии функциональной грамотности?</vt:lpstr>
      <vt:lpstr>  Практико-ориентированные задачи  Тема : расчеты по химическим формулам 8 класс контекстная расчетная задача( описана конкретная жизненная ситуация)   </vt:lpstr>
      <vt:lpstr> Задание.  </vt:lpstr>
      <vt:lpstr>       Практико-ориентированные задачи  (контекстная расчтная задача) Тема : расчеты по химическим формулам 8 класс     </vt:lpstr>
      <vt:lpstr>Практико-ориентированные задачи: Качественные реакции на углеводы 10 класс  </vt:lpstr>
      <vt:lpstr>Читательская грамотность   тема : Смеси и способы их  разделения ( 8 класс)</vt:lpstr>
      <vt:lpstr>Читательская грамотность – работа с учебником( инд )  </vt:lpstr>
      <vt:lpstr> Законы сохранения массы в и энергии в химии.( 8,11 класс)-определить тип явления </vt:lpstr>
      <vt:lpstr>Текст - </vt:lpstr>
      <vt:lpstr>Тема: «Валентность, валентные возможности атомов». 11 класс,  (работаем с текстом )</vt:lpstr>
      <vt:lpstr>Оценивается понимание прочитанного и рефлексия на текст, использование прочитанного для различных целей(читательская грамотность ВПР 11 класс)</vt:lpstr>
      <vt:lpstr>математическая грамотность</vt:lpstr>
      <vt:lpstr>Тема: «Углеводы» , 10 класс ( математическая грамотность ) </vt:lpstr>
      <vt:lpstr>Глобальные компетенции </vt:lpstr>
      <vt:lpstr>ВПР 8 КЛАСС </vt:lpstr>
      <vt:lpstr> Глобальные компетенции ГИА  9 , 11  класс  </vt:lpstr>
      <vt:lpstr>Развиваем естественнонаучную грамотность  (олимпиада )</vt:lpstr>
      <vt:lpstr>вопросы</vt:lpstr>
      <vt:lpstr> Нестандартные задачи   </vt:lpstr>
      <vt:lpstr>Ситуационные задачи Какая из  паст более сильнодействующее средство для профилактики кариеса? </vt:lpstr>
      <vt:lpstr>Ситуационные задачи </vt:lpstr>
      <vt:lpstr>КРИТИЧЕСКОЕ  МЫШЛЕНИЕ</vt:lpstr>
      <vt:lpstr>КРИТИЧЕСКОЕ  МЫШЛЕНИЕ ( Умение всесторонне анализировать информацию и делать обоснованные выводы ) </vt:lpstr>
      <vt:lpstr>КРИТИЧЕСКОЕ  МЫШЛЕНИЕ (!)</vt:lpstr>
      <vt:lpstr>КРЕАТИВНОЕ МЫШЛЕНИЕ</vt:lpstr>
      <vt:lpstr> ИНДИКАТОРЫ ??? ЭТО ЧТО </vt:lpstr>
      <vt:lpstr>ПРАКТИЧЕСКИЕ ЭКСПЕРИМЕНТЫ</vt:lpstr>
      <vt:lpstr>ХИМИЧЕСКИЕ ОПЫТЫ  </vt:lpstr>
      <vt:lpstr>ХИМИЧЕСКИЕ ВИКТОРИНЫ </vt:lpstr>
      <vt:lpstr>РАЗГАДЫВАЕМ РЕБУСЫ</vt:lpstr>
      <vt:lpstr>Работа с текстом , составление кроссвордов </vt:lpstr>
      <vt:lpstr>Презентация PowerPoint</vt:lpstr>
      <vt:lpstr>Функциональная грамотность</vt:lpstr>
      <vt:lpstr>Сказка «ДВА МУДРЕЦА»</vt:lpstr>
      <vt:lpstr>Впереди нас ждут новые поиски,  новые заботы в обучении  и воспитании подрастающего поколения.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«грамотность»? </dc:title>
  <dc:creator>Виктория</dc:creator>
  <cp:lastModifiedBy>Пользователь Windows</cp:lastModifiedBy>
  <cp:revision>35</cp:revision>
  <dcterms:created xsi:type="dcterms:W3CDTF">2024-10-26T16:03:36Z</dcterms:created>
  <dcterms:modified xsi:type="dcterms:W3CDTF">2024-11-23T18:15:55Z</dcterms:modified>
</cp:coreProperties>
</file>