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60" r:id="rId4"/>
    <p:sldId id="284" r:id="rId5"/>
    <p:sldId id="283" r:id="rId6"/>
    <p:sldId id="282" r:id="rId7"/>
    <p:sldId id="278" r:id="rId8"/>
    <p:sldId id="264" r:id="rId9"/>
    <p:sldId id="279" r:id="rId10"/>
    <p:sldId id="301" r:id="rId11"/>
    <p:sldId id="302" r:id="rId12"/>
    <p:sldId id="303" r:id="rId13"/>
    <p:sldId id="304" r:id="rId14"/>
    <p:sldId id="305" r:id="rId15"/>
    <p:sldId id="261" r:id="rId16"/>
    <p:sldId id="280" r:id="rId17"/>
    <p:sldId id="285" r:id="rId18"/>
    <p:sldId id="286" r:id="rId19"/>
    <p:sldId id="300" r:id="rId20"/>
    <p:sldId id="295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6600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D91FA-C992-419F-B306-34A00000C408}" type="datetimeFigureOut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17C84CB0-232E-450F-99FD-283558E0A2C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83195-B295-4F50-98A9-9BA12D47B793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88C77-A35D-4CAC-BC66-6AB82D0415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51741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F2D7F-6327-44AC-8DB2-08E47B9EC088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771D4-FF9B-4FEF-B374-7670F1A5E5B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4996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22273-BD23-43FA-AE1A-A7BEA5F85F46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D04FBC-4382-4576-9323-CC39813770B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87021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ED87C-21B7-47AD-B2DB-EC365E232C5B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57F8-A611-40CF-8551-892EF90E035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32818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96351-7E78-4667-B12B-2CA01E114B78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1E1EE7-C007-4BF5-B7D5-7E8D848D795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63204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F1299-F3FE-458E-8610-6B1987B3B0B4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BABE0-B3E3-4CFB-8845-6AC7C83C789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35744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AEAE5-2B0B-4059-87A4-46D624A1E6DC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4738D1-9E6B-47AA-8902-852FC2E510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85499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9973D-DC78-470C-9A8E-2EC51CBE42FD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7CB2A-2FB3-4317-A3D2-81DE04CF2BC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70036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CBA42-6528-41A4-B0D7-C44FDE40042A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EE7B1-1880-4585-8689-0B17DB802B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80749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F1A48-FEA1-45DF-9CCF-DB689D729EB0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BC5D06-8E97-40FB-8717-9A69F6CE83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00549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90B5A-9014-47CD-B036-D13D8D335A8E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66000A-9884-41AA-B604-FF3CC171D3D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783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B94685-09E2-4941-A8F7-AAB8B3B4C252}" type="datetime1">
              <a:rPr lang="ru-RU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374FB62-96C1-4F39-80FB-F174AB09CC1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file:///C:\Users\User\Downloads\CCF29052023.pdf" TargetMode="External"/><Relationship Id="rId5" Type="http://schemas.openxmlformats.org/officeDocument/2006/relationships/oleObject" Target="file:///C:\Users\User\Desktop\&#1064;&#1082;%20&#1084;&#1091;&#1079;&#1077;&#1081;%20&#1084;&#1072;&#1081;23\341%20&#1096;&#1082;&#1086;&#1083;&#1100;&#1085;&#1099;&#1081;%20&#1084;&#1091;&#1079;&#1077;&#1081;.pdf" TargetMode="Externa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785813" y="2564904"/>
            <a:ext cx="7772400" cy="3384376"/>
          </a:xfrm>
        </p:spPr>
        <p:txBody>
          <a:bodyPr/>
          <a:lstStyle/>
          <a:p>
            <a:pPr eaLnBrk="1" hangingPunct="1"/>
            <a:r>
              <a:rPr lang="ru-RU" sz="2800" b="1" dirty="0" smtClean="0">
                <a:solidFill>
                  <a:schemeClr val="accent4">
                    <a:lumMod val="25000"/>
                  </a:schemeClr>
                </a:solidFill>
                <a:latin typeface="Bahnschrift SemiBold" pitchFamily="34" charset="0"/>
                <a:ea typeface="Segoe UI Black" pitchFamily="34" charset="0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chemeClr val="accent4">
                    <a:lumMod val="25000"/>
                  </a:schemeClr>
                </a:solidFill>
                <a:latin typeface="Bahnschrift SemiBold" pitchFamily="34" charset="0"/>
                <a:ea typeface="Segoe UI Black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Bahnschrift SemiBold" pitchFamily="34" charset="0"/>
                <a:ea typeface="Segoe UI Black" pitchFamily="34" charset="0"/>
                <a:cs typeface="Arial" pitchFamily="34" charset="0"/>
              </a:rPr>
              <a:t>«Прошлое и будущее живет в настоящем»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Bahnschrift SemiBold" pitchFamily="34" charset="0"/>
                <a:ea typeface="Segoe UI Black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Bahnschrift SemiBold" pitchFamily="34" charset="0"/>
                <a:ea typeface="Segoe UI Black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chemeClr val="accent4">
                    <a:lumMod val="25000"/>
                  </a:schemeClr>
                </a:solidFill>
                <a:latin typeface="Bahnschrift SemiBold" pitchFamily="34" charset="0"/>
                <a:ea typeface="Segoe UI Black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chemeClr val="accent4">
                    <a:lumMod val="25000"/>
                  </a:schemeClr>
                </a:solidFill>
                <a:latin typeface="Bahnschrift SemiBold" pitchFamily="34" charset="0"/>
                <a:ea typeface="Segoe UI Black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chemeClr val="accent4">
                    <a:lumMod val="25000"/>
                  </a:schemeClr>
                </a:solidFill>
                <a:latin typeface="Bahnschrift SemiBold" pitchFamily="34" charset="0"/>
                <a:ea typeface="Segoe UI Black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chemeClr val="accent4">
                    <a:lumMod val="25000"/>
                  </a:schemeClr>
                </a:solidFill>
                <a:latin typeface="Bahnschrift SemiBold" pitchFamily="34" charset="0"/>
                <a:ea typeface="Segoe UI Black" pitchFamily="34" charset="0"/>
                <a:cs typeface="Arial" pitchFamily="34" charset="0"/>
              </a:rPr>
            </a:br>
            <a:endParaRPr lang="ru-RU" altLang="ru-RU" dirty="0" smtClean="0">
              <a:solidFill>
                <a:srgbClr val="660033"/>
              </a:solidFill>
              <a:latin typeface="Arial" panose="020B0604020202020204" pitchFamily="34" charset="0"/>
            </a:endParaRPr>
          </a:p>
        </p:txBody>
      </p:sp>
      <p:sp>
        <p:nvSpPr>
          <p:cNvPr id="2053" name="Text Box 6"/>
          <p:cNvSpPr txBox="1">
            <a:spLocks noChangeArrowheads="1"/>
          </p:cNvSpPr>
          <p:nvPr/>
        </p:nvSpPr>
        <p:spPr bwMode="auto">
          <a:xfrm>
            <a:off x="1043608" y="4077072"/>
            <a:ext cx="7632848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ru-RU" sz="1600" dirty="0" smtClean="0">
                <a:solidFill>
                  <a:schemeClr val="accent4">
                    <a:lumMod val="25000"/>
                  </a:schemeClr>
                </a:solidFill>
                <a:ea typeface="Calibri" pitchFamily="34" charset="0"/>
                <a:cs typeface="Arial" pitchFamily="34" charset="0"/>
              </a:rPr>
              <a:t>Адрес: село Скалистое, ул. Школьная, д.3, Бахчисарайский район, Республика Крым</a:t>
            </a:r>
          </a:p>
          <a:p>
            <a:pPr lvl="0"/>
            <a:r>
              <a:rPr lang="ru-RU" sz="1600" dirty="0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Ресурсы, связанные с музеем размещены на официальном сайте школы: </a:t>
            </a:r>
            <a:r>
              <a:rPr lang="en-US" sz="1600" u="sng" dirty="0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https://skbsh.crimeaschool.ru/home</a:t>
            </a:r>
            <a:r>
              <a:rPr lang="ru-RU" sz="1600" u="sng" dirty="0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 </a:t>
            </a:r>
            <a:r>
              <a:rPr lang="en-US" sz="1600" u="sng" dirty="0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 </a:t>
            </a:r>
            <a:r>
              <a:rPr lang="ru-RU" sz="1600" u="sng" dirty="0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 </a:t>
            </a:r>
          </a:p>
          <a:p>
            <a:pPr lvl="0"/>
            <a:r>
              <a:rPr lang="ru-RU" sz="1600" dirty="0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Дата открытия : 9 мая 1985 года</a:t>
            </a:r>
          </a:p>
          <a:p>
            <a:pPr lvl="0"/>
            <a:r>
              <a:rPr lang="ru-RU" sz="1600" dirty="0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Директор школы Куприянова Надежда Викторовна</a:t>
            </a:r>
          </a:p>
          <a:p>
            <a:pPr lvl="0"/>
            <a:r>
              <a:rPr lang="ru-RU" sz="1600" dirty="0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Руководитель музея учитель истории Минина Алена </a:t>
            </a:r>
            <a:r>
              <a:rPr lang="ru-RU" sz="1600" dirty="0" err="1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Тулеубаевна</a:t>
            </a:r>
            <a:endParaRPr lang="ru-RU" sz="1600" dirty="0" smtClean="0">
              <a:solidFill>
                <a:schemeClr val="accent4">
                  <a:lumMod val="25000"/>
                </a:schemeClr>
              </a:solidFill>
              <a:cs typeface="Arial" pitchFamily="34" charset="0"/>
            </a:endParaRPr>
          </a:p>
          <a:p>
            <a:pPr lvl="0"/>
            <a:r>
              <a:rPr lang="ru-RU" sz="1600" dirty="0" smtClean="0">
                <a:solidFill>
                  <a:schemeClr val="accent4">
                    <a:lumMod val="25000"/>
                  </a:schemeClr>
                </a:solidFill>
                <a:cs typeface="Arial" pitchFamily="34" charset="0"/>
              </a:rPr>
              <a:t> </a:t>
            </a:r>
            <a:endParaRPr lang="ru-RU" sz="1600" dirty="0">
              <a:solidFill>
                <a:schemeClr val="accent4">
                  <a:lumMod val="25000"/>
                </a:schemeClr>
              </a:solidFill>
              <a:cs typeface="Arial" pitchFamily="34" charset="0"/>
            </a:endParaRPr>
          </a:p>
        </p:txBody>
      </p:sp>
      <p:pic>
        <p:nvPicPr>
          <p:cNvPr id="7" name="Рисунок 6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096344" cy="2664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62" name="Picture 2" descr="https://sun9-71.userapi.com/s/v1/ig1/rgK9piDbyWYgGGyEOhTjqhoqZgvUcMvykfPf1TOXhvqrXF4QDnZHlb5LlnWGNhDihoWep_H1.jpg?size=200x200&amp;quality=96&amp;crop=202,1,786,786&amp;ava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764704"/>
            <a:ext cx="1584176" cy="1584176"/>
          </a:xfrm>
          <a:prstGeom prst="rect">
            <a:avLst/>
          </a:prstGeom>
          <a:noFill/>
        </p:spPr>
      </p:pic>
      <p:pic>
        <p:nvPicPr>
          <p:cNvPr id="15365" name="Picture 5" descr="C:\Users\User\Desktop\Шк музей май23\для Коркиной М.В\Фото\изображение_viber_2022-09-29_23-49-21-465.jpg"/>
          <p:cNvPicPr>
            <a:picLocks noChangeAspect="1" noChangeArrowheads="1"/>
          </p:cNvPicPr>
          <p:nvPr/>
        </p:nvPicPr>
        <p:blipFill>
          <a:blip r:embed="rId4" cstate="print"/>
          <a:srcRect l="15118" t="10394" r="23622" b="4409"/>
          <a:stretch>
            <a:fillRect/>
          </a:stretch>
        </p:blipFill>
        <p:spPr bwMode="auto">
          <a:xfrm>
            <a:off x="5974143" y="764704"/>
            <a:ext cx="2126249" cy="1584176"/>
          </a:xfrm>
          <a:prstGeom prst="rect">
            <a:avLst/>
          </a:prstGeom>
          <a:noFill/>
        </p:spPr>
      </p:pic>
    </p:spTree>
  </p:cSld>
  <p:clrMapOvr>
    <a:masterClrMapping/>
  </p:clrMapOvr>
  <p:transition advTm="606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4175695" cy="791939"/>
          </a:xfrm>
        </p:spPr>
        <p:txBody>
          <a:bodyPr/>
          <a:lstStyle/>
          <a:p>
            <a:pPr algn="l" eaLnBrk="1" hangingPunct="1"/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     Основание музея</a:t>
            </a:r>
          </a:p>
        </p:txBody>
      </p:sp>
      <p:sp>
        <p:nvSpPr>
          <p:cNvPr id="3075" name="Text Box 9"/>
          <p:cNvSpPr txBox="1">
            <a:spLocks noChangeArrowheads="1"/>
          </p:cNvSpPr>
          <p:nvPr/>
        </p:nvSpPr>
        <p:spPr bwMode="auto">
          <a:xfrm>
            <a:off x="5076056" y="2996952"/>
            <a:ext cx="34567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i="1" dirty="0"/>
              <a:t> </a:t>
            </a:r>
            <a:endParaRPr lang="ru-RU" altLang="ru-RU" sz="2400" i="1" dirty="0">
              <a:solidFill>
                <a:srgbClr val="660033"/>
              </a:solidFill>
            </a:endParaRPr>
          </a:p>
        </p:txBody>
      </p:sp>
      <p:pic>
        <p:nvPicPr>
          <p:cNvPr id="9" name="Рисунок 8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6672"/>
            <a:ext cx="2232248" cy="1872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28499" t="2461" r="28499" b="-2461"/>
          <a:stretch>
            <a:fillRect/>
          </a:stretch>
        </p:blipFill>
        <p:spPr bwMode="auto">
          <a:xfrm>
            <a:off x="6012160" y="3501008"/>
            <a:ext cx="187220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683568" y="1196752"/>
            <a:ext cx="44644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Школьный музей был открыт 9 мая 1985 года. Инициатива создания принадлежит ветерану Великой Отечественной войны, учителю рисования и труда </a:t>
            </a:r>
            <a:r>
              <a:rPr lang="ru-RU" sz="1600" dirty="0" err="1" smtClean="0"/>
              <a:t>Скалистовской</a:t>
            </a:r>
            <a:r>
              <a:rPr lang="ru-RU" sz="1600" dirty="0" smtClean="0"/>
              <a:t> средней школы – Банникову Михаилу Ивановичу (фото не сохранилось), директор Сурков В.Ю. , май, 1985 год</a:t>
            </a:r>
            <a:endParaRPr lang="ru-RU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7750" t="13781" r="20500" b="7781"/>
          <a:stretch>
            <a:fillRect/>
          </a:stretch>
        </p:blipFill>
        <p:spPr bwMode="auto">
          <a:xfrm>
            <a:off x="3275856" y="3573016"/>
            <a:ext cx="1449573" cy="211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print"/>
          <a:srcRect l="8344" r="5250" b="1625"/>
          <a:stretch>
            <a:fillRect/>
          </a:stretch>
        </p:blipFill>
        <p:spPr bwMode="auto">
          <a:xfrm>
            <a:off x="683568" y="3573016"/>
            <a:ext cx="223948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5364088" y="2492896"/>
            <a:ext cx="3295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Регистрация в Реестре</a:t>
            </a:r>
          </a:p>
          <a:p>
            <a:pPr algn="ctr"/>
            <a:r>
              <a:rPr lang="ru-RU" sz="1600" dirty="0" smtClean="0"/>
              <a:t> школьных музеев</a:t>
            </a:r>
          </a:p>
          <a:p>
            <a:pPr algn="ctr"/>
            <a:r>
              <a:rPr lang="ru-RU" sz="1600" dirty="0" smtClean="0"/>
              <a:t> 2022 год</a:t>
            </a:r>
            <a:endParaRPr lang="ru-RU" sz="1600" dirty="0"/>
          </a:p>
        </p:txBody>
      </p:sp>
    </p:spTree>
  </p:cSld>
  <p:clrMapOvr>
    <a:masterClrMapping/>
  </p:clrMapOvr>
  <p:transition advTm="575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40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altLang="ru-RU" sz="3200" dirty="0" smtClean="0"/>
              <a:t/>
            </a:r>
            <a:br>
              <a:rPr lang="ru-RU" altLang="ru-RU" sz="3200" dirty="0" smtClean="0"/>
            </a:br>
            <a:r>
              <a:rPr lang="ru-RU" altLang="ru-RU" sz="3200" dirty="0" smtClean="0"/>
              <a:t/>
            </a:r>
            <a:br>
              <a:rPr lang="ru-RU" altLang="ru-RU" sz="3200" dirty="0" smtClean="0"/>
            </a:br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Перечень документации</a:t>
            </a:r>
            <a:b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</a:br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школьного историко-краеведческого </a:t>
            </a:r>
            <a:b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</a:br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музея </a:t>
            </a:r>
            <a:r>
              <a:rPr lang="ru-RU" altLang="ru-RU" sz="2800" dirty="0" smtClean="0">
                <a:solidFill>
                  <a:srgbClr val="660033"/>
                </a:solidFill>
                <a:latin typeface="Bahnschrift SemiCondensed" pitchFamily="34" charset="0"/>
              </a:rPr>
              <a:t/>
            </a:r>
            <a:br>
              <a:rPr lang="ru-RU" altLang="ru-RU" sz="2800" dirty="0" smtClean="0">
                <a:solidFill>
                  <a:srgbClr val="660033"/>
                </a:solidFill>
                <a:latin typeface="Bahnschrift SemiCondensed" pitchFamily="34" charset="0"/>
              </a:rPr>
            </a:br>
            <a:endParaRPr lang="ru-RU" altLang="ru-RU" sz="2800" dirty="0" smtClean="0">
              <a:solidFill>
                <a:srgbClr val="660033"/>
              </a:solidFill>
              <a:latin typeface="Bahnschrift SemiCondensed" pitchFamily="34" charset="0"/>
            </a:endParaRPr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>
          <a:xfrm>
            <a:off x="539750" y="1989138"/>
            <a:ext cx="82296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Свидетельство о присвоении звания школьного музея № 21510  от 07.11. 2022г.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Положение о  школьном музее.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Приказ о создании музея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Приказ о назначении руководителя музея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Книга учета посещений.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План работы музея на 2023-2024 учебный год.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График проведения экскурсий на 2022-2023 </a:t>
            </a:r>
            <a:r>
              <a:rPr lang="ru-RU" altLang="ru-RU" sz="2400" dirty="0" err="1" smtClean="0"/>
              <a:t>уч.г</a:t>
            </a:r>
            <a:r>
              <a:rPr lang="ru-RU" altLang="ru-RU" sz="2400" dirty="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Договор о сотрудничестве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 smtClean="0"/>
              <a:t>Книга поступлений.</a:t>
            </a:r>
          </a:p>
        </p:txBody>
      </p:sp>
    </p:spTree>
  </p:cSld>
  <p:clrMapOvr>
    <a:masterClrMapping/>
  </p:clrMapOvr>
  <p:transition advTm="6875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 l="18875" t="18937" r="7750" b="1875"/>
          <a:stretch>
            <a:fillRect/>
          </a:stretch>
        </p:blipFill>
        <p:spPr bwMode="auto">
          <a:xfrm>
            <a:off x="6588224" y="2348880"/>
            <a:ext cx="1944216" cy="2796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Алена\Downloads\2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3419872" y="1772816"/>
          <a:ext cx="2874963" cy="4064000"/>
        </p:xfrm>
        <a:graphic>
          <a:graphicData uri="http://schemas.openxmlformats.org/presentationml/2006/ole">
            <p:oleObj spid="_x0000_s1026" name="PDF" r:id="rId5" imgW="0" imgH="0" progId="FoxitReader.Document">
              <p:link updateAutomatic="1"/>
            </p:oleObj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467544" y="764704"/>
          <a:ext cx="2851150" cy="4064000"/>
        </p:xfrm>
        <a:graphic>
          <a:graphicData uri="http://schemas.openxmlformats.org/presentationml/2006/ole">
            <p:oleObj spid="_x0000_s1027" name="PDF" r:id="rId6" imgW="0" imgH="0" progId="FoxitReader.Document">
              <p:link updateAutomatic="1"/>
            </p:oleObj>
          </a:graphicData>
        </a:graphic>
      </p:graphicFrame>
    </p:spTree>
  </p:cSld>
  <p:clrMapOvr>
    <a:masterClrMapping/>
  </p:clrMapOvr>
  <p:transition advTm="587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            Концепция работы музея</a:t>
            </a: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250825" y="1600200"/>
            <a:ext cx="8435975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600" dirty="0" smtClean="0"/>
              <a:t>1. Формирование у учащихся интереса к истории Отечества через совместную творческую работу родителей и учеников с архивами семьи, воспитание уважения к отцам, дедам, ветеранам.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/>
              <a:t>2. Привлечение к работе детей из неблагополучных семей; беседы с их родителями.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/>
              <a:t>3. Изучение истории села Скалистое, сбор материала: воспоминания, фотографии, отражающие прошлое и настоящее  малой Родины. Создание постоянных экспозиций, оформление альбомов.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/>
              <a:t>4. Патриотическое воспитание подрастающего поколения  проводить не на отвлеченных примерах, а с помощью рассказов людей, которых дети  хорошо знают и видят ежедневно. Постоянно проводить беседы: “Герои войны и труда – жители нашего села”, “Твои соседи”, “Память моей семьи”.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/>
              <a:t>5. Организация выставок авторских работ ветеранов.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/>
              <a:t>6. Взаимодействие с государственными музеями и музеями других школ района и региона исторического и краеведческого профиля.  Разработка экскурсионной программы, направленной на патриотическое воспитание, гордое и справедливое отношение к своей Родине, ветеранам  Великой Отечественной войны и локальных конфликтов.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/>
              <a:t>7. Проведение конкурсов рефератов, посвященных событиям Великой Отечественной войны. Участие в  проведении районных краеведческих конференций.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/>
              <a:t>8. Проведение на базе музея семинаров, открытых уроков истории, географии , открытых классных часов с привлечением ветеранов.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dirty="0" smtClean="0"/>
              <a:t>9. Установление новых связей, организация переписки и встреч однополчан ветеранов 6-й отдельной гвардейской Краснознаменной танковой бригады и 87-йПерекопской  стрелковой дивизии.</a:t>
            </a:r>
          </a:p>
        </p:txBody>
      </p:sp>
    </p:spTree>
  </p:cSld>
  <p:clrMapOvr>
    <a:masterClrMapping/>
  </p:clrMapOvr>
  <p:transition advTm="1037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altLang="ru-RU" sz="4000" dirty="0" smtClean="0">
                <a:solidFill>
                  <a:srgbClr val="660033"/>
                </a:solidFill>
              </a:rPr>
              <a:t/>
            </a:r>
            <a:br>
              <a:rPr lang="ru-RU" altLang="ru-RU" sz="4000" dirty="0" smtClean="0">
                <a:solidFill>
                  <a:srgbClr val="660033"/>
                </a:solidFill>
              </a:rPr>
            </a:br>
            <a:r>
              <a:rPr lang="ru-RU" altLang="ru-RU" sz="4000" dirty="0" smtClean="0">
                <a:solidFill>
                  <a:srgbClr val="660033"/>
                </a:solidFill>
              </a:rPr>
              <a:t/>
            </a:r>
            <a:br>
              <a:rPr lang="ru-RU" altLang="ru-RU" sz="4000" dirty="0" smtClean="0">
                <a:solidFill>
                  <a:srgbClr val="660033"/>
                </a:solidFill>
              </a:rPr>
            </a:br>
            <a:r>
              <a:rPr lang="ru-RU" altLang="ru-RU" sz="4000" dirty="0" smtClean="0">
                <a:solidFill>
                  <a:srgbClr val="660033"/>
                </a:solidFill>
              </a:rPr>
              <a:t>    </a:t>
            </a:r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Задачи работы школьного музея</a:t>
            </a:r>
            <a:r>
              <a:rPr lang="ru-RU" altLang="ru-RU" dirty="0" smtClean="0">
                <a:solidFill>
                  <a:srgbClr val="660033"/>
                </a:solidFill>
              </a:rPr>
              <a:t/>
            </a:r>
            <a:br>
              <a:rPr lang="ru-RU" altLang="ru-RU" dirty="0" smtClean="0">
                <a:solidFill>
                  <a:srgbClr val="660033"/>
                </a:solidFill>
              </a:rPr>
            </a:br>
            <a:endParaRPr lang="ru-RU" altLang="ru-RU" dirty="0" smtClean="0">
              <a:solidFill>
                <a:srgbClr val="660033"/>
              </a:solidFill>
            </a:endParaRPr>
          </a:p>
        </p:txBody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dirty="0" smtClean="0"/>
              <a:t>·       помощь в организации образовательного и воспитательного процесса;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dirty="0" smtClean="0"/>
              <a:t>·       охрана памятников и пропаганда материалов о Великой Отечественной войне;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dirty="0" smtClean="0"/>
              <a:t>·       дальнейшее совершенствование, оформление музея, формирование фонда и обеспечение его сохранности;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dirty="0" smtClean="0"/>
              <a:t>·       активная экскурсионно-массовая, поисковая, исследовательская работа с учащимися, ветеранами, родителями;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dirty="0" smtClean="0"/>
              <a:t>·       сотрудничество с другими музеями (школьными, государственными) и общественными объединениями.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dirty="0" smtClean="0"/>
              <a:t>·      работа музея в летнее время для детей, отдыхающих в школьном лагере.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dirty="0" smtClean="0"/>
              <a:t>·       учебная цель – помочь учащимся в усвоении знаний по истории родного края;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dirty="0" smtClean="0"/>
              <a:t>·       просветительская цель – повысить уровень знаний посетителей, их информированность;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000" dirty="0" smtClean="0"/>
              <a:t>·       популяризаторская цель – сформировать интерес к истории, к прошлому своего народа.</a:t>
            </a:r>
          </a:p>
        </p:txBody>
      </p:sp>
    </p:spTree>
  </p:cSld>
  <p:clrMapOvr>
    <a:masterClrMapping/>
  </p:clrMapOvr>
  <p:transition advTm="978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457200" y="620688"/>
            <a:ext cx="5698976" cy="796950"/>
          </a:xfrm>
        </p:spPr>
        <p:txBody>
          <a:bodyPr/>
          <a:lstStyle/>
          <a:p>
            <a:pPr eaLnBrk="1" hangingPunct="1"/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Помещение музея</a:t>
            </a:r>
          </a:p>
        </p:txBody>
      </p:sp>
      <p:sp>
        <p:nvSpPr>
          <p:cNvPr id="8195" name="Rectangle 3"/>
          <p:cNvSpPr>
            <a:spLocks noGrp="1"/>
          </p:cNvSpPr>
          <p:nvPr>
            <p:ph type="body" idx="1"/>
          </p:nvPr>
        </p:nvSpPr>
        <p:spPr>
          <a:xfrm>
            <a:off x="5364089" y="2636913"/>
            <a:ext cx="3322712" cy="2088232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" pitchFamily="34" charset="0"/>
              </a:rPr>
              <a:t> </a:t>
            </a: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" pitchFamily="34" charset="0"/>
                <a:cs typeface="Arial" pitchFamily="34" charset="0"/>
              </a:rPr>
              <a:t>одна комната  площадью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" pitchFamily="34" charset="0"/>
                <a:cs typeface="Arial" pitchFamily="34" charset="0"/>
              </a:rPr>
              <a:t>    34 кв. м,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2050" name="Picture 2" descr="C:\Users\User\Desktop\Шк музей май23\Фото музей\IMG_18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772816"/>
            <a:ext cx="4320480" cy="3564396"/>
          </a:xfrm>
          <a:prstGeom prst="rect">
            <a:avLst/>
          </a:prstGeom>
          <a:noFill/>
        </p:spPr>
      </p:pic>
      <p:pic>
        <p:nvPicPr>
          <p:cNvPr id="6" name="Рисунок 5" descr="C:\Users\Алена\Downloads\2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6672"/>
            <a:ext cx="2232248" cy="187220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p:transition advTm="710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102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dirty="0" smtClean="0">
                <a:solidFill>
                  <a:srgbClr val="660033"/>
                </a:solidFill>
              </a:rPr>
              <a:t/>
            </a:r>
            <a:br>
              <a:rPr lang="ru-RU" altLang="ru-RU" sz="4000" dirty="0" smtClean="0">
                <a:solidFill>
                  <a:srgbClr val="660033"/>
                </a:solidFill>
              </a:rPr>
            </a:br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Разделы экспозиции</a:t>
            </a:r>
            <a:r>
              <a:rPr lang="ru-RU" altLang="ru-RU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" pitchFamily="34" charset="0"/>
              </a:rPr>
              <a:t/>
            </a:r>
            <a:br>
              <a:rPr lang="ru-RU" altLang="ru-RU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" pitchFamily="34" charset="0"/>
              </a:rPr>
            </a:br>
            <a:endParaRPr lang="ru-RU" altLang="ru-RU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Bahnschrift" pitchFamily="34" charset="0"/>
            </a:endParaRPr>
          </a:p>
        </p:txBody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xfrm>
            <a:off x="428625" y="1428750"/>
            <a:ext cx="8229600" cy="4952578"/>
          </a:xfrm>
        </p:spPr>
        <p:txBody>
          <a:bodyPr/>
          <a:lstStyle/>
          <a:p>
            <a:pPr>
              <a:buNone/>
            </a:pPr>
            <a:r>
              <a:rPr lang="ru-RU" sz="2000" dirty="0" smtClean="0">
                <a:latin typeface="Bahnschrift" pitchFamily="34" charset="0"/>
              </a:rPr>
              <a:t>1.Природа Крыма (рассказывает о растениях и животных полуострова, содержит гербарий)</a:t>
            </a:r>
          </a:p>
          <a:p>
            <a:pPr>
              <a:buNone/>
            </a:pPr>
            <a:r>
              <a:rPr lang="ru-RU" sz="2000" dirty="0" smtClean="0">
                <a:latin typeface="Bahnschrift" pitchFamily="34" charset="0"/>
              </a:rPr>
              <a:t>2.«Сокровища» </a:t>
            </a:r>
            <a:r>
              <a:rPr lang="ru-RU" sz="2000" dirty="0" err="1" smtClean="0">
                <a:latin typeface="Bahnschrift" pitchFamily="34" charset="0"/>
              </a:rPr>
              <a:t>Баклы</a:t>
            </a:r>
            <a:r>
              <a:rPr lang="ru-RU" sz="2000" dirty="0" smtClean="0">
                <a:latin typeface="Bahnschrift" pitchFamily="34" charset="0"/>
              </a:rPr>
              <a:t> (вещественные  памятники средневекового пещерного  поселения)</a:t>
            </a:r>
          </a:p>
          <a:p>
            <a:pPr>
              <a:buNone/>
            </a:pPr>
            <a:r>
              <a:rPr lang="ru-RU" sz="2000" dirty="0" smtClean="0">
                <a:latin typeface="Bahnschrift" pitchFamily="34" charset="0"/>
              </a:rPr>
              <a:t>3. «Мы разные, но мы вместе!» (этнографические костюмы, утварь русских, украинцев и крымских татар)</a:t>
            </a:r>
          </a:p>
          <a:p>
            <a:pPr>
              <a:buNone/>
            </a:pPr>
            <a:r>
              <a:rPr lang="ru-RU" sz="2000" dirty="0" smtClean="0">
                <a:latin typeface="Bahnschrift" pitchFamily="34" charset="0"/>
              </a:rPr>
              <a:t>4. «Поклонимся великим тем годам» (повествует о начале ВОВ 1941 года)</a:t>
            </a:r>
          </a:p>
          <a:p>
            <a:pPr>
              <a:buNone/>
            </a:pPr>
            <a:r>
              <a:rPr lang="ru-RU" sz="2000" dirty="0" smtClean="0">
                <a:latin typeface="Bahnschrift" pitchFamily="34" charset="0"/>
              </a:rPr>
              <a:t>5.«</a:t>
            </a:r>
            <a:r>
              <a:rPr lang="ru-RU" sz="2000" dirty="0" err="1" smtClean="0">
                <a:latin typeface="Bahnschrift" pitchFamily="34" charset="0"/>
              </a:rPr>
              <a:t>Альминский</a:t>
            </a:r>
            <a:r>
              <a:rPr lang="ru-RU" sz="2000" dirty="0" smtClean="0">
                <a:latin typeface="Bahnschrift" pitchFamily="34" charset="0"/>
              </a:rPr>
              <a:t> камень» (история </a:t>
            </a:r>
            <a:r>
              <a:rPr lang="ru-RU" sz="2000" dirty="0" err="1" smtClean="0">
                <a:latin typeface="Bahnschrift" pitchFamily="34" charset="0"/>
              </a:rPr>
              <a:t>Альминского</a:t>
            </a:r>
            <a:r>
              <a:rPr lang="ru-RU" sz="2000" dirty="0" smtClean="0">
                <a:latin typeface="Bahnschrift" pitchFamily="34" charset="0"/>
              </a:rPr>
              <a:t> завода строительных материалов, трудовые подвиги односельчан)</a:t>
            </a:r>
          </a:p>
          <a:p>
            <a:pPr>
              <a:buNone/>
            </a:pPr>
            <a:r>
              <a:rPr lang="ru-RU" sz="2000" dirty="0" smtClean="0">
                <a:latin typeface="Bahnschrift" pitchFamily="34" charset="0"/>
              </a:rPr>
              <a:t>6.«Героями не рождаются, ими становятся в час испытаний»( о событиях СВО)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ru-RU" altLang="ru-RU" sz="2400" dirty="0" smtClean="0">
                <a:latin typeface="Bahnschrift" pitchFamily="34" charset="0"/>
              </a:rPr>
              <a:t> </a:t>
            </a:r>
          </a:p>
        </p:txBody>
      </p:sp>
    </p:spTree>
  </p:cSld>
  <p:clrMapOvr>
    <a:masterClrMapping/>
  </p:clrMapOvr>
  <p:transition advTm="3609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Экспозиция музея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800" dirty="0" smtClean="0"/>
              <a:t>Оформление и оборудование экспозиции: стенды, экспонаты, доклады, рефераты,   фотодокументы, альбомы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dirty="0" smtClean="0"/>
              <a:t>Краткая характеристика экспонатов основного фонда: фотоальбомы, учебники, домашняя утварь, старинные орудия труда,  народный костюм, грамоты, фрагменты  оружия, предметы военного обихода, награды – ордена, медали, знаки отличия, фрагменты глиняной посуды.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dirty="0" smtClean="0"/>
              <a:t>Количество экспонатов: 250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dirty="0" smtClean="0"/>
              <a:t>Из них подлинных: 150 .</a:t>
            </a:r>
          </a:p>
        </p:txBody>
      </p:sp>
    </p:spTree>
  </p:cSld>
  <p:clrMapOvr>
    <a:masterClrMapping/>
  </p:clrMapOvr>
  <p:transition advTm="75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Природа Крыма .«Сокровища» </a:t>
            </a:r>
            <a:r>
              <a:rPr lang="ru-RU" sz="2800" dirty="0" err="1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Баклы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. </a:t>
            </a:r>
            <a:endParaRPr lang="ru-RU" sz="2800" dirty="0">
              <a:solidFill>
                <a:schemeClr val="accent6">
                  <a:lumMod val="75000"/>
                </a:schemeClr>
              </a:solidFill>
              <a:latin typeface="Bahnschrift SemiCondensed" pitchFamily="34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EF2D7F-6327-44AC-8DB2-08E47B9EC088}" type="datetime1">
              <a:rPr lang="ru-RU" smtClean="0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771D4-FF9B-4FEF-B374-7670F1A5E5B5}" type="slidenum">
              <a:rPr lang="ru-RU" altLang="ru-RU" smtClean="0"/>
              <a:pPr/>
              <a:t>10</a:t>
            </a:fld>
            <a:endParaRPr lang="ru-RU" altLang="ru-RU"/>
          </a:p>
        </p:txBody>
      </p:sp>
      <p:pic>
        <p:nvPicPr>
          <p:cNvPr id="5123" name="Picture 3" descr="C:\Users\User\Desktop\Шк музей май23\для Коркиной М.В\Фото\изображение_viber_2022-09-29_23-49-21-465.jpg"/>
          <p:cNvPicPr>
            <a:picLocks noChangeAspect="1" noChangeArrowheads="1"/>
          </p:cNvPicPr>
          <p:nvPr/>
        </p:nvPicPr>
        <p:blipFill>
          <a:blip r:embed="rId2" cstate="print"/>
          <a:srcRect t="4724" r="3307" b="5669"/>
          <a:stretch>
            <a:fillRect/>
          </a:stretch>
        </p:blipFill>
        <p:spPr bwMode="auto">
          <a:xfrm>
            <a:off x="467544" y="1124744"/>
            <a:ext cx="7305812" cy="5077974"/>
          </a:xfrm>
          <a:prstGeom prst="rect">
            <a:avLst/>
          </a:prstGeom>
          <a:noFill/>
        </p:spPr>
      </p:pic>
      <p:pic>
        <p:nvPicPr>
          <p:cNvPr id="7" name="Рисунок 6" descr="C:\Users\Алена\Downloads\2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«Мы разные, но мы вместе!»</a:t>
            </a:r>
            <a:b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</a:br>
            <a:endParaRPr lang="ru-RU" sz="2800" dirty="0">
              <a:solidFill>
                <a:schemeClr val="accent6">
                  <a:lumMod val="75000"/>
                </a:schemeClr>
              </a:solidFill>
              <a:latin typeface="Bahnschrift SemiCondensed" pitchFamily="34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EF2D7F-6327-44AC-8DB2-08E47B9EC088}" type="datetime1">
              <a:rPr lang="ru-RU" smtClean="0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771D4-FF9B-4FEF-B374-7670F1A5E5B5}" type="slidenum">
              <a:rPr lang="ru-RU" altLang="ru-RU" smtClean="0"/>
              <a:pPr/>
              <a:t>11</a:t>
            </a:fld>
            <a:endParaRPr lang="ru-RU" altLang="ru-RU"/>
          </a:p>
        </p:txBody>
      </p:sp>
      <p:pic>
        <p:nvPicPr>
          <p:cNvPr id="6146" name="Picture 2" descr="C:\Users\User\Desktop\Шк музей май23\Фото музей\IMG_338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868339" y="1540373"/>
            <a:ext cx="2172905" cy="1629679"/>
          </a:xfrm>
          <a:prstGeom prst="rect">
            <a:avLst/>
          </a:prstGeom>
          <a:noFill/>
        </p:spPr>
      </p:pic>
      <p:pic>
        <p:nvPicPr>
          <p:cNvPr id="6147" name="Picture 3" descr="C:\Users\User\Desktop\Шк музей май23\Фото музей\IMG_33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268760"/>
            <a:ext cx="2388773" cy="2088232"/>
          </a:xfrm>
          <a:prstGeom prst="rect">
            <a:avLst/>
          </a:prstGeom>
          <a:noFill/>
        </p:spPr>
      </p:pic>
      <p:pic>
        <p:nvPicPr>
          <p:cNvPr id="6148" name="Picture 4" descr="C:\Users\User\Desktop\Шк музей май23\Фото музей\IMG_338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633341" y="3863603"/>
            <a:ext cx="2376265" cy="2227139"/>
          </a:xfrm>
          <a:prstGeom prst="rect">
            <a:avLst/>
          </a:prstGeom>
          <a:noFill/>
        </p:spPr>
      </p:pic>
      <p:pic>
        <p:nvPicPr>
          <p:cNvPr id="6149" name="Picture 5" descr="C:\Users\User\Desktop\Шк музей май23\Фото музей\IMG_339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3789040"/>
            <a:ext cx="2448272" cy="223224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940152" y="2204864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этнографические костюмы, утварь русских, украинцев и крымских татар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Bahnschrift SemiCondensed" pitchFamily="34" charset="0"/>
            </a:endParaRPr>
          </a:p>
        </p:txBody>
      </p:sp>
      <p:pic>
        <p:nvPicPr>
          <p:cNvPr id="13" name="Рисунок 12" descr="IMG_3401.jpg"/>
          <p:cNvPicPr>
            <a:picLocks noChangeAspect="1"/>
          </p:cNvPicPr>
          <p:nvPr/>
        </p:nvPicPr>
        <p:blipFill>
          <a:blip r:embed="rId7" cstate="print"/>
          <a:srcRect l="7476" t="39887" r="36477" b="3801"/>
          <a:stretch>
            <a:fillRect/>
          </a:stretch>
        </p:blipFill>
        <p:spPr>
          <a:xfrm>
            <a:off x="434006" y="3789041"/>
            <a:ext cx="3057874" cy="230425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 Поклонимся великим тем годам</a:t>
            </a:r>
            <a:endParaRPr lang="ru-RU" sz="2800" dirty="0">
              <a:solidFill>
                <a:schemeClr val="accent6">
                  <a:lumMod val="75000"/>
                </a:schemeClr>
              </a:solidFill>
              <a:latin typeface="Bahnschrift SemiCondensed" pitchFamily="34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EF2D7F-6327-44AC-8DB2-08E47B9EC088}" type="datetime1">
              <a:rPr lang="ru-RU" smtClean="0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771D4-FF9B-4FEF-B374-7670F1A5E5B5}" type="slidenum">
              <a:rPr lang="ru-RU" altLang="ru-RU" smtClean="0"/>
              <a:pPr/>
              <a:t>12</a:t>
            </a:fld>
            <a:endParaRPr lang="ru-RU" altLang="ru-RU"/>
          </a:p>
        </p:txBody>
      </p:sp>
      <p:pic>
        <p:nvPicPr>
          <p:cNvPr id="7170" name="Picture 2" descr="C:\Users\User\Desktop\Шк музей май23\Фото музей\IMG_339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96752"/>
            <a:ext cx="3744416" cy="2808312"/>
          </a:xfrm>
          <a:prstGeom prst="rect">
            <a:avLst/>
          </a:prstGeom>
          <a:noFill/>
        </p:spPr>
      </p:pic>
      <p:pic>
        <p:nvPicPr>
          <p:cNvPr id="8" name="Рисунок 7" descr="IMG_34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293096"/>
            <a:ext cx="3672408" cy="2160240"/>
          </a:xfrm>
          <a:prstGeom prst="rect">
            <a:avLst/>
          </a:prstGeom>
        </p:spPr>
      </p:pic>
      <p:pic>
        <p:nvPicPr>
          <p:cNvPr id="9" name="Рисунок 8" descr="IMG_339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2852936"/>
            <a:ext cx="3960440" cy="316835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                         </a:t>
            </a:r>
            <a:r>
              <a:rPr lang="ru-RU" sz="2800" dirty="0" err="1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Альминский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 камень</a:t>
            </a:r>
            <a:endParaRPr lang="ru-RU" sz="2800" dirty="0">
              <a:solidFill>
                <a:schemeClr val="accent6">
                  <a:lumMod val="75000"/>
                </a:schemeClr>
              </a:solidFill>
              <a:latin typeface="Bahnschrift SemiCondensed" pitchFamily="34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EF2D7F-6327-44AC-8DB2-08E47B9EC088}" type="datetime1">
              <a:rPr lang="ru-RU" smtClean="0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771D4-FF9B-4FEF-B374-7670F1A5E5B5}" type="slidenum">
              <a:rPr lang="ru-RU" altLang="ru-RU" smtClean="0"/>
              <a:pPr/>
              <a:t>13</a:t>
            </a:fld>
            <a:endParaRPr lang="ru-RU" alt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96752"/>
            <a:ext cx="3590528" cy="26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 l="13333" t="10000" b="2499"/>
          <a:stretch>
            <a:fillRect/>
          </a:stretch>
        </p:blipFill>
        <p:spPr bwMode="auto">
          <a:xfrm rot="16200000">
            <a:off x="1727684" y="3825044"/>
            <a:ext cx="187220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Алена\Downloads\2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IMG_3413.jpg"/>
          <p:cNvPicPr>
            <a:picLocks noChangeAspect="1"/>
          </p:cNvPicPr>
          <p:nvPr/>
        </p:nvPicPr>
        <p:blipFill>
          <a:blip r:embed="rId5" cstate="print"/>
          <a:srcRect l="27951" t="10101" r="5901" b="11150"/>
          <a:stretch>
            <a:fillRect/>
          </a:stretch>
        </p:blipFill>
        <p:spPr>
          <a:xfrm>
            <a:off x="4716016" y="2492896"/>
            <a:ext cx="4032448" cy="36004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«Поддержим наших!»</a:t>
            </a:r>
            <a:endParaRPr lang="ru-RU" sz="2800" dirty="0">
              <a:solidFill>
                <a:schemeClr val="accent6">
                  <a:lumMod val="75000"/>
                </a:schemeClr>
              </a:solidFill>
              <a:latin typeface="Bahnschrift SemiCondensed" pitchFamily="34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EF2D7F-6327-44AC-8DB2-08E47B9EC088}" type="datetime1">
              <a:rPr lang="ru-RU" smtClean="0"/>
              <a:pPr>
                <a:defRPr/>
              </a:pPr>
              <a:t>29.05.2023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771D4-FF9B-4FEF-B374-7670F1A5E5B5}" type="slidenum">
              <a:rPr lang="ru-RU" altLang="ru-RU" smtClean="0"/>
              <a:pPr/>
              <a:t>14</a:t>
            </a:fld>
            <a:endParaRPr lang="ru-RU" alt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457" t="36492" b="36703"/>
          <a:stretch>
            <a:fillRect/>
          </a:stretch>
        </p:blipFill>
        <p:spPr bwMode="auto">
          <a:xfrm>
            <a:off x="6300192" y="1700808"/>
            <a:ext cx="2081691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IMG_3370.PNG"/>
          <p:cNvPicPr>
            <a:picLocks noChangeAspect="1"/>
          </p:cNvPicPr>
          <p:nvPr/>
        </p:nvPicPr>
        <p:blipFill>
          <a:blip r:embed="rId4" cstate="print"/>
          <a:srcRect l="22048" t="37400" r="4848" b="38472"/>
          <a:stretch>
            <a:fillRect/>
          </a:stretch>
        </p:blipFill>
        <p:spPr>
          <a:xfrm>
            <a:off x="539552" y="1628800"/>
            <a:ext cx="5544616" cy="4176464"/>
          </a:xfrm>
          <a:prstGeom prst="rect">
            <a:avLst/>
          </a:prstGeom>
        </p:spPr>
      </p:pic>
      <p:pic>
        <p:nvPicPr>
          <p:cNvPr id="11" name="Рисунок 10" descr="IMG_3373.PNG"/>
          <p:cNvPicPr>
            <a:picLocks noChangeAspect="1"/>
          </p:cNvPicPr>
          <p:nvPr/>
        </p:nvPicPr>
        <p:blipFill>
          <a:blip r:embed="rId5" cstate="print"/>
          <a:srcRect l="2279" t="37400" r="4551" b="38450"/>
          <a:stretch>
            <a:fillRect/>
          </a:stretch>
        </p:blipFill>
        <p:spPr>
          <a:xfrm>
            <a:off x="6228184" y="4005064"/>
            <a:ext cx="2182155" cy="158417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Алена\Downloads\2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92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Привлечение к деятельности музея школьного ученического самоуправления</a:t>
            </a:r>
          </a:p>
        </p:txBody>
      </p:sp>
      <p:pic>
        <p:nvPicPr>
          <p:cNvPr id="3074" name="Picture 2" descr="C:\Users\User\Desktop\Шк музей май23\Фото музей\IMG_3377.PNG"/>
          <p:cNvPicPr>
            <a:picLocks noChangeAspect="1" noChangeArrowheads="1"/>
          </p:cNvPicPr>
          <p:nvPr/>
        </p:nvPicPr>
        <p:blipFill>
          <a:blip r:embed="rId4" cstate="print"/>
          <a:srcRect l="19628" t="37331" r="26018" b="37331"/>
          <a:stretch>
            <a:fillRect/>
          </a:stretch>
        </p:blipFill>
        <p:spPr bwMode="auto">
          <a:xfrm>
            <a:off x="467544" y="2564904"/>
            <a:ext cx="3096344" cy="3123693"/>
          </a:xfrm>
          <a:prstGeom prst="rect">
            <a:avLst/>
          </a:prstGeom>
          <a:noFill/>
        </p:spPr>
      </p:pic>
      <p:pic>
        <p:nvPicPr>
          <p:cNvPr id="3075" name="Picture 3" descr="C:\Users\User\Desktop\Шк музей май23\Фото музей\IMG_3382.PNG"/>
          <p:cNvPicPr>
            <a:picLocks noChangeAspect="1" noChangeArrowheads="1"/>
          </p:cNvPicPr>
          <p:nvPr/>
        </p:nvPicPr>
        <p:blipFill>
          <a:blip r:embed="rId5" cstate="print"/>
          <a:srcRect t="37120" b="37331"/>
          <a:stretch>
            <a:fillRect/>
          </a:stretch>
        </p:blipFill>
        <p:spPr bwMode="auto">
          <a:xfrm>
            <a:off x="3851920" y="2564904"/>
            <a:ext cx="4541361" cy="309634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4157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133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Совет музея</a:t>
            </a:r>
          </a:p>
        </p:txBody>
      </p:sp>
      <p:sp>
        <p:nvSpPr>
          <p:cNvPr id="13315" name="Rectangle 3"/>
          <p:cNvSpPr>
            <a:spLocks noGrp="1"/>
          </p:cNvSpPr>
          <p:nvPr>
            <p:ph type="body" idx="1"/>
          </p:nvPr>
        </p:nvSpPr>
        <p:spPr>
          <a:xfrm>
            <a:off x="0" y="1557338"/>
            <a:ext cx="8785225" cy="57324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400" dirty="0" smtClean="0"/>
              <a:t>1.</a:t>
            </a:r>
            <a:r>
              <a:rPr lang="ru-RU" altLang="ru-RU" sz="1400" b="1" dirty="0" smtClean="0"/>
              <a:t>Поисково-собирательская группа</a:t>
            </a:r>
            <a:r>
              <a:rPr lang="ru-RU" altLang="ru-RU" sz="1400" dirty="0" smtClean="0"/>
              <a:t> – </a:t>
            </a:r>
            <a:r>
              <a:rPr lang="ru-RU" altLang="ru-RU" sz="1400" dirty="0" err="1" smtClean="0"/>
              <a:t>Дарчич</a:t>
            </a:r>
            <a:r>
              <a:rPr lang="ru-RU" altLang="ru-RU" sz="1400" dirty="0" smtClean="0"/>
              <a:t> А. , Ермолова В.организует всю работу по комплектованию фондов. Она разрабатывает перспективный и годовой планы поисково-собирательской работы по каждой конкретной теме, готовит краеведческие походы и экспедиции, участвует в разработке маршрутов и программ этих экспедиций.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400" dirty="0" smtClean="0"/>
              <a:t>Члены поисково-собирательской группы  умеют вести учет, описание находок, знают условия их хранения в полевых условиях, владеют навыками анкетирования, заполнения тетрадей с записями воспоминаний и рассказов, осуществляют текущее комплектование музейного собрания, ведут переписку с ветеранами, другими частными лицами, архивами и музеями по вопросам комплектования музейного фонда.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400" dirty="0" smtClean="0"/>
              <a:t>2. </a:t>
            </a:r>
            <a:r>
              <a:rPr lang="ru-RU" altLang="ru-RU" sz="1400" b="1" dirty="0" smtClean="0"/>
              <a:t>Фондовая группа</a:t>
            </a:r>
            <a:r>
              <a:rPr lang="ru-RU" altLang="ru-RU" sz="1400" dirty="0" smtClean="0"/>
              <a:t> – Ерофеева В., </a:t>
            </a:r>
            <a:r>
              <a:rPr lang="ru-RU" altLang="ru-RU" sz="1400" dirty="0" err="1" smtClean="0"/>
              <a:t>Рымарова</a:t>
            </a:r>
            <a:r>
              <a:rPr lang="ru-RU" altLang="ru-RU" sz="1400" dirty="0" smtClean="0"/>
              <a:t> А..- отвечает за учет и хранение фондов школьного музея. Она осуществляет прием материалов от экспедиционных отрядов, от дарителей, местных учреждений и организаций, учет музейных коллекций, поступивших на хранение в музей, в книге поступлений, работу по шифровке материалов, организует научное определение и описание памятников, обеспечивает их сохранность и использование.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400" dirty="0" smtClean="0"/>
              <a:t>3. </a:t>
            </a:r>
            <a:r>
              <a:rPr lang="ru-RU" altLang="ru-RU" sz="1400" b="1" dirty="0" smtClean="0"/>
              <a:t>Экспозиционная группа</a:t>
            </a:r>
            <a:r>
              <a:rPr lang="ru-RU" altLang="ru-RU" sz="1400" dirty="0" smtClean="0"/>
              <a:t> – Дегтярева Е., Пилипенко И..- разрабатывает экспозиционную документацию – тематико-экспозиционный план экспозиции и школьных выставок, проводит отбор экспонатов, составляет этикетаж и охранно-топографические описи, организует монтаж экспозиции, ее художественное оформление. Группа постоянно работает над обновлением и расширением экспозиции.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400" dirty="0" smtClean="0"/>
              <a:t>4. </a:t>
            </a:r>
            <a:r>
              <a:rPr lang="ru-RU" altLang="ru-RU" sz="1400" b="1" dirty="0" smtClean="0"/>
              <a:t>Экскурсионная группа</a:t>
            </a:r>
            <a:r>
              <a:rPr lang="ru-RU" altLang="ru-RU" sz="1400" dirty="0" smtClean="0"/>
              <a:t> Асанова Э. </a:t>
            </a:r>
            <a:r>
              <a:rPr lang="ru-RU" altLang="ru-RU" sz="1400" dirty="0" err="1" smtClean="0"/>
              <a:t>Ракова</a:t>
            </a:r>
            <a:r>
              <a:rPr lang="ru-RU" altLang="ru-RU" sz="1400" dirty="0" smtClean="0"/>
              <a:t> К..- разрабатывает обзорные, тематические, учебно-тематические экскурсии по экспозиции школьного музея и экспонируемых им выставок, организует подготовку экскурсоводов и лекторов, проводит экскурсии и лекции. </a:t>
            </a:r>
          </a:p>
        </p:txBody>
      </p:sp>
    </p:spTree>
  </p:cSld>
  <p:clrMapOvr>
    <a:masterClrMapping/>
  </p:clrMapOvr>
  <p:transition advTm="11047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IMG_338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794" t="18133" b="51638"/>
          <a:stretch>
            <a:fillRect/>
          </a:stretch>
        </p:blipFill>
        <p:spPr>
          <a:xfrm>
            <a:off x="971600" y="1340768"/>
            <a:ext cx="5256584" cy="2952328"/>
          </a:xfrm>
        </p:spPr>
      </p:pic>
      <p:pic>
        <p:nvPicPr>
          <p:cNvPr id="6" name="Рисунок 5" descr="C:\Users\Алена\Downloads\2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122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В музее проводятся тематические уроки,</a:t>
            </a:r>
            <a:b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</a:br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 классные часы</a:t>
            </a:r>
          </a:p>
        </p:txBody>
      </p:sp>
      <p:sp>
        <p:nvSpPr>
          <p:cNvPr id="12294" name="Rectangle 19"/>
          <p:cNvSpPr>
            <a:spLocks noChangeArrowheads="1"/>
          </p:cNvSpPr>
          <p:nvPr/>
        </p:nvSpPr>
        <p:spPr bwMode="auto">
          <a:xfrm>
            <a:off x="3417888" y="4611688"/>
            <a:ext cx="18415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900"/>
              <a:t/>
            </a:r>
            <a:br>
              <a:rPr lang="ru-RU" altLang="ru-RU" sz="900"/>
            </a:br>
            <a:endParaRPr lang="ru-RU" altLang="ru-RU"/>
          </a:p>
        </p:txBody>
      </p:sp>
      <p:sp>
        <p:nvSpPr>
          <p:cNvPr id="12297" name="Rectangle 31"/>
          <p:cNvSpPr>
            <a:spLocks noChangeArrowheads="1"/>
          </p:cNvSpPr>
          <p:nvPr/>
        </p:nvSpPr>
        <p:spPr bwMode="auto">
          <a:xfrm>
            <a:off x="3632200" y="3711575"/>
            <a:ext cx="18415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900"/>
              <a:t/>
            </a:r>
            <a:br>
              <a:rPr lang="ru-RU" altLang="ru-RU" sz="900"/>
            </a:br>
            <a:endParaRPr lang="ru-RU" altLang="ru-RU"/>
          </a:p>
        </p:txBody>
      </p:sp>
      <p:pic>
        <p:nvPicPr>
          <p:cNvPr id="9" name="Рисунок 8" descr="IMG_1820.jpg"/>
          <p:cNvPicPr>
            <a:picLocks noChangeAspect="1"/>
          </p:cNvPicPr>
          <p:nvPr/>
        </p:nvPicPr>
        <p:blipFill>
          <a:blip r:embed="rId4" cstate="print"/>
          <a:srcRect l="10626" t="23100" r="6688" b="21251"/>
          <a:stretch>
            <a:fillRect/>
          </a:stretch>
        </p:blipFill>
        <p:spPr>
          <a:xfrm>
            <a:off x="4259512" y="4221088"/>
            <a:ext cx="4137063" cy="2160240"/>
          </a:xfrm>
          <a:prstGeom prst="rect">
            <a:avLst/>
          </a:prstGeom>
        </p:spPr>
      </p:pic>
      <p:pic>
        <p:nvPicPr>
          <p:cNvPr id="11" name="Рисунок 10" descr="IMG_5599 - коп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4221088"/>
            <a:ext cx="3275856" cy="2183904"/>
          </a:xfrm>
          <a:prstGeom prst="rect">
            <a:avLst/>
          </a:prstGeom>
        </p:spPr>
      </p:pic>
    </p:spTree>
  </p:cSld>
  <p:clrMapOvr>
    <a:masterClrMapping/>
  </p:clrMapOvr>
  <p:transition advTm="4891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dirty="0" smtClean="0">
                <a:solidFill>
                  <a:srgbClr val="660033"/>
                </a:solidFill>
              </a:rPr>
              <a:t/>
            </a:r>
            <a:br>
              <a:rPr lang="ru-RU" altLang="ru-RU" sz="4000" dirty="0" smtClean="0">
                <a:solidFill>
                  <a:srgbClr val="660033"/>
                </a:solidFill>
              </a:rPr>
            </a:br>
            <a:r>
              <a:rPr lang="ru-RU" alt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Основные принципы построения экспозиции</a:t>
            </a:r>
          </a:p>
        </p:txBody>
      </p:sp>
      <p:sp>
        <p:nvSpPr>
          <p:cNvPr id="14339" name="Rectangle 3"/>
          <p:cNvSpPr>
            <a:spLocks noGrp="1"/>
          </p:cNvSpPr>
          <p:nvPr>
            <p:ph type="body" idx="1"/>
          </p:nvPr>
        </p:nvSpPr>
        <p:spPr>
          <a:xfrm>
            <a:off x="611189" y="1484784"/>
            <a:ext cx="2520652" cy="1800200"/>
          </a:xfrm>
        </p:spPr>
        <p:txBody>
          <a:bodyPr/>
          <a:lstStyle/>
          <a:p>
            <a:pPr marL="609600" indent="-609600" eaLnBrk="1" hangingPunct="1"/>
            <a:r>
              <a:rPr lang="ru-RU" altLang="ru-RU" sz="24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Научность.</a:t>
            </a:r>
          </a:p>
          <a:p>
            <a:pPr marL="609600" indent="-609600" eaLnBrk="1" hangingPunct="1"/>
            <a:r>
              <a:rPr lang="ru-RU" altLang="ru-RU" sz="24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Доступность.</a:t>
            </a:r>
          </a:p>
          <a:p>
            <a:pPr marL="609600" indent="-609600" eaLnBrk="1" hangingPunct="1"/>
            <a:r>
              <a:rPr lang="ru-RU" altLang="ru-RU" sz="24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Наглядность.</a:t>
            </a:r>
          </a:p>
          <a:p>
            <a:pPr marL="609600" indent="-609600" eaLnBrk="1" hangingPunct="1"/>
            <a:r>
              <a:rPr lang="ru-RU" altLang="ru-RU" sz="24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Эстетичность</a:t>
            </a:r>
            <a:endParaRPr lang="ru-RU" altLang="ru-RU" dirty="0" smtClean="0"/>
          </a:p>
        </p:txBody>
      </p:sp>
      <p:pic>
        <p:nvPicPr>
          <p:cNvPr id="6" name="Рисунок 5" descr="IMG_3402.jpg"/>
          <p:cNvPicPr>
            <a:picLocks noChangeAspect="1"/>
          </p:cNvPicPr>
          <p:nvPr/>
        </p:nvPicPr>
        <p:blipFill>
          <a:blip r:embed="rId2" cstate="print"/>
          <a:srcRect t="31100" b="5901"/>
          <a:stretch>
            <a:fillRect/>
          </a:stretch>
        </p:blipFill>
        <p:spPr>
          <a:xfrm>
            <a:off x="3347864" y="1412776"/>
            <a:ext cx="4752528" cy="2245538"/>
          </a:xfrm>
          <a:prstGeom prst="rect">
            <a:avLst/>
          </a:prstGeom>
        </p:spPr>
      </p:pic>
      <p:pic>
        <p:nvPicPr>
          <p:cNvPr id="7" name="Рисунок 6" descr="IMG_3412.jpg"/>
          <p:cNvPicPr>
            <a:picLocks noChangeAspect="1"/>
          </p:cNvPicPr>
          <p:nvPr/>
        </p:nvPicPr>
        <p:blipFill>
          <a:blip r:embed="rId3" cstate="print"/>
          <a:srcRect l="5901" t="42650" r="4326"/>
          <a:stretch>
            <a:fillRect/>
          </a:stretch>
        </p:blipFill>
        <p:spPr>
          <a:xfrm>
            <a:off x="3347864" y="3789040"/>
            <a:ext cx="4652779" cy="2160240"/>
          </a:xfrm>
          <a:prstGeom prst="rect">
            <a:avLst/>
          </a:prstGeom>
        </p:spPr>
      </p:pic>
      <p:pic>
        <p:nvPicPr>
          <p:cNvPr id="8" name="Рисунок 7" descr="IMG_3408.jpg"/>
          <p:cNvPicPr>
            <a:picLocks noChangeAspect="1"/>
          </p:cNvPicPr>
          <p:nvPr/>
        </p:nvPicPr>
        <p:blipFill>
          <a:blip r:embed="rId4" cstate="print"/>
          <a:srcRect l="7476" t="9051" r="5901" b="9051"/>
          <a:stretch>
            <a:fillRect/>
          </a:stretch>
        </p:blipFill>
        <p:spPr>
          <a:xfrm>
            <a:off x="467544" y="3789040"/>
            <a:ext cx="2841546" cy="2160240"/>
          </a:xfrm>
          <a:prstGeom prst="rect">
            <a:avLst/>
          </a:prstGeom>
        </p:spPr>
      </p:pic>
    </p:spTree>
  </p:cSld>
  <p:clrMapOvr>
    <a:masterClrMapping/>
  </p:clrMapOvr>
  <p:transition advTm="6062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:\Users\Алена\Downloads\2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8680"/>
            <a:ext cx="1584176" cy="1440160"/>
          </a:xfrm>
          <a:prstGeom prst="rect">
            <a:avLst/>
          </a:prstGeom>
          <a:noFill/>
          <a:ln>
            <a:noFill/>
          </a:ln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684213" y="2420938"/>
            <a:ext cx="28797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/>
              <a:t>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Герой моей Родины – </a:t>
            </a:r>
            <a:r>
              <a:rPr lang="ru-RU" sz="2800" dirty="0" err="1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Лиморенко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SemiCondensed" pitchFamily="34" charset="0"/>
              </a:rPr>
              <a:t> Павел Трофимович</a:t>
            </a:r>
            <a:endParaRPr lang="ru-RU" sz="2800" dirty="0">
              <a:solidFill>
                <a:schemeClr val="accent6">
                  <a:lumMod val="75000"/>
                </a:schemeClr>
              </a:solidFill>
              <a:latin typeface="Bahnschrift SemiCondensed" pitchFamily="34" charset="0"/>
            </a:endParaRPr>
          </a:p>
        </p:txBody>
      </p:sp>
      <p:pic>
        <p:nvPicPr>
          <p:cNvPr id="7" name="Содержимое 6" descr="IMG_343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r="-116" b="2317"/>
          <a:stretch>
            <a:fillRect/>
          </a:stretch>
        </p:blipFill>
        <p:spPr>
          <a:xfrm>
            <a:off x="755576" y="1556792"/>
            <a:ext cx="6041645" cy="4421088"/>
          </a:xfrm>
        </p:spPr>
      </p:pic>
    </p:spTree>
  </p:cSld>
  <p:clrMapOvr>
    <a:masterClrMapping/>
  </p:clrMapOvr>
  <p:transition advTm="3656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C:\Users\Алена\Downloads\2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04864"/>
            <a:ext cx="2304256" cy="21602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Овал 2"/>
          <p:cNvSpPr/>
          <p:nvPr/>
        </p:nvSpPr>
        <p:spPr>
          <a:xfrm>
            <a:off x="4357688" y="4143375"/>
            <a:ext cx="3000375" cy="2714625"/>
          </a:xfrm>
          <a:prstGeom prst="ellipse">
            <a:avLst/>
          </a:prstGeom>
          <a:noFill/>
          <a:ln w="12700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660033"/>
                </a:solidFill>
              </a:rPr>
              <a:t>Глава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660033"/>
                </a:solidFill>
              </a:rPr>
              <a:t>администрации </a:t>
            </a:r>
            <a:r>
              <a:rPr lang="ru-RU" b="1" dirty="0" err="1" smtClean="0">
                <a:solidFill>
                  <a:srgbClr val="660033"/>
                </a:solidFill>
              </a:rPr>
              <a:t>Скалистовского</a:t>
            </a:r>
            <a:r>
              <a:rPr lang="ru-RU" b="1" dirty="0" smtClean="0">
                <a:solidFill>
                  <a:srgbClr val="660033"/>
                </a:solidFill>
              </a:rPr>
              <a:t> поселения</a:t>
            </a:r>
            <a:endParaRPr lang="ru-RU" b="1" dirty="0">
              <a:solidFill>
                <a:srgbClr val="660033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660033"/>
                </a:solidFill>
              </a:rPr>
              <a:t> </a:t>
            </a:r>
            <a:r>
              <a:rPr lang="ru-RU" b="1" dirty="0" smtClean="0">
                <a:solidFill>
                  <a:srgbClr val="660033"/>
                </a:solidFill>
              </a:rPr>
              <a:t>Никитина Л.Д.и </a:t>
            </a:r>
            <a:r>
              <a:rPr lang="ru-RU" b="1" dirty="0">
                <a:solidFill>
                  <a:srgbClr val="660033"/>
                </a:solidFill>
              </a:rPr>
              <a:t>местный краевед </a:t>
            </a:r>
            <a:r>
              <a:rPr lang="ru-RU" b="1" dirty="0" smtClean="0">
                <a:solidFill>
                  <a:srgbClr val="660033"/>
                </a:solidFill>
              </a:rPr>
              <a:t>Воронин Ю.Н.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786050" y="1857364"/>
            <a:ext cx="3286148" cy="3143272"/>
          </a:xfrm>
          <a:prstGeom prst="ellipse">
            <a:avLst/>
          </a:prstGeom>
          <a:noFill/>
          <a:ln w="1270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accent6">
                  <a:lumMod val="75000"/>
                </a:schemeClr>
              </a:solidFill>
              <a:latin typeface="Bahnschrift SemiCondensed" pitchFamily="34" charset="0"/>
              <a:cs typeface="Arial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214813" y="0"/>
            <a:ext cx="3000375" cy="2714625"/>
          </a:xfrm>
          <a:prstGeom prst="ellipse">
            <a:avLst/>
          </a:prstGeom>
          <a:noFill/>
          <a:ln w="12700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715000" y="1928813"/>
            <a:ext cx="3000375" cy="2714625"/>
          </a:xfrm>
          <a:prstGeom prst="ellipse">
            <a:avLst/>
          </a:prstGeom>
          <a:noFill/>
          <a:ln w="12700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Отдел по делам молодежи при администрации </a:t>
            </a:r>
            <a:r>
              <a:rPr lang="ru-RU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Бахчисарайского муниципального  </a:t>
            </a:r>
            <a:r>
              <a:rPr lang="ru-RU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района</a:t>
            </a:r>
          </a:p>
        </p:txBody>
      </p:sp>
      <p:sp>
        <p:nvSpPr>
          <p:cNvPr id="7" name="Овал 6"/>
          <p:cNvSpPr/>
          <p:nvPr/>
        </p:nvSpPr>
        <p:spPr>
          <a:xfrm>
            <a:off x="1571625" y="0"/>
            <a:ext cx="3000375" cy="2714625"/>
          </a:xfrm>
          <a:prstGeom prst="ellipse">
            <a:avLst/>
          </a:prstGeom>
          <a:noFill/>
          <a:ln w="12700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43063" y="4143375"/>
            <a:ext cx="3000375" cy="2714625"/>
          </a:xfrm>
          <a:prstGeom prst="ellipse">
            <a:avLst/>
          </a:prstGeom>
          <a:noFill/>
          <a:ln w="12700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660033"/>
                </a:solidFill>
              </a:rPr>
              <a:t> Музеи школ </a:t>
            </a:r>
            <a:r>
              <a:rPr lang="ru-RU" b="1" dirty="0" smtClean="0">
                <a:solidFill>
                  <a:srgbClr val="660033"/>
                </a:solidFill>
              </a:rPr>
              <a:t>Бахчисарайского  </a:t>
            </a:r>
            <a:r>
              <a:rPr lang="ru-RU" b="1" dirty="0">
                <a:solidFill>
                  <a:srgbClr val="660033"/>
                </a:solidFill>
              </a:rPr>
              <a:t>района</a:t>
            </a:r>
          </a:p>
        </p:txBody>
      </p:sp>
      <p:sp>
        <p:nvSpPr>
          <p:cNvPr id="9" name="Овал 8"/>
          <p:cNvSpPr/>
          <p:nvPr/>
        </p:nvSpPr>
        <p:spPr>
          <a:xfrm>
            <a:off x="214313" y="2071688"/>
            <a:ext cx="3000375" cy="2714625"/>
          </a:xfrm>
          <a:prstGeom prst="ellipse">
            <a:avLst/>
          </a:prstGeom>
          <a:noFill/>
          <a:ln w="12700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Совет ветеранов войны и труда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51720" y="764704"/>
            <a:ext cx="20882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Центральный музей «Таврида»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Вишневская Е.Б.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0032" y="476672"/>
            <a:ext cx="18722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Школьный музей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Речкаловской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 ООШ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Свердловской области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advTm="5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theme1.xml><?xml version="1.0" encoding="utf-8"?>
<a:theme xmlns:a="http://schemas.openxmlformats.org/drawingml/2006/main" name="История  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История  4</Template>
  <TotalTime>720</TotalTime>
  <Words>966</Words>
  <Application>Microsoft Office PowerPoint</Application>
  <PresentationFormat>Экран (4:3)</PresentationFormat>
  <Paragraphs>108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Связи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История  4</vt:lpstr>
      <vt:lpstr>C:\Users\User\Desktop\Шк музей май23\341 школьный музей.pdf</vt:lpstr>
      <vt:lpstr>C:\Users\User\Downloads\CCF29052023.pdf</vt:lpstr>
      <vt:lpstr> «Прошлое и будущее живет в настоящем»    </vt:lpstr>
      <vt:lpstr>     Основание музея</vt:lpstr>
      <vt:lpstr>  Перечень документации школьного историко-краеведческого  музея  </vt:lpstr>
      <vt:lpstr>Слайд 4</vt:lpstr>
      <vt:lpstr>            Концепция работы музея</vt:lpstr>
      <vt:lpstr>      Задачи работы школьного музея </vt:lpstr>
      <vt:lpstr>Помещение музея</vt:lpstr>
      <vt:lpstr> Разделы экспозиции </vt:lpstr>
      <vt:lpstr>Экспозиция музея</vt:lpstr>
      <vt:lpstr>Природа Крыма .«Сокровища» Баклы. </vt:lpstr>
      <vt:lpstr>«Мы разные, но мы вместе!» </vt:lpstr>
      <vt:lpstr> Поклонимся великим тем годам</vt:lpstr>
      <vt:lpstr>                         Альминский камень</vt:lpstr>
      <vt:lpstr>«Поддержим наших!»</vt:lpstr>
      <vt:lpstr>Привлечение к деятельности музея школьного ученического самоуправления</vt:lpstr>
      <vt:lpstr>Совет музея</vt:lpstr>
      <vt:lpstr>В музее проводятся тематические уроки,  классные часы</vt:lpstr>
      <vt:lpstr> Основные принципы построения экспозиции</vt:lpstr>
      <vt:lpstr>Герой моей Родины – Лиморенко Павел Трофимович</vt:lpstr>
      <vt:lpstr>Слайд 20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«Мы – Россияне»</dc:title>
  <dc:creator>Мозговая</dc:creator>
  <dc:description>http://aida.ucoz.ru</dc:description>
  <cp:lastModifiedBy>User</cp:lastModifiedBy>
  <cp:revision>71</cp:revision>
  <dcterms:created xsi:type="dcterms:W3CDTF">2011-02-22T11:45:40Z</dcterms:created>
  <dcterms:modified xsi:type="dcterms:W3CDTF">2023-05-29T10:52:17Z</dcterms:modified>
  <cp:category>шаблоны к Powerpoint</cp:category>
</cp:coreProperties>
</file>