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94717" y="1499058"/>
            <a:ext cx="4034154" cy="3834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7359" y="384124"/>
            <a:ext cx="10457815" cy="100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949" y="1800223"/>
            <a:ext cx="11325225" cy="3866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4310" y="1589354"/>
            <a:ext cx="8335009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4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основ</a:t>
            </a:r>
            <a:r>
              <a:rPr sz="4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spc="-20" dirty="0">
                <a:solidFill>
                  <a:srgbClr val="FFFFFF"/>
                </a:solidFill>
                <a:latin typeface="Calibri"/>
                <a:cs typeface="Calibri"/>
              </a:rPr>
              <a:t>глобальных </a:t>
            </a: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компетенций</a:t>
            </a:r>
            <a:r>
              <a:rPr sz="4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4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начальной</a:t>
            </a:r>
            <a:r>
              <a:rPr sz="4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FFFFFF"/>
                </a:solidFill>
                <a:latin typeface="Calibri"/>
                <a:cs typeface="Calibri"/>
              </a:rPr>
              <a:t>школе.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59243" y="4772912"/>
            <a:ext cx="502856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Подготовила: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Учитель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начальных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FFFFFF"/>
                </a:solidFill>
                <a:latin typeface="Times New Roman"/>
                <a:cs typeface="Times New Roman"/>
              </a:rPr>
              <a:t>классов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lang="ru-RU" sz="2400" spc="-75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МБОУ</a:t>
            </a:r>
            <a:r>
              <a:rPr lang="ru-RU" sz="2400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«</a:t>
            </a:r>
            <a:r>
              <a:rPr lang="ru-RU" sz="24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Скалистовская</a:t>
            </a:r>
            <a:r>
              <a:rPr lang="ru-RU"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СОШ </a:t>
            </a:r>
          </a:p>
          <a:p>
            <a:pPr marL="12700">
              <a:lnSpc>
                <a:spcPct val="100000"/>
              </a:lnSpc>
            </a:pPr>
            <a:r>
              <a:rPr lang="ru-RU"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им. </a:t>
            </a:r>
            <a:r>
              <a:rPr lang="ru-RU" sz="24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Лиморенко</a:t>
            </a:r>
            <a:r>
              <a:rPr lang="ru-RU"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П.Т.</a:t>
            </a:r>
            <a:r>
              <a:rPr sz="2400" spc="-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»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sz="24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Вайда Лариса Григорьевна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7222" y="768857"/>
            <a:ext cx="1032065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Примеры</a:t>
            </a:r>
            <a:r>
              <a:rPr sz="2000" spc="-40" dirty="0"/>
              <a:t> </a:t>
            </a:r>
            <a:r>
              <a:rPr sz="2000" dirty="0"/>
              <a:t>заданий</a:t>
            </a:r>
            <a:r>
              <a:rPr sz="2000" spc="-35" dirty="0"/>
              <a:t> </a:t>
            </a:r>
            <a:r>
              <a:rPr sz="2000" dirty="0"/>
              <a:t>по</a:t>
            </a:r>
            <a:r>
              <a:rPr sz="2000" spc="-15" dirty="0"/>
              <a:t> </a:t>
            </a:r>
            <a:r>
              <a:rPr sz="2000" spc="-10" dirty="0"/>
              <a:t>формированию</a:t>
            </a:r>
            <a:r>
              <a:rPr sz="2000" spc="-50" dirty="0"/>
              <a:t> </a:t>
            </a:r>
            <a:r>
              <a:rPr sz="2000" dirty="0"/>
              <a:t>основ</a:t>
            </a:r>
            <a:r>
              <a:rPr sz="2000" spc="-35" dirty="0"/>
              <a:t> </a:t>
            </a:r>
            <a:r>
              <a:rPr sz="2000" spc="-10" dirty="0"/>
              <a:t>глобальных</a:t>
            </a:r>
            <a:r>
              <a:rPr sz="2000" spc="-55" dirty="0"/>
              <a:t> </a:t>
            </a:r>
            <a:r>
              <a:rPr sz="2000" spc="-10" dirty="0"/>
              <a:t>компетенций</a:t>
            </a:r>
            <a:r>
              <a:rPr sz="2000" spc="-40" dirty="0"/>
              <a:t> </a:t>
            </a:r>
            <a:r>
              <a:rPr sz="2000" dirty="0"/>
              <a:t>в</a:t>
            </a:r>
            <a:r>
              <a:rPr sz="2000" spc="-15" dirty="0"/>
              <a:t> </a:t>
            </a:r>
            <a:r>
              <a:rPr sz="2000" spc="-10" dirty="0"/>
              <a:t>начальной</a:t>
            </a:r>
            <a:r>
              <a:rPr sz="2000" spc="-45" dirty="0"/>
              <a:t> </a:t>
            </a:r>
            <a:r>
              <a:rPr sz="2000" spc="-10" dirty="0"/>
              <a:t>школе </a:t>
            </a:r>
            <a:r>
              <a:rPr sz="2000" dirty="0"/>
              <a:t>можно</a:t>
            </a:r>
            <a:r>
              <a:rPr sz="2000" spc="-65" dirty="0"/>
              <a:t> </a:t>
            </a:r>
            <a:r>
              <a:rPr sz="2000" dirty="0"/>
              <a:t>найти</a:t>
            </a:r>
            <a:r>
              <a:rPr sz="2000" spc="-35" dirty="0"/>
              <a:t> </a:t>
            </a:r>
            <a:r>
              <a:rPr sz="2000" dirty="0"/>
              <a:t>в</a:t>
            </a:r>
            <a:r>
              <a:rPr sz="2000" spc="-45" dirty="0"/>
              <a:t> </a:t>
            </a:r>
            <a:r>
              <a:rPr sz="2000" dirty="0"/>
              <a:t>учебниках</a:t>
            </a:r>
            <a:r>
              <a:rPr sz="2000" spc="-70" dirty="0"/>
              <a:t> </a:t>
            </a:r>
            <a:r>
              <a:rPr sz="2000" dirty="0"/>
              <a:t>УМК</a:t>
            </a:r>
            <a:r>
              <a:rPr sz="2000" spc="-60" dirty="0"/>
              <a:t> </a:t>
            </a:r>
            <a:r>
              <a:rPr sz="2000" dirty="0"/>
              <a:t>«Школа</a:t>
            </a:r>
            <a:r>
              <a:rPr sz="2000" spc="-55" dirty="0"/>
              <a:t> </a:t>
            </a:r>
            <a:r>
              <a:rPr sz="2000" spc="-10" dirty="0"/>
              <a:t>России»:</a:t>
            </a:r>
            <a:endParaRPr sz="2000"/>
          </a:p>
          <a:p>
            <a:pPr algn="ctr">
              <a:lnSpc>
                <a:spcPct val="100000"/>
              </a:lnSpc>
            </a:pPr>
            <a:r>
              <a:rPr sz="2000" spc="-10" dirty="0"/>
              <a:t>«Литературное</a:t>
            </a:r>
            <a:r>
              <a:rPr sz="2000" spc="-50" dirty="0"/>
              <a:t> </a:t>
            </a:r>
            <a:r>
              <a:rPr sz="2000" dirty="0"/>
              <a:t>чтение»</a:t>
            </a:r>
            <a:r>
              <a:rPr sz="2000" spc="-5" dirty="0"/>
              <a:t> </a:t>
            </a:r>
            <a:r>
              <a:rPr sz="2000" dirty="0"/>
              <a:t>Л.</a:t>
            </a:r>
            <a:r>
              <a:rPr sz="2000" spc="-25" dirty="0"/>
              <a:t> </a:t>
            </a:r>
            <a:r>
              <a:rPr sz="2000" dirty="0"/>
              <a:t>Ф.</a:t>
            </a:r>
            <a:r>
              <a:rPr sz="2000" spc="-30" dirty="0"/>
              <a:t> </a:t>
            </a:r>
            <a:r>
              <a:rPr sz="2000" dirty="0"/>
              <a:t>Климанова,</a:t>
            </a:r>
            <a:r>
              <a:rPr sz="2000" spc="-50" dirty="0"/>
              <a:t> </a:t>
            </a:r>
            <a:r>
              <a:rPr sz="2000" spc="-10" dirty="0"/>
              <a:t>«Окружающий</a:t>
            </a:r>
            <a:r>
              <a:rPr sz="2000" spc="-55" dirty="0"/>
              <a:t> </a:t>
            </a:r>
            <a:r>
              <a:rPr sz="2000" dirty="0"/>
              <a:t>мир»</a:t>
            </a:r>
            <a:r>
              <a:rPr sz="2000" spc="-25" dirty="0"/>
              <a:t> </a:t>
            </a:r>
            <a:r>
              <a:rPr sz="2000" dirty="0"/>
              <a:t>А.А.</a:t>
            </a:r>
            <a:r>
              <a:rPr sz="2000" spc="-25" dirty="0"/>
              <a:t> </a:t>
            </a:r>
            <a:r>
              <a:rPr sz="2000" spc="-10" dirty="0"/>
              <a:t>Плешаков</a:t>
            </a:r>
            <a:endParaRPr sz="20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335">
              <a:lnSpc>
                <a:spcPct val="100000"/>
              </a:lnSpc>
              <a:spcBef>
                <a:spcPts val="100"/>
              </a:spcBef>
            </a:pPr>
            <a:r>
              <a:rPr u="sng" spc="-10" dirty="0">
                <a:uFill>
                  <a:solidFill>
                    <a:srgbClr val="000000"/>
                  </a:solidFill>
                </a:uFill>
              </a:rPr>
              <a:t>Окружающий</a:t>
            </a:r>
            <a:r>
              <a:rPr u="sng" spc="-6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</a:rPr>
              <a:t>мир</a:t>
            </a:r>
            <a:r>
              <a:rPr dirty="0"/>
              <a:t>.</a:t>
            </a:r>
            <a:r>
              <a:rPr spc="-25" dirty="0"/>
              <a:t> </a:t>
            </a:r>
            <a:r>
              <a:rPr dirty="0"/>
              <a:t>Раздел</a:t>
            </a:r>
            <a:r>
              <a:rPr spc="-15" dirty="0"/>
              <a:t> </a:t>
            </a:r>
            <a:r>
              <a:rPr dirty="0"/>
              <a:t>Земля</a:t>
            </a:r>
            <a:r>
              <a:rPr spc="-2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spc="-10" dirty="0"/>
              <a:t>человечество.</a:t>
            </a:r>
            <a:r>
              <a:rPr spc="-35" dirty="0"/>
              <a:t> </a:t>
            </a:r>
            <a:r>
              <a:rPr spc="-10" dirty="0"/>
              <a:t>Темы:</a:t>
            </a:r>
            <a:r>
              <a:rPr spc="-35" dirty="0"/>
              <a:t> </a:t>
            </a:r>
            <a:r>
              <a:rPr dirty="0"/>
              <a:t>«Мир</a:t>
            </a:r>
            <a:r>
              <a:rPr spc="-5" dirty="0"/>
              <a:t> </a:t>
            </a:r>
            <a:r>
              <a:rPr spc="-20" dirty="0"/>
              <a:t>глазами</a:t>
            </a:r>
            <a:r>
              <a:rPr spc="-35" dirty="0"/>
              <a:t> </a:t>
            </a:r>
            <a:r>
              <a:rPr spc="-20" dirty="0"/>
              <a:t>эколога»,</a:t>
            </a:r>
            <a:r>
              <a:rPr spc="-15" dirty="0"/>
              <a:t> </a:t>
            </a:r>
            <a:r>
              <a:rPr dirty="0"/>
              <a:t>«Сокровища</a:t>
            </a:r>
            <a:r>
              <a:rPr spc="-15" dirty="0"/>
              <a:t> </a:t>
            </a:r>
            <a:r>
              <a:rPr dirty="0"/>
              <a:t>Земли</a:t>
            </a:r>
            <a:r>
              <a:rPr spc="-25" dirty="0"/>
              <a:t> </a:t>
            </a:r>
            <a:r>
              <a:rPr dirty="0"/>
              <a:t>под</a:t>
            </a:r>
            <a:r>
              <a:rPr spc="-20" dirty="0"/>
              <a:t> </a:t>
            </a:r>
            <a:r>
              <a:rPr spc="-10" dirty="0"/>
              <a:t>охраной человечества».</a:t>
            </a:r>
            <a:r>
              <a:rPr spc="-55" dirty="0"/>
              <a:t> </a:t>
            </a:r>
            <a:r>
              <a:rPr dirty="0"/>
              <a:t>Раздел</a:t>
            </a:r>
            <a:r>
              <a:rPr spc="-35" dirty="0"/>
              <a:t> </a:t>
            </a:r>
            <a:r>
              <a:rPr dirty="0"/>
              <a:t>Природа</a:t>
            </a:r>
            <a:r>
              <a:rPr spc="-50" dirty="0"/>
              <a:t> </a:t>
            </a:r>
            <a:r>
              <a:rPr dirty="0"/>
              <a:t>России.</a:t>
            </a:r>
            <a:r>
              <a:rPr spc="-45" dirty="0"/>
              <a:t> </a:t>
            </a:r>
            <a:r>
              <a:rPr dirty="0"/>
              <a:t>Темы</a:t>
            </a:r>
            <a:r>
              <a:rPr spc="-40" dirty="0"/>
              <a:t> </a:t>
            </a:r>
            <a:r>
              <a:rPr dirty="0"/>
              <a:t>«Моря,</a:t>
            </a:r>
            <a:r>
              <a:rPr spc="-40" dirty="0"/>
              <a:t> </a:t>
            </a:r>
            <a:r>
              <a:rPr dirty="0"/>
              <a:t>озера</a:t>
            </a:r>
            <a:r>
              <a:rPr spc="-35" dirty="0"/>
              <a:t> </a:t>
            </a:r>
            <a:r>
              <a:rPr dirty="0"/>
              <a:t>и</a:t>
            </a:r>
            <a:r>
              <a:rPr spc="-50" dirty="0"/>
              <a:t> </a:t>
            </a:r>
            <a:r>
              <a:rPr dirty="0"/>
              <a:t>реки</a:t>
            </a:r>
            <a:r>
              <a:rPr spc="-45" dirty="0"/>
              <a:t> </a:t>
            </a:r>
            <a:r>
              <a:rPr dirty="0"/>
              <a:t>России»,</a:t>
            </a:r>
            <a:r>
              <a:rPr spc="-35" dirty="0"/>
              <a:t> </a:t>
            </a:r>
            <a:r>
              <a:rPr dirty="0"/>
              <a:t>«Лес</a:t>
            </a:r>
            <a:r>
              <a:rPr spc="-40" dirty="0"/>
              <a:t> </a:t>
            </a:r>
            <a:r>
              <a:rPr dirty="0"/>
              <a:t>и</a:t>
            </a:r>
            <a:r>
              <a:rPr spc="-45" dirty="0"/>
              <a:t> </a:t>
            </a:r>
            <a:r>
              <a:rPr dirty="0"/>
              <a:t>человек»,</a:t>
            </a:r>
            <a:r>
              <a:rPr spc="420" dirty="0"/>
              <a:t> </a:t>
            </a:r>
            <a:r>
              <a:rPr dirty="0"/>
              <a:t>Раздел</a:t>
            </a:r>
            <a:r>
              <a:rPr spc="-35" dirty="0"/>
              <a:t> </a:t>
            </a:r>
            <a:r>
              <a:rPr spc="-10" dirty="0"/>
              <a:t>Родной</a:t>
            </a:r>
            <a:r>
              <a:rPr spc="-45" dirty="0"/>
              <a:t> </a:t>
            </a:r>
            <a:r>
              <a:rPr dirty="0"/>
              <a:t>край</a:t>
            </a:r>
            <a:r>
              <a:rPr spc="-45" dirty="0"/>
              <a:t> </a:t>
            </a:r>
            <a:r>
              <a:rPr spc="-50" dirty="0"/>
              <a:t>– </a:t>
            </a:r>
            <a:r>
              <a:rPr dirty="0"/>
              <a:t>часть</a:t>
            </a:r>
            <a:r>
              <a:rPr spc="-75" dirty="0"/>
              <a:t> </a:t>
            </a:r>
            <a:r>
              <a:rPr dirty="0"/>
              <a:t>большой</a:t>
            </a:r>
            <a:r>
              <a:rPr spc="-60" dirty="0"/>
              <a:t> </a:t>
            </a:r>
            <a:r>
              <a:rPr dirty="0"/>
              <a:t>страны.</a:t>
            </a:r>
            <a:r>
              <a:rPr spc="-70" dirty="0"/>
              <a:t> </a:t>
            </a:r>
            <a:r>
              <a:rPr dirty="0"/>
              <a:t>Темы</a:t>
            </a:r>
            <a:r>
              <a:rPr spc="-60" dirty="0"/>
              <a:t> </a:t>
            </a:r>
            <a:r>
              <a:rPr dirty="0"/>
              <a:t>«Водные</a:t>
            </a:r>
            <a:r>
              <a:rPr spc="-45" dirty="0"/>
              <a:t> </a:t>
            </a:r>
            <a:r>
              <a:rPr dirty="0"/>
              <a:t>богатства</a:t>
            </a:r>
            <a:r>
              <a:rPr spc="-85" dirty="0"/>
              <a:t> </a:t>
            </a:r>
            <a:r>
              <a:rPr dirty="0"/>
              <a:t>нашего</a:t>
            </a:r>
            <a:r>
              <a:rPr spc="-75" dirty="0"/>
              <a:t> </a:t>
            </a:r>
            <a:r>
              <a:rPr dirty="0"/>
              <a:t>края»,</a:t>
            </a:r>
            <a:r>
              <a:rPr spc="-70" dirty="0"/>
              <a:t> </a:t>
            </a:r>
            <a:r>
              <a:rPr dirty="0"/>
              <a:t>«Наши</a:t>
            </a:r>
            <a:r>
              <a:rPr spc="-50" dirty="0"/>
              <a:t> </a:t>
            </a:r>
            <a:r>
              <a:rPr dirty="0"/>
              <a:t>подземные</a:t>
            </a:r>
            <a:r>
              <a:rPr spc="-60" dirty="0"/>
              <a:t> </a:t>
            </a:r>
            <a:r>
              <a:rPr spc="-10" dirty="0"/>
              <a:t>богатства»,</a:t>
            </a:r>
            <a:r>
              <a:rPr spc="-90" dirty="0"/>
              <a:t> </a:t>
            </a:r>
            <a:r>
              <a:rPr dirty="0"/>
              <a:t>«Земля</a:t>
            </a:r>
            <a:r>
              <a:rPr spc="-10" dirty="0"/>
              <a:t> </a:t>
            </a:r>
            <a:r>
              <a:rPr spc="-50" dirty="0"/>
              <a:t>–</a:t>
            </a:r>
            <a:r>
              <a:rPr spc="500" dirty="0"/>
              <a:t> </a:t>
            </a:r>
            <a:r>
              <a:rPr spc="-10" dirty="0"/>
              <a:t>кормилица».</a:t>
            </a:r>
            <a:r>
              <a:rPr spc="-50" dirty="0"/>
              <a:t> </a:t>
            </a:r>
            <a:r>
              <a:rPr dirty="0"/>
              <a:t>Проектная</a:t>
            </a:r>
            <a:r>
              <a:rPr spc="-60" dirty="0"/>
              <a:t> </a:t>
            </a:r>
            <a:r>
              <a:rPr dirty="0"/>
              <a:t>деятельность:</a:t>
            </a:r>
            <a:r>
              <a:rPr spc="-65" dirty="0"/>
              <a:t> </a:t>
            </a:r>
            <a:r>
              <a:rPr dirty="0"/>
              <a:t>«Мы</a:t>
            </a:r>
            <a:r>
              <a:rPr spc="-40" dirty="0"/>
              <a:t> </a:t>
            </a:r>
            <a:r>
              <a:rPr dirty="0"/>
              <a:t>помним»,</a:t>
            </a:r>
            <a:r>
              <a:rPr spc="-40" dirty="0"/>
              <a:t> </a:t>
            </a:r>
            <a:r>
              <a:rPr spc="-25" dirty="0"/>
              <a:t>«Города</a:t>
            </a:r>
            <a:r>
              <a:rPr spc="-60" dirty="0"/>
              <a:t> </a:t>
            </a:r>
            <a:r>
              <a:rPr dirty="0"/>
              <a:t>России»,</a:t>
            </a:r>
            <a:r>
              <a:rPr spc="-45" dirty="0"/>
              <a:t> </a:t>
            </a:r>
            <a:r>
              <a:rPr spc="-10" dirty="0"/>
              <a:t>«Родословная».</a:t>
            </a: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pc="-10" dirty="0"/>
          </a:p>
          <a:p>
            <a:pPr marL="3926840">
              <a:lnSpc>
                <a:spcPct val="100000"/>
              </a:lnSpc>
            </a:pPr>
            <a:r>
              <a:rPr b="1" dirty="0">
                <a:latin typeface="Times New Roman"/>
                <a:cs typeface="Times New Roman"/>
              </a:rPr>
              <a:t>Примеры</a:t>
            </a:r>
            <a:r>
              <a:rPr b="1" spc="-3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заданий</a:t>
            </a:r>
            <a:r>
              <a:rPr b="1" spc="-2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3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упражнений.</a:t>
            </a: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dirty="0"/>
              <a:t>Придумай</a:t>
            </a:r>
            <a:r>
              <a:rPr spc="-55" dirty="0"/>
              <a:t> </a:t>
            </a:r>
            <a:r>
              <a:rPr spc="-10" dirty="0"/>
              <a:t>рисунки-</a:t>
            </a:r>
            <a:r>
              <a:rPr dirty="0"/>
              <a:t>символы,</a:t>
            </a:r>
            <a:r>
              <a:rPr spc="-60" dirty="0"/>
              <a:t> </a:t>
            </a:r>
            <a:r>
              <a:rPr dirty="0"/>
              <a:t>представь</a:t>
            </a:r>
            <a:r>
              <a:rPr spc="-60" dirty="0"/>
              <a:t> </a:t>
            </a:r>
            <a:r>
              <a:rPr dirty="0"/>
              <a:t>свою</a:t>
            </a:r>
            <a:r>
              <a:rPr spc="-35" dirty="0"/>
              <a:t> </a:t>
            </a:r>
            <a:r>
              <a:rPr dirty="0"/>
              <a:t>работу</a:t>
            </a:r>
            <a:r>
              <a:rPr spc="-50" dirty="0"/>
              <a:t> </a:t>
            </a:r>
            <a:r>
              <a:rPr dirty="0"/>
              <a:t>классу</a:t>
            </a:r>
            <a:r>
              <a:rPr spc="-50" dirty="0"/>
              <a:t> </a:t>
            </a:r>
            <a:r>
              <a:rPr dirty="0"/>
              <a:t>(после</a:t>
            </a:r>
            <a:r>
              <a:rPr spc="-40" dirty="0"/>
              <a:t> </a:t>
            </a:r>
            <a:r>
              <a:rPr spc="-20" dirty="0"/>
              <a:t>знакомства</a:t>
            </a:r>
            <a:r>
              <a:rPr spc="-40" dirty="0"/>
              <a:t> </a:t>
            </a:r>
            <a:r>
              <a:rPr dirty="0"/>
              <a:t>с</a:t>
            </a:r>
            <a:r>
              <a:rPr spc="-40" dirty="0"/>
              <a:t> </a:t>
            </a:r>
            <a:r>
              <a:rPr spc="-10" dirty="0"/>
              <a:t>экологическими</a:t>
            </a:r>
            <a:r>
              <a:rPr spc="-45" dirty="0"/>
              <a:t> </a:t>
            </a:r>
            <a:r>
              <a:rPr spc="-10" dirty="0"/>
              <a:t>проблемами).</a:t>
            </a:r>
          </a:p>
          <a:p>
            <a:pPr marL="355600" marR="6985" indent="-342900">
              <a:lnSpc>
                <a:spcPct val="100000"/>
              </a:lnSpc>
              <a:buAutoNum type="arabicPeriod"/>
              <a:tabLst>
                <a:tab pos="355600" algn="l"/>
                <a:tab pos="1187450" algn="l"/>
                <a:tab pos="1501775" algn="l"/>
                <a:tab pos="2736215" algn="l"/>
                <a:tab pos="4219575" algn="l"/>
                <a:tab pos="4539615" algn="l"/>
                <a:tab pos="5389880" algn="l"/>
                <a:tab pos="7179309" algn="l"/>
                <a:tab pos="8809990" algn="l"/>
                <a:tab pos="10297795" algn="l"/>
              </a:tabLst>
            </a:pPr>
            <a:r>
              <a:rPr spc="-10" dirty="0"/>
              <a:t>Найди</a:t>
            </a:r>
            <a:r>
              <a:rPr dirty="0"/>
              <a:t>	</a:t>
            </a:r>
            <a:r>
              <a:rPr spc="-50" dirty="0"/>
              <a:t>в</a:t>
            </a:r>
            <a:r>
              <a:rPr dirty="0"/>
              <a:t>	</a:t>
            </a:r>
            <a:r>
              <a:rPr spc="-10" dirty="0"/>
              <a:t>Интернете</a:t>
            </a:r>
            <a:r>
              <a:rPr dirty="0"/>
              <a:t>	</a:t>
            </a:r>
            <a:r>
              <a:rPr spc="-10" dirty="0"/>
              <a:t>информацию</a:t>
            </a:r>
            <a:r>
              <a:rPr dirty="0"/>
              <a:t>	</a:t>
            </a:r>
            <a:r>
              <a:rPr spc="-50" dirty="0"/>
              <a:t>о</a:t>
            </a:r>
            <a:r>
              <a:rPr dirty="0"/>
              <a:t>	</a:t>
            </a:r>
            <a:r>
              <a:rPr spc="-10" dirty="0"/>
              <a:t>работе</a:t>
            </a:r>
            <a:r>
              <a:rPr dirty="0"/>
              <a:t>	</a:t>
            </a:r>
            <a:r>
              <a:rPr spc="-10" dirty="0"/>
              <a:t>международных</a:t>
            </a:r>
            <a:r>
              <a:rPr dirty="0"/>
              <a:t>	</a:t>
            </a:r>
            <a:r>
              <a:rPr spc="-10" dirty="0"/>
              <a:t>экологических</a:t>
            </a:r>
            <a:r>
              <a:rPr dirty="0"/>
              <a:t>	</a:t>
            </a:r>
            <a:r>
              <a:rPr spc="-10" dirty="0"/>
              <a:t>организаций.</a:t>
            </a:r>
            <a:r>
              <a:rPr dirty="0"/>
              <a:t>	</a:t>
            </a:r>
            <a:r>
              <a:rPr spc="-25" dirty="0"/>
              <a:t>Подготовь </a:t>
            </a:r>
            <a:r>
              <a:rPr dirty="0"/>
              <a:t>сообщение.</a:t>
            </a:r>
            <a:r>
              <a:rPr spc="-45" dirty="0"/>
              <a:t> </a:t>
            </a:r>
            <a:r>
              <a:rPr i="1" spc="-10" dirty="0">
                <a:latin typeface="Times New Roman"/>
                <a:cs typeface="Times New Roman"/>
              </a:rPr>
              <a:t>Домашнее</a:t>
            </a:r>
            <a:r>
              <a:rPr i="1" spc="-1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задание</a:t>
            </a:r>
            <a:r>
              <a:rPr i="1" spc="-30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совместно</a:t>
            </a:r>
            <a:r>
              <a:rPr i="1" spc="-3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с</a:t>
            </a:r>
            <a:r>
              <a:rPr i="1" spc="-20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родителями.</a:t>
            </a: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dirty="0"/>
              <a:t>Диспут</a:t>
            </a:r>
            <a:r>
              <a:rPr spc="125" dirty="0"/>
              <a:t> </a:t>
            </a:r>
            <a:r>
              <a:rPr dirty="0"/>
              <a:t>на</a:t>
            </a:r>
            <a:r>
              <a:rPr spc="120" dirty="0"/>
              <a:t> </a:t>
            </a:r>
            <a:r>
              <a:rPr dirty="0"/>
              <a:t>тему</a:t>
            </a:r>
            <a:r>
              <a:rPr spc="114" dirty="0"/>
              <a:t> </a:t>
            </a:r>
            <a:r>
              <a:rPr dirty="0"/>
              <a:t>«Виноват</a:t>
            </a:r>
            <a:r>
              <a:rPr spc="125" dirty="0"/>
              <a:t> </a:t>
            </a:r>
            <a:r>
              <a:rPr dirty="0"/>
              <a:t>ли</a:t>
            </a:r>
            <a:r>
              <a:rPr spc="114" dirty="0"/>
              <a:t> </a:t>
            </a:r>
            <a:r>
              <a:rPr dirty="0"/>
              <a:t>человек</a:t>
            </a:r>
            <a:r>
              <a:rPr spc="125" dirty="0"/>
              <a:t> </a:t>
            </a:r>
            <a:r>
              <a:rPr dirty="0"/>
              <a:t>в</a:t>
            </a:r>
            <a:r>
              <a:rPr spc="120" dirty="0"/>
              <a:t> </a:t>
            </a:r>
            <a:r>
              <a:rPr dirty="0"/>
              <a:t>загрязнении</a:t>
            </a:r>
            <a:r>
              <a:rPr spc="110" dirty="0"/>
              <a:t> </a:t>
            </a:r>
            <a:r>
              <a:rPr dirty="0"/>
              <a:t>природы».</a:t>
            </a:r>
            <a:r>
              <a:rPr spc="125" dirty="0"/>
              <a:t> </a:t>
            </a:r>
            <a:r>
              <a:rPr dirty="0"/>
              <a:t>Первый</a:t>
            </a:r>
            <a:r>
              <a:rPr spc="114" dirty="0"/>
              <a:t> </a:t>
            </a:r>
            <a:r>
              <a:rPr dirty="0"/>
              <a:t>ряд</a:t>
            </a:r>
            <a:r>
              <a:rPr spc="120" dirty="0"/>
              <a:t> </a:t>
            </a:r>
            <a:r>
              <a:rPr dirty="0"/>
              <a:t>отстаивает</a:t>
            </a:r>
            <a:r>
              <a:rPr spc="125" dirty="0"/>
              <a:t> </a:t>
            </a:r>
            <a:r>
              <a:rPr dirty="0"/>
              <a:t>позицию,</a:t>
            </a:r>
            <a:r>
              <a:rPr spc="120" dirty="0"/>
              <a:t> </a:t>
            </a:r>
            <a:r>
              <a:rPr dirty="0"/>
              <a:t>что</a:t>
            </a:r>
            <a:r>
              <a:rPr spc="114" dirty="0"/>
              <a:t> </a:t>
            </a:r>
            <a:r>
              <a:rPr spc="-10" dirty="0"/>
              <a:t>виноват,</a:t>
            </a:r>
          </a:p>
          <a:p>
            <a:pPr marL="354965">
              <a:lnSpc>
                <a:spcPct val="100000"/>
              </a:lnSpc>
            </a:pPr>
            <a:r>
              <a:rPr dirty="0"/>
              <a:t>второй</a:t>
            </a:r>
            <a:r>
              <a:rPr spc="-55" dirty="0"/>
              <a:t> </a:t>
            </a:r>
            <a:r>
              <a:rPr dirty="0"/>
              <a:t>ряд</a:t>
            </a:r>
            <a:r>
              <a:rPr spc="-35" dirty="0"/>
              <a:t> </a:t>
            </a:r>
            <a:r>
              <a:rPr dirty="0"/>
              <a:t>приводит</a:t>
            </a:r>
            <a:r>
              <a:rPr spc="-45" dirty="0"/>
              <a:t> </a:t>
            </a:r>
            <a:r>
              <a:rPr dirty="0"/>
              <a:t>доводы</a:t>
            </a:r>
            <a:r>
              <a:rPr spc="-45" dirty="0"/>
              <a:t> </a:t>
            </a:r>
            <a:r>
              <a:rPr dirty="0"/>
              <a:t>невиновности</a:t>
            </a:r>
            <a:r>
              <a:rPr spc="-45" dirty="0"/>
              <a:t> </a:t>
            </a:r>
            <a:r>
              <a:rPr dirty="0"/>
              <a:t>человека,</a:t>
            </a:r>
            <a:r>
              <a:rPr spc="-45" dirty="0"/>
              <a:t> </a:t>
            </a:r>
            <a:r>
              <a:rPr dirty="0"/>
              <a:t>третий</a:t>
            </a:r>
            <a:r>
              <a:rPr spc="-55" dirty="0"/>
              <a:t> </a:t>
            </a:r>
            <a:r>
              <a:rPr dirty="0"/>
              <a:t>ряд</a:t>
            </a:r>
            <a:r>
              <a:rPr spc="-40" dirty="0"/>
              <a:t> </a:t>
            </a:r>
            <a:r>
              <a:rPr dirty="0"/>
              <a:t>выступает</a:t>
            </a:r>
            <a:r>
              <a:rPr spc="-65" dirty="0"/>
              <a:t> </a:t>
            </a:r>
            <a:r>
              <a:rPr dirty="0"/>
              <a:t>как</a:t>
            </a:r>
            <a:r>
              <a:rPr spc="-45" dirty="0"/>
              <a:t> </a:t>
            </a:r>
            <a:r>
              <a:rPr spc="-10" dirty="0"/>
              <a:t>жюри.</a:t>
            </a: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354965" algn="l"/>
              </a:tabLst>
            </a:pPr>
            <a:r>
              <a:rPr dirty="0"/>
              <a:t>Составьте</a:t>
            </a:r>
            <a:r>
              <a:rPr spc="-45" dirty="0"/>
              <a:t> </a:t>
            </a:r>
            <a:r>
              <a:rPr dirty="0"/>
              <a:t>рассказ</a:t>
            </a:r>
            <a:r>
              <a:rPr spc="-50" dirty="0"/>
              <a:t> </a:t>
            </a:r>
            <a:r>
              <a:rPr dirty="0"/>
              <a:t>про</a:t>
            </a:r>
            <a:r>
              <a:rPr spc="-40" dirty="0"/>
              <a:t> </a:t>
            </a:r>
            <a:r>
              <a:rPr dirty="0"/>
              <a:t>животное,</a:t>
            </a:r>
            <a:r>
              <a:rPr spc="-50" dirty="0"/>
              <a:t> </a:t>
            </a:r>
            <a:r>
              <a:rPr spc="-10" dirty="0"/>
              <a:t>насекомое</a:t>
            </a:r>
            <a:r>
              <a:rPr spc="-65" dirty="0"/>
              <a:t> </a:t>
            </a:r>
            <a:r>
              <a:rPr dirty="0"/>
              <a:t>или</a:t>
            </a:r>
            <a:r>
              <a:rPr spc="-40" dirty="0"/>
              <a:t> </a:t>
            </a:r>
            <a:r>
              <a:rPr spc="-45" dirty="0"/>
              <a:t>рыбу,</a:t>
            </a:r>
            <a:r>
              <a:rPr spc="-65" dirty="0"/>
              <a:t> </a:t>
            </a:r>
            <a:r>
              <a:rPr spc="-10" dirty="0"/>
              <a:t>которая</a:t>
            </a:r>
            <a:r>
              <a:rPr spc="-40" dirty="0"/>
              <a:t> </a:t>
            </a:r>
            <a:r>
              <a:rPr dirty="0"/>
              <a:t>обращается</a:t>
            </a:r>
            <a:r>
              <a:rPr spc="-55" dirty="0"/>
              <a:t> </a:t>
            </a:r>
            <a:r>
              <a:rPr dirty="0"/>
              <a:t>к</a:t>
            </a:r>
            <a:r>
              <a:rPr spc="-40" dirty="0"/>
              <a:t> </a:t>
            </a:r>
            <a:r>
              <a:rPr spc="-10" dirty="0"/>
              <a:t>людям</a:t>
            </a:r>
            <a:r>
              <a:rPr spc="-35" dirty="0"/>
              <a:t> </a:t>
            </a:r>
            <a:r>
              <a:rPr dirty="0"/>
              <a:t>с</a:t>
            </a:r>
            <a:r>
              <a:rPr spc="-45" dirty="0"/>
              <a:t> </a:t>
            </a:r>
            <a:r>
              <a:rPr dirty="0"/>
              <a:t>призывом</a:t>
            </a:r>
            <a:r>
              <a:rPr spc="-35" dirty="0"/>
              <a:t> </a:t>
            </a:r>
            <a:r>
              <a:rPr spc="-10" dirty="0"/>
              <a:t>беречь</a:t>
            </a:r>
            <a:r>
              <a:rPr spc="-40" dirty="0"/>
              <a:t> </a:t>
            </a:r>
            <a:r>
              <a:rPr spc="-10" dirty="0"/>
              <a:t>природу.</a:t>
            </a:r>
          </a:p>
          <a:p>
            <a:pPr marL="355600" marR="5080" indent="-342900">
              <a:lnSpc>
                <a:spcPct val="100000"/>
              </a:lnSpc>
              <a:buAutoNum type="arabicPeriod" startAt="4"/>
              <a:tabLst>
                <a:tab pos="355600" algn="l"/>
              </a:tabLst>
            </a:pPr>
            <a:r>
              <a:rPr dirty="0"/>
              <a:t>Прочитай</a:t>
            </a:r>
            <a:r>
              <a:rPr spc="-40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dirty="0"/>
              <a:t>книге</a:t>
            </a:r>
            <a:r>
              <a:rPr spc="-40" dirty="0"/>
              <a:t> </a:t>
            </a:r>
            <a:r>
              <a:rPr dirty="0"/>
              <a:t>«Великан</a:t>
            </a:r>
            <a:r>
              <a:rPr spc="-35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поляне»</a:t>
            </a:r>
            <a:r>
              <a:rPr spc="-45" dirty="0"/>
              <a:t> </a:t>
            </a:r>
            <a:r>
              <a:rPr dirty="0"/>
              <a:t>рассказ</a:t>
            </a:r>
            <a:r>
              <a:rPr spc="-40" dirty="0"/>
              <a:t> </a:t>
            </a:r>
            <a:r>
              <a:rPr spc="-10" dirty="0"/>
              <a:t>«Бутылочная</a:t>
            </a:r>
            <a:r>
              <a:rPr spc="-50" dirty="0"/>
              <a:t> </a:t>
            </a:r>
            <a:r>
              <a:rPr dirty="0"/>
              <a:t>почта».</a:t>
            </a:r>
            <a:r>
              <a:rPr spc="-35" dirty="0"/>
              <a:t> </a:t>
            </a:r>
            <a:r>
              <a:rPr dirty="0"/>
              <a:t>Проанализируй</a:t>
            </a:r>
            <a:r>
              <a:rPr spc="-50" dirty="0"/>
              <a:t> </a:t>
            </a:r>
            <a:r>
              <a:rPr dirty="0"/>
              <a:t>свое</a:t>
            </a:r>
            <a:r>
              <a:rPr spc="-35" dirty="0"/>
              <a:t> </a:t>
            </a:r>
            <a:r>
              <a:rPr dirty="0"/>
              <a:t>поведение</a:t>
            </a:r>
            <a:r>
              <a:rPr spc="-40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spc="-10" dirty="0"/>
              <a:t>природе. </a:t>
            </a:r>
            <a:r>
              <a:rPr dirty="0"/>
              <a:t>Были</a:t>
            </a:r>
            <a:r>
              <a:rPr spc="-35" dirty="0"/>
              <a:t> </a:t>
            </a:r>
            <a:r>
              <a:rPr dirty="0"/>
              <a:t>ли</a:t>
            </a:r>
            <a:r>
              <a:rPr spc="-40" dirty="0"/>
              <a:t> </a:t>
            </a:r>
            <a:r>
              <a:rPr dirty="0"/>
              <a:t>поступки,</a:t>
            </a:r>
            <a:r>
              <a:rPr spc="-70" dirty="0"/>
              <a:t> </a:t>
            </a:r>
            <a:r>
              <a:rPr dirty="0"/>
              <a:t>за</a:t>
            </a:r>
            <a:r>
              <a:rPr spc="-40" dirty="0"/>
              <a:t> </a:t>
            </a:r>
            <a:r>
              <a:rPr spc="-20" dirty="0"/>
              <a:t>которые</a:t>
            </a:r>
            <a:r>
              <a:rPr spc="-40" dirty="0"/>
              <a:t> </a:t>
            </a:r>
            <a:r>
              <a:rPr dirty="0"/>
              <a:t>тебе</a:t>
            </a:r>
            <a:r>
              <a:rPr spc="-35" dirty="0"/>
              <a:t> </a:t>
            </a:r>
            <a:r>
              <a:rPr dirty="0"/>
              <a:t>было</a:t>
            </a:r>
            <a:r>
              <a:rPr spc="-45" dirty="0"/>
              <a:t> </a:t>
            </a:r>
            <a:r>
              <a:rPr dirty="0"/>
              <a:t>стыдно?</a:t>
            </a:r>
            <a:r>
              <a:rPr spc="-50" dirty="0"/>
              <a:t> </a:t>
            </a:r>
            <a:r>
              <a:rPr dirty="0"/>
              <a:t>Поговори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эту</a:t>
            </a:r>
            <a:r>
              <a:rPr spc="-30" dirty="0"/>
              <a:t> </a:t>
            </a:r>
            <a:r>
              <a:rPr dirty="0"/>
              <a:t>тему</a:t>
            </a:r>
            <a:r>
              <a:rPr spc="-60" dirty="0"/>
              <a:t> </a:t>
            </a:r>
            <a:r>
              <a:rPr dirty="0"/>
              <a:t>со</a:t>
            </a:r>
            <a:r>
              <a:rPr spc="-30" dirty="0"/>
              <a:t> </a:t>
            </a:r>
            <a:r>
              <a:rPr dirty="0"/>
              <a:t>своими</a:t>
            </a:r>
            <a:r>
              <a:rPr spc="-50" dirty="0"/>
              <a:t> </a:t>
            </a:r>
            <a:r>
              <a:rPr spc="-10" dirty="0"/>
              <a:t>товарищами.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32319" y="0"/>
            <a:ext cx="4863083" cy="273557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5091" y="365759"/>
            <a:ext cx="3817620" cy="50886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0476" y="2378963"/>
            <a:ext cx="2842260" cy="37901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926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Проект</a:t>
            </a:r>
            <a:r>
              <a:rPr sz="3200" spc="-45" dirty="0"/>
              <a:t> </a:t>
            </a:r>
            <a:r>
              <a:rPr sz="3200" dirty="0"/>
              <a:t>«Мы</a:t>
            </a:r>
            <a:r>
              <a:rPr sz="3200" spc="-10" dirty="0"/>
              <a:t> помним»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7211" y="1245108"/>
            <a:ext cx="7210044" cy="51526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12192000" cy="685342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904" rIns="0" bIns="0" rtlCol="0">
            <a:spAutoFit/>
          </a:bodyPr>
          <a:lstStyle/>
          <a:p>
            <a:pPr marL="3552190">
              <a:lnSpc>
                <a:spcPct val="100000"/>
              </a:lnSpc>
              <a:spcBef>
                <a:spcPts val="100"/>
              </a:spcBef>
            </a:pPr>
            <a:r>
              <a:rPr dirty="0"/>
              <a:t>Проект</a:t>
            </a:r>
            <a:r>
              <a:rPr spc="-75" dirty="0"/>
              <a:t> </a:t>
            </a:r>
            <a:r>
              <a:rPr spc="-30" dirty="0"/>
              <a:t>«Города</a:t>
            </a:r>
            <a:r>
              <a:rPr spc="-60" dirty="0"/>
              <a:t> </a:t>
            </a:r>
            <a:r>
              <a:rPr spc="-10" dirty="0"/>
              <a:t>России»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015" y="1758695"/>
            <a:ext cx="5727192" cy="39410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39940" y="1758695"/>
            <a:ext cx="4846320" cy="38770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751564" cy="667816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7620">
              <a:lnSpc>
                <a:spcPct val="100000"/>
              </a:lnSpc>
              <a:spcBef>
                <a:spcPts val="100"/>
              </a:spcBef>
            </a:pPr>
            <a:r>
              <a:rPr dirty="0"/>
              <a:t>Проект</a:t>
            </a:r>
            <a:r>
              <a:rPr spc="-75" dirty="0"/>
              <a:t> </a:t>
            </a:r>
            <a:r>
              <a:rPr spc="-20" dirty="0"/>
              <a:t>«Родословная»</a:t>
            </a:r>
            <a:r>
              <a:rPr spc="-60" dirty="0"/>
              <a:t> </a:t>
            </a:r>
            <a:r>
              <a:rPr dirty="0"/>
              <a:t>позволяет</a:t>
            </a:r>
            <a:r>
              <a:rPr spc="-50" dirty="0"/>
              <a:t> </a:t>
            </a:r>
            <a:r>
              <a:rPr dirty="0"/>
              <a:t>узнать</a:t>
            </a:r>
            <a:r>
              <a:rPr spc="-55" dirty="0"/>
              <a:t> </a:t>
            </a:r>
            <a:r>
              <a:rPr dirty="0"/>
              <a:t>свою</a:t>
            </a:r>
            <a:r>
              <a:rPr spc="-75" dirty="0"/>
              <a:t> </a:t>
            </a:r>
            <a:r>
              <a:rPr spc="-10" dirty="0"/>
              <a:t>историю.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9619" y="1388363"/>
            <a:ext cx="3488436" cy="46497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74894" y="2105405"/>
            <a:ext cx="60553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Подумай,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может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ли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дерево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расти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без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корня? </a:t>
            </a:r>
            <a:r>
              <a:rPr sz="2400" b="1" dirty="0">
                <a:latin typeface="Times New Roman"/>
                <a:cs typeface="Times New Roman"/>
              </a:rPr>
              <a:t>Как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это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связано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человеком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его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жизнью?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9691" y="387172"/>
            <a:ext cx="867600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Литературное</a:t>
            </a:r>
            <a:r>
              <a:rPr spc="-20" dirty="0"/>
              <a:t> </a:t>
            </a:r>
            <a:r>
              <a:rPr dirty="0"/>
              <a:t>чтение</a:t>
            </a:r>
            <a:r>
              <a:rPr spc="-20" dirty="0"/>
              <a:t> </a:t>
            </a:r>
            <a:r>
              <a:rPr b="0" dirty="0">
                <a:latin typeface="Times New Roman"/>
                <a:cs typeface="Times New Roman"/>
              </a:rPr>
              <a:t>так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же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дает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простор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для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мысли,</a:t>
            </a:r>
            <a:r>
              <a:rPr b="0" spc="-70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подводит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spc="-50" dirty="0">
                <a:latin typeface="Times New Roman"/>
                <a:cs typeface="Times New Roman"/>
              </a:rPr>
              <a:t>к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b="0" spc="-10" dirty="0">
                <a:latin typeface="Times New Roman"/>
                <a:cs typeface="Times New Roman"/>
              </a:rPr>
              <a:t>размышлениям,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учит</a:t>
            </a:r>
            <a:r>
              <a:rPr b="0" spc="-4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ставить себя</a:t>
            </a:r>
            <a:r>
              <a:rPr b="0" spc="-4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на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место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другого.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2375" y="1387801"/>
            <a:ext cx="581850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1.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Л.Н.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Толстой </a:t>
            </a:r>
            <a:r>
              <a:rPr sz="2000" spc="-10" dirty="0">
                <a:latin typeface="Times New Roman"/>
                <a:cs typeface="Times New Roman"/>
              </a:rPr>
              <a:t>«Филипок»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414780" algn="l"/>
                <a:tab pos="2286635" algn="l"/>
              </a:tabLst>
            </a:pP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Составить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тонкие</a:t>
            </a:r>
            <a:r>
              <a:rPr sz="2000" dirty="0">
                <a:latin typeface="Times New Roman"/>
                <a:cs typeface="Times New Roman"/>
              </a:rPr>
              <a:t>	и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толстые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вопросы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рассказу.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2376" y="1998088"/>
            <a:ext cx="5843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1472565" algn="l"/>
                <a:tab pos="2647315" algn="l"/>
                <a:tab pos="3722370" algn="l"/>
                <a:tab pos="4899025" algn="l"/>
              </a:tabLst>
            </a:pPr>
            <a:r>
              <a:rPr sz="2000" spc="-50" dirty="0">
                <a:latin typeface="Times New Roman"/>
                <a:cs typeface="Times New Roman"/>
              </a:rPr>
              <a:t>-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Выбрать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наиболее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удачные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вопросы,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записать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26351" y="1998088"/>
            <a:ext cx="1621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0375" algn="l"/>
              </a:tabLst>
            </a:pPr>
            <a:r>
              <a:rPr sz="2000" spc="-25" dirty="0">
                <a:latin typeface="Times New Roman"/>
                <a:cs typeface="Times New Roman"/>
              </a:rPr>
              <a:t>их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лепестках: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2373" y="2302888"/>
            <a:ext cx="76231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  <a:tabLst>
                <a:tab pos="732155" algn="l"/>
                <a:tab pos="1769745" algn="l"/>
                <a:tab pos="2044064" algn="l"/>
                <a:tab pos="2980055" algn="l"/>
                <a:tab pos="3356610" algn="l"/>
                <a:tab pos="4304665" algn="l"/>
                <a:tab pos="4516120" algn="l"/>
              </a:tabLst>
            </a:pPr>
            <a:r>
              <a:rPr sz="2000" spc="-2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красных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-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тонкие,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желтых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-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толстые.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002030" algn="l"/>
                <a:tab pos="2148205" algn="l"/>
                <a:tab pos="3109595" algn="l"/>
                <a:tab pos="3590925" algn="l"/>
                <a:tab pos="5223510" algn="l"/>
                <a:tab pos="6307455" algn="l"/>
              </a:tabLst>
            </a:pPr>
            <a:r>
              <a:rPr sz="2000" spc="-10" dirty="0">
                <a:latin typeface="Times New Roman"/>
                <a:cs typeface="Times New Roman"/>
              </a:rPr>
              <a:t>Тонкие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вопросы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просто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содержанию,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толстые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раскрывают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7378" y="3217541"/>
            <a:ext cx="50393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86180" algn="l"/>
                <a:tab pos="1757680" algn="l"/>
                <a:tab pos="2651125" algn="l"/>
                <a:tab pos="3231515" algn="l"/>
                <a:tab pos="443992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«Почему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так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0" dirty="0">
                <a:latin typeface="Times New Roman"/>
                <a:cs typeface="Times New Roman"/>
              </a:rPr>
              <a:t>важно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для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человека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0" dirty="0">
                <a:latin typeface="Times New Roman"/>
                <a:cs typeface="Times New Roman"/>
              </a:rPr>
              <a:t>быть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22371" y="2912183"/>
            <a:ext cx="251142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глубину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произведения. </a:t>
            </a:r>
            <a:r>
              <a:rPr sz="2000" b="1" dirty="0">
                <a:latin typeface="Times New Roman"/>
                <a:cs typeface="Times New Roman"/>
              </a:rPr>
              <a:t>Примеры</a:t>
            </a:r>
            <a:r>
              <a:rPr sz="2000" b="1" spc="160" dirty="0">
                <a:latin typeface="Times New Roman"/>
                <a:cs typeface="Times New Roman"/>
              </a:rPr>
              <a:t>  </a:t>
            </a:r>
            <a:r>
              <a:rPr sz="2000" b="1" spc="-10" dirty="0">
                <a:latin typeface="Times New Roman"/>
                <a:cs typeface="Times New Roman"/>
              </a:rPr>
              <a:t>вопросов: образованным?»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2371" y="3827141"/>
            <a:ext cx="76219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3855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«Почему</a:t>
            </a:r>
            <a:r>
              <a:rPr sz="2000" b="1" dirty="0">
                <a:latin typeface="Times New Roman"/>
                <a:cs typeface="Times New Roman"/>
              </a:rPr>
              <a:t>	в</a:t>
            </a:r>
            <a:r>
              <a:rPr sz="2000" b="1" spc="4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глазах</a:t>
            </a:r>
            <a:r>
              <a:rPr sz="2000" b="1" spc="3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учителя</a:t>
            </a:r>
            <a:r>
              <a:rPr sz="2000" b="1" spc="4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этот</a:t>
            </a:r>
            <a:r>
              <a:rPr sz="2000" b="1" spc="4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маленький</a:t>
            </a:r>
            <a:r>
              <a:rPr sz="2000" b="1" spc="40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мальчик</a:t>
            </a:r>
            <a:r>
              <a:rPr sz="2000" b="1" spc="409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показался </a:t>
            </a:r>
            <a:r>
              <a:rPr sz="2000" b="1" dirty="0">
                <a:latin typeface="Times New Roman"/>
                <a:cs typeface="Times New Roman"/>
              </a:rPr>
              <a:t>таким</a:t>
            </a:r>
            <a:r>
              <a:rPr sz="2000" b="1" spc="-10" dirty="0">
                <a:latin typeface="Times New Roman"/>
                <a:cs typeface="Times New Roman"/>
              </a:rPr>
              <a:t> взрослым?....»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83508" y="4306823"/>
            <a:ext cx="3230880" cy="242316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83980" y="1623060"/>
            <a:ext cx="2971800" cy="38953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7" y="601471"/>
            <a:ext cx="921004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indent="-254000">
              <a:lnSpc>
                <a:spcPct val="100000"/>
              </a:lnSpc>
              <a:spcBef>
                <a:spcPts val="100"/>
              </a:spcBef>
              <a:buSzPct val="83333"/>
              <a:buAutoNum type="arabicPeriod" startAt="2"/>
              <a:tabLst>
                <a:tab pos="266700" algn="l"/>
              </a:tabLst>
            </a:pPr>
            <a:r>
              <a:rPr sz="2400" dirty="0">
                <a:latin typeface="Times New Roman"/>
                <a:cs typeface="Times New Roman"/>
              </a:rPr>
              <a:t>А.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Сент-</a:t>
            </a:r>
            <a:r>
              <a:rPr sz="2400" dirty="0">
                <a:latin typeface="Times New Roman"/>
                <a:cs typeface="Times New Roman"/>
              </a:rPr>
              <a:t>Экзюпери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«Маленький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принц»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i="1" spc="-10" dirty="0">
                <a:latin typeface="Times New Roman"/>
                <a:cs typeface="Times New Roman"/>
              </a:rPr>
              <a:t>Проблемные</a:t>
            </a:r>
            <a:r>
              <a:rPr sz="2400" i="1" spc="-60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вопросы:</a:t>
            </a:r>
            <a:endParaRPr sz="2400">
              <a:latin typeface="Times New Roman"/>
              <a:cs typeface="Times New Roman"/>
            </a:endParaRPr>
          </a:p>
          <a:p>
            <a:pPr marL="189865" lvl="1" indent="-177165">
              <a:lnSpc>
                <a:spcPct val="100000"/>
              </a:lnSpc>
              <a:buChar char="-"/>
              <a:tabLst>
                <a:tab pos="189865" algn="l"/>
              </a:tabLst>
            </a:pPr>
            <a:r>
              <a:rPr sz="2400" b="1" dirty="0">
                <a:latin typeface="Times New Roman"/>
                <a:cs typeface="Times New Roman"/>
              </a:rPr>
              <a:t>Почему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взрослые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слепы?</a:t>
            </a:r>
            <a:endParaRPr sz="2400">
              <a:latin typeface="Times New Roman"/>
              <a:cs typeface="Times New Roman"/>
            </a:endParaRPr>
          </a:p>
          <a:p>
            <a:pPr marL="355600" marR="5080" lvl="1" indent="-343535">
              <a:lnSpc>
                <a:spcPct val="100000"/>
              </a:lnSpc>
              <a:buFont typeface="Times New Roman"/>
              <a:buChar char="-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Какие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чувства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вас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вызывает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высказывание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«Ведут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никому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не </a:t>
            </a:r>
            <a:r>
              <a:rPr sz="2400" b="1" dirty="0">
                <a:latin typeface="Times New Roman"/>
                <a:cs typeface="Times New Roman"/>
              </a:rPr>
              <a:t>нужные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подсчеты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звезд,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вместо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того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что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бы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любоваться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ими»?</a:t>
            </a:r>
            <a:endParaRPr sz="2400">
              <a:latin typeface="Times New Roman"/>
              <a:cs typeface="Times New Roman"/>
            </a:endParaRPr>
          </a:p>
          <a:p>
            <a:pPr marL="355600" lvl="1" indent="-342900">
              <a:lnSpc>
                <a:spcPct val="100000"/>
              </a:lnSpc>
              <a:buFont typeface="Times New Roman"/>
              <a:buChar char="-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Почему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взрослым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нужно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чаще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прислушиваться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детям?</a:t>
            </a:r>
            <a:endParaRPr sz="2400">
              <a:latin typeface="Times New Roman"/>
              <a:cs typeface="Times New Roman"/>
            </a:endParaRPr>
          </a:p>
          <a:p>
            <a:pPr marL="355600" lvl="1" indent="-342900">
              <a:lnSpc>
                <a:spcPct val="100000"/>
              </a:lnSpc>
              <a:buFont typeface="Times New Roman"/>
              <a:buChar char="-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Почему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так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важно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жизни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любить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нести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ответственность?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3570732"/>
            <a:ext cx="4337304" cy="28681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06183" y="3570732"/>
            <a:ext cx="4137660" cy="29016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9123" y="387172"/>
            <a:ext cx="1008570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3</a:t>
            </a:r>
            <a:r>
              <a:rPr b="0" dirty="0">
                <a:latin typeface="Times New Roman"/>
                <a:cs typeface="Times New Roman"/>
              </a:rPr>
              <a:t>.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В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произведениях</a:t>
            </a:r>
            <a:r>
              <a:rPr b="0" spc="280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М.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Пришвина,</a:t>
            </a:r>
            <a:r>
              <a:rPr b="0" spc="280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В.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Бианки,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Е.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Чарушина</a:t>
            </a:r>
            <a:r>
              <a:rPr b="0" spc="270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так</a:t>
            </a:r>
            <a:r>
              <a:rPr b="0" spc="275" dirty="0">
                <a:latin typeface="Times New Roman"/>
                <a:cs typeface="Times New Roman"/>
              </a:rPr>
              <a:t>  </a:t>
            </a:r>
            <a:r>
              <a:rPr b="0" spc="-25" dirty="0">
                <a:latin typeface="Times New Roman"/>
                <a:cs typeface="Times New Roman"/>
              </a:rPr>
              <a:t>же </a:t>
            </a:r>
            <a:r>
              <a:rPr b="0" dirty="0">
                <a:latin typeface="Times New Roman"/>
                <a:cs typeface="Times New Roman"/>
              </a:rPr>
              <a:t>раскрывается</a:t>
            </a:r>
            <a:r>
              <a:rPr b="0" spc="-5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важность</a:t>
            </a:r>
            <a:r>
              <a:rPr b="0" spc="-6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любви</a:t>
            </a:r>
            <a:r>
              <a:rPr b="0" spc="-6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к</a:t>
            </a:r>
            <a:r>
              <a:rPr b="0" spc="-6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природе,</a:t>
            </a:r>
            <a:r>
              <a:rPr b="0" spc="-5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поднимается</a:t>
            </a:r>
            <a:r>
              <a:rPr b="0" spc="-5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тема</a:t>
            </a:r>
            <a:r>
              <a:rPr b="0" spc="-6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ответственности </a:t>
            </a:r>
            <a:r>
              <a:rPr b="0" dirty="0">
                <a:latin typeface="Times New Roman"/>
                <a:cs typeface="Times New Roman"/>
              </a:rPr>
              <a:t>за</a:t>
            </a:r>
            <a:r>
              <a:rPr b="0" spc="4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свои</a:t>
            </a:r>
            <a:r>
              <a:rPr b="0" spc="4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поступки</a:t>
            </a:r>
            <a:r>
              <a:rPr b="0" spc="4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не</a:t>
            </a:r>
            <a:r>
              <a:rPr b="0" spc="409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только</a:t>
            </a:r>
            <a:r>
              <a:rPr b="0" spc="4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перед</a:t>
            </a:r>
            <a:r>
              <a:rPr b="0" spc="4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людьми,</a:t>
            </a:r>
            <a:r>
              <a:rPr b="0" spc="434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но</a:t>
            </a:r>
            <a:r>
              <a:rPr b="0" spc="4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и</a:t>
            </a:r>
            <a:r>
              <a:rPr b="0" spc="4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перед</a:t>
            </a:r>
            <a:r>
              <a:rPr b="0" spc="4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братьями</a:t>
            </a:r>
            <a:r>
              <a:rPr b="0" spc="42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нашими меньшими.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2092" y="2055876"/>
            <a:ext cx="5978652" cy="44836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1894" y="480136"/>
            <a:ext cx="11178540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примере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рассказов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«Злая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фамилия»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«Три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подвига»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рассматриваем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необходимость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растить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себе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мужество,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отвагу,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способность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защитить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ближнего.</a:t>
            </a:r>
            <a:endParaRPr sz="2000">
              <a:latin typeface="Times New Roman"/>
              <a:cs typeface="Times New Roman"/>
            </a:endParaRPr>
          </a:p>
          <a:p>
            <a:pPr marL="1129665">
              <a:lnSpc>
                <a:spcPct val="100000"/>
              </a:lnSpc>
              <a:tabLst>
                <a:tab pos="1472565" algn="l"/>
              </a:tabLst>
            </a:pPr>
            <a:r>
              <a:rPr sz="2000" spc="-50" dirty="0">
                <a:latin typeface="Times New Roman"/>
                <a:cs typeface="Times New Roman"/>
              </a:rPr>
              <a:t>-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Times New Roman"/>
                <a:cs typeface="Times New Roman"/>
              </a:rPr>
              <a:t>Можно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ли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делать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выводы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человеке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внешности,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одежде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или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фамилии?</a:t>
            </a:r>
            <a:endParaRPr sz="2000">
              <a:latin typeface="Times New Roman"/>
              <a:cs typeface="Times New Roman"/>
            </a:endParaRPr>
          </a:p>
          <a:p>
            <a:pPr marL="1332230">
              <a:lnSpc>
                <a:spcPct val="100000"/>
              </a:lnSpc>
              <a:tabLst>
                <a:tab pos="1675130" algn="l"/>
              </a:tabLst>
            </a:pPr>
            <a:r>
              <a:rPr sz="2000" spc="-50" dirty="0">
                <a:latin typeface="Times New Roman"/>
                <a:cs typeface="Times New Roman"/>
              </a:rPr>
              <a:t>-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Times New Roman"/>
                <a:cs typeface="Times New Roman"/>
              </a:rPr>
              <a:t>Нарисуй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свои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чувства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когда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читаешь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строки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героических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поступках.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065" marR="5080" indent="2540" algn="ctr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latin typeface="Times New Roman"/>
                <a:cs typeface="Times New Roman"/>
              </a:rPr>
              <a:t>Игра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«6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шляп»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так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же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расширяет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представления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детей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о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событиях,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описанных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литературных </a:t>
            </a:r>
            <a:r>
              <a:rPr sz="2000" i="1" dirty="0">
                <a:latin typeface="Times New Roman"/>
                <a:cs typeface="Times New Roman"/>
              </a:rPr>
              <a:t>произведениях,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способствует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более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эмоциональному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восприятию</a:t>
            </a:r>
            <a:r>
              <a:rPr sz="2000" i="1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материала,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учит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принимать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мнение другого.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3463" y="3115055"/>
            <a:ext cx="7581900" cy="3538854"/>
            <a:chOff x="283463" y="3115055"/>
            <a:chExt cx="7581900" cy="353885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463" y="3470147"/>
              <a:ext cx="4027932" cy="304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26635" y="3115055"/>
              <a:ext cx="3538728" cy="3538728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16240" y="3474720"/>
            <a:ext cx="3892296" cy="29199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2805" y="259207"/>
            <a:ext cx="105384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0" marR="5080" indent="-4001135">
              <a:lnSpc>
                <a:spcPct val="100000"/>
              </a:lnSpc>
              <a:spcBef>
                <a:spcPts val="100"/>
              </a:spcBef>
            </a:pPr>
            <a:r>
              <a:rPr sz="2000" spc="-10" dirty="0"/>
              <a:t>Внеурочная</a:t>
            </a:r>
            <a:r>
              <a:rPr sz="2000" spc="-100" dirty="0"/>
              <a:t> </a:t>
            </a:r>
            <a:r>
              <a:rPr sz="2000" dirty="0"/>
              <a:t>деятельность</a:t>
            </a:r>
            <a:r>
              <a:rPr sz="2000" spc="-50" dirty="0"/>
              <a:t> </a:t>
            </a:r>
            <a:r>
              <a:rPr sz="2000" dirty="0"/>
              <a:t>позволяет</a:t>
            </a:r>
            <a:r>
              <a:rPr sz="2000" spc="-75" dirty="0"/>
              <a:t> </a:t>
            </a:r>
            <a:r>
              <a:rPr sz="2000" spc="-10" dirty="0"/>
              <a:t>педагогу</a:t>
            </a:r>
            <a:r>
              <a:rPr sz="2000" spc="-80" dirty="0"/>
              <a:t> </a:t>
            </a:r>
            <a:r>
              <a:rPr sz="2000" dirty="0"/>
              <a:t>расширить</a:t>
            </a:r>
            <a:r>
              <a:rPr sz="2000" spc="-75" dirty="0"/>
              <a:t> </a:t>
            </a:r>
            <a:r>
              <a:rPr sz="2000" dirty="0"/>
              <a:t>границы</a:t>
            </a:r>
            <a:r>
              <a:rPr sz="2000" spc="-75" dirty="0"/>
              <a:t> </a:t>
            </a:r>
            <a:r>
              <a:rPr sz="2000" spc="-10" dirty="0"/>
              <a:t>изучаемого</a:t>
            </a:r>
            <a:r>
              <a:rPr sz="2000" spc="-100" dirty="0"/>
              <a:t> </a:t>
            </a:r>
            <a:r>
              <a:rPr sz="2000" dirty="0"/>
              <a:t>материала</a:t>
            </a:r>
            <a:r>
              <a:rPr sz="2000" spc="-85" dirty="0"/>
              <a:t> </a:t>
            </a:r>
            <a:r>
              <a:rPr sz="2000" spc="-50" dirty="0"/>
              <a:t>и </a:t>
            </a:r>
            <a:r>
              <a:rPr sz="2000" spc="-10" dirty="0"/>
              <a:t>заинтересовать</a:t>
            </a:r>
            <a:r>
              <a:rPr sz="2000" spc="-20" dirty="0"/>
              <a:t> </a:t>
            </a:r>
            <a:r>
              <a:rPr sz="2000" spc="-10" dirty="0"/>
              <a:t>ребят.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510028" y="1475612"/>
            <a:ext cx="864679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Экскурсии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планетарий;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«По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старым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улочкам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города»;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посещение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выставки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«Девушки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шинелях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фронтовых»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3906011"/>
            <a:ext cx="12192000" cy="2952115"/>
            <a:chOff x="0" y="3906011"/>
            <a:chExt cx="12192000" cy="295211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948683"/>
              <a:ext cx="4311396" cy="29093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11396" y="3906011"/>
              <a:ext cx="7880604" cy="29519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7110" y="914476"/>
            <a:ext cx="908367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«Школа</a:t>
            </a:r>
            <a:r>
              <a:rPr sz="4400" spc="-95" dirty="0"/>
              <a:t> </a:t>
            </a:r>
            <a:r>
              <a:rPr sz="4400" dirty="0"/>
              <a:t>—</a:t>
            </a:r>
            <a:r>
              <a:rPr sz="4400" spc="-95" dirty="0"/>
              <a:t> </a:t>
            </a:r>
            <a:r>
              <a:rPr sz="4400" dirty="0"/>
              <a:t>это</a:t>
            </a:r>
            <a:r>
              <a:rPr sz="4400" spc="-80" dirty="0"/>
              <a:t> </a:t>
            </a:r>
            <a:r>
              <a:rPr sz="4400" dirty="0"/>
              <a:t>мастерская,</a:t>
            </a:r>
            <a:r>
              <a:rPr sz="4400" spc="-114" dirty="0"/>
              <a:t> </a:t>
            </a:r>
            <a:r>
              <a:rPr sz="4400" spc="-25" dirty="0"/>
              <a:t>где </a:t>
            </a:r>
            <a:r>
              <a:rPr sz="4400" spc="-20" dirty="0"/>
              <a:t>формируется</a:t>
            </a:r>
            <a:r>
              <a:rPr sz="4400" spc="-215" dirty="0"/>
              <a:t> </a:t>
            </a:r>
            <a:r>
              <a:rPr sz="4400" spc="-10" dirty="0"/>
              <a:t>мысль подрастающего</a:t>
            </a:r>
            <a:r>
              <a:rPr sz="4400" spc="-165" dirty="0"/>
              <a:t> </a:t>
            </a:r>
            <a:r>
              <a:rPr sz="4400" dirty="0"/>
              <a:t>поколения,</a:t>
            </a:r>
            <a:r>
              <a:rPr sz="4400" spc="-155" dirty="0"/>
              <a:t> </a:t>
            </a:r>
            <a:r>
              <a:rPr sz="4400" spc="-20" dirty="0"/>
              <a:t>надо </a:t>
            </a:r>
            <a:r>
              <a:rPr sz="4400" dirty="0"/>
              <a:t>крепко</a:t>
            </a:r>
            <a:r>
              <a:rPr sz="4400" spc="-55" dirty="0"/>
              <a:t> </a:t>
            </a:r>
            <a:r>
              <a:rPr sz="4400" dirty="0"/>
              <a:t>держать</a:t>
            </a:r>
            <a:r>
              <a:rPr sz="4400" spc="-95" dirty="0"/>
              <a:t> </a:t>
            </a:r>
            <a:r>
              <a:rPr sz="4400" dirty="0"/>
              <a:t>её</a:t>
            </a:r>
            <a:r>
              <a:rPr sz="4400" spc="-55" dirty="0"/>
              <a:t> </a:t>
            </a:r>
            <a:r>
              <a:rPr sz="4400" dirty="0"/>
              <a:t>в</a:t>
            </a:r>
            <a:r>
              <a:rPr sz="4400" spc="-70" dirty="0"/>
              <a:t> </a:t>
            </a:r>
            <a:r>
              <a:rPr sz="4400" dirty="0"/>
              <a:t>руках,</a:t>
            </a:r>
            <a:r>
              <a:rPr sz="4400" spc="-55" dirty="0"/>
              <a:t> </a:t>
            </a:r>
            <a:r>
              <a:rPr sz="4400" dirty="0"/>
              <a:t>если</a:t>
            </a:r>
            <a:r>
              <a:rPr sz="4400" spc="-70" dirty="0"/>
              <a:t> </a:t>
            </a:r>
            <a:r>
              <a:rPr sz="4400" spc="-25" dirty="0"/>
              <a:t>не </a:t>
            </a:r>
            <a:r>
              <a:rPr sz="4400" spc="-10" dirty="0"/>
              <a:t>хочешь</a:t>
            </a:r>
            <a:r>
              <a:rPr sz="4400" spc="-140" dirty="0"/>
              <a:t> </a:t>
            </a:r>
            <a:r>
              <a:rPr sz="4400" dirty="0"/>
              <a:t>выпустить</a:t>
            </a:r>
            <a:r>
              <a:rPr sz="4400" spc="-140" dirty="0"/>
              <a:t> </a:t>
            </a:r>
            <a:r>
              <a:rPr sz="4400" dirty="0"/>
              <a:t>из</a:t>
            </a:r>
            <a:r>
              <a:rPr sz="4400" spc="-114" dirty="0"/>
              <a:t> </a:t>
            </a:r>
            <a:r>
              <a:rPr sz="4400" dirty="0"/>
              <a:t>рук</a:t>
            </a:r>
            <a:r>
              <a:rPr sz="4400" spc="-110" dirty="0"/>
              <a:t> </a:t>
            </a:r>
            <a:r>
              <a:rPr sz="4400" spc="-45" dirty="0"/>
              <a:t>будущее.»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052309" y="4267911"/>
            <a:ext cx="38474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(Н.И. </a:t>
            </a:r>
            <a:r>
              <a:rPr sz="4400" b="1" spc="-20" dirty="0">
                <a:latin typeface="Times New Roman"/>
                <a:cs typeface="Times New Roman"/>
              </a:rPr>
              <a:t>Пирогов)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2165" y="241172"/>
            <a:ext cx="750887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7393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Классный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час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Форма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работы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детьми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формированию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глобальных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компетенций.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25" dirty="0">
                <a:latin typeface="Times New Roman"/>
                <a:cs typeface="Times New Roman"/>
              </a:rPr>
              <a:t>«Уроки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мира»,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«Курск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город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нашей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великой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победы»,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«Вежливые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слова».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2343911"/>
            <a:ext cx="6045708" cy="43510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6708" y="2343911"/>
            <a:ext cx="5553456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41" y="834008"/>
            <a:ext cx="10549255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58005" marR="327660" indent="-399478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Влияние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возрастных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особенностей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процесс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25" dirty="0">
                <a:latin typeface="Times New Roman"/>
                <a:cs typeface="Times New Roman"/>
              </a:rPr>
              <a:t> результат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формирования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глобальной компетентности</a:t>
            </a:r>
            <a:endParaRPr sz="2000">
              <a:latin typeface="Times New Roman"/>
              <a:cs typeface="Times New Roman"/>
            </a:endParaRPr>
          </a:p>
          <a:p>
            <a:pPr marL="12700" marR="193040" indent="315595">
              <a:lnSpc>
                <a:spcPct val="100000"/>
              </a:lnSpc>
              <a:buAutoNum type="arabicPeriod"/>
              <a:tabLst>
                <a:tab pos="328295" algn="l"/>
              </a:tabLst>
            </a:pPr>
            <a:r>
              <a:rPr sz="2000" dirty="0">
                <a:latin typeface="Times New Roman"/>
                <a:cs typeface="Times New Roman"/>
              </a:rPr>
              <a:t>Возрастные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особенности</a:t>
            </a:r>
            <a:r>
              <a:rPr sz="2000" spc="-25" dirty="0">
                <a:latin typeface="Times New Roman"/>
                <a:cs typeface="Times New Roman"/>
              </a:rPr>
              <a:t> школьников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проявляются: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восприятии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учащимися содержательных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аспектов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«глобальных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компетенций»,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отношении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изучаемым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проблемам,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в </a:t>
            </a:r>
            <a:r>
              <a:rPr sz="2000" dirty="0">
                <a:latin typeface="Times New Roman"/>
                <a:cs typeface="Times New Roman"/>
              </a:rPr>
              <a:t>особенностях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осознания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собственной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идентичности,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характере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взаимодействия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другими людьми.</a:t>
            </a:r>
            <a:endParaRPr sz="2000">
              <a:latin typeface="Times New Roman"/>
              <a:cs typeface="Times New Roman"/>
            </a:endParaRPr>
          </a:p>
          <a:p>
            <a:pPr marL="12700" marR="5080" indent="315595">
              <a:lnSpc>
                <a:spcPct val="100000"/>
              </a:lnSpc>
              <a:buAutoNum type="arabicPeriod"/>
              <a:tabLst>
                <a:tab pos="328295" algn="l"/>
              </a:tabLst>
            </a:pPr>
            <a:r>
              <a:rPr sz="2000" spc="-30" dirty="0">
                <a:latin typeface="Times New Roman"/>
                <a:cs typeface="Times New Roman"/>
              </a:rPr>
              <a:t>Усложнение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познавательной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задачи,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естественное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точки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зрения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возраста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психологических </a:t>
            </a:r>
            <a:r>
              <a:rPr sz="2000" dirty="0">
                <a:latin typeface="Times New Roman"/>
                <a:cs typeface="Times New Roman"/>
              </a:rPr>
              <a:t>особенностей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учеников,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содержания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образования,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влечет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собой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возрастание </a:t>
            </a:r>
            <a:r>
              <a:rPr sz="2000" spc="-20" dirty="0">
                <a:latin typeface="Times New Roman"/>
                <a:cs typeface="Times New Roman"/>
              </a:rPr>
              <a:t>затруднений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обучающихся.</a:t>
            </a:r>
            <a:endParaRPr sz="2000">
              <a:latin typeface="Times New Roman"/>
              <a:cs typeface="Times New Roman"/>
            </a:endParaRPr>
          </a:p>
          <a:p>
            <a:pPr marL="12700" marR="85090" indent="25463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67335" algn="l"/>
              </a:tabLst>
            </a:pPr>
            <a:r>
              <a:rPr sz="2000" spc="-20" dirty="0">
                <a:latin typeface="Times New Roman"/>
                <a:cs typeface="Times New Roman"/>
              </a:rPr>
              <a:t>Необходимо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целенаправленно</a:t>
            </a:r>
            <a:r>
              <a:rPr sz="2000" dirty="0">
                <a:latin typeface="Times New Roman"/>
                <a:cs typeface="Times New Roman"/>
              </a:rPr>
              <a:t> работать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над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составляющей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«знания»;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использовать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потенциал метапредметного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подхода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познавательной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учеников.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210820" marR="177800" indent="1270" algn="ctr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Times New Roman"/>
                <a:cs typeface="Times New Roman"/>
              </a:rPr>
              <a:t>Формирование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глобальной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компетентности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—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это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составная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целостного образовательного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процесса,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который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отражает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объективную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необходимость,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связанную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с </a:t>
            </a:r>
            <a:r>
              <a:rPr sz="2000" dirty="0">
                <a:latin typeface="Times New Roman"/>
                <a:cs typeface="Times New Roman"/>
              </a:rPr>
              <a:t>требованиями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времени,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субъективный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запрос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мотивированных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субъектов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образовательного </a:t>
            </a:r>
            <a:r>
              <a:rPr sz="2000" dirty="0">
                <a:latin typeface="Times New Roman"/>
                <a:cs typeface="Times New Roman"/>
              </a:rPr>
              <a:t>процесса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обучающихся,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учителей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родителей.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298192" y="2784348"/>
            <a:ext cx="7306309" cy="1507490"/>
            <a:chOff x="2298192" y="2784348"/>
            <a:chExt cx="7306309" cy="1507490"/>
          </a:xfrm>
        </p:grpSpPr>
        <p:sp>
          <p:nvSpPr>
            <p:cNvPr id="4" name="object 4"/>
            <p:cNvSpPr/>
            <p:nvPr/>
          </p:nvSpPr>
          <p:spPr>
            <a:xfrm>
              <a:off x="2351532" y="2967224"/>
              <a:ext cx="7178040" cy="923925"/>
            </a:xfrm>
            <a:custGeom>
              <a:avLst/>
              <a:gdLst/>
              <a:ahLst/>
              <a:cxnLst/>
              <a:rect l="l" t="t" r="r" b="b"/>
              <a:pathLst>
                <a:path w="7178040" h="923925">
                  <a:moveTo>
                    <a:pt x="7178040" y="0"/>
                  </a:moveTo>
                  <a:lnTo>
                    <a:pt x="0" y="0"/>
                  </a:lnTo>
                  <a:lnTo>
                    <a:pt x="0" y="923547"/>
                  </a:lnTo>
                  <a:lnTo>
                    <a:pt x="7178040" y="923547"/>
                  </a:lnTo>
                  <a:lnTo>
                    <a:pt x="71780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98192" y="2784348"/>
              <a:ext cx="7306056" cy="150723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51532" y="2967224"/>
            <a:ext cx="7178040" cy="923925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185"/>
              </a:spcBef>
              <a:tabLst>
                <a:tab pos="3044190" algn="l"/>
              </a:tabLst>
            </a:pPr>
            <a:r>
              <a:rPr sz="5400" b="0" spc="-10" dirty="0">
                <a:latin typeface="Times New Roman"/>
                <a:cs typeface="Times New Roman"/>
              </a:rPr>
              <a:t>Спасибо</a:t>
            </a:r>
            <a:r>
              <a:rPr sz="5400" b="0" dirty="0">
                <a:latin typeface="Times New Roman"/>
                <a:cs typeface="Times New Roman"/>
              </a:rPr>
              <a:t>	за</a:t>
            </a:r>
            <a:r>
              <a:rPr sz="5400" b="0" spc="-50" dirty="0">
                <a:latin typeface="Times New Roman"/>
                <a:cs typeface="Times New Roman"/>
              </a:rPr>
              <a:t> </a:t>
            </a:r>
            <a:r>
              <a:rPr sz="5400" b="0" spc="-10" dirty="0">
                <a:latin typeface="Times New Roman"/>
                <a:cs typeface="Times New Roman"/>
              </a:rPr>
              <a:t>внимание.</a:t>
            </a:r>
            <a:endParaRPr sz="5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0797" y="892886"/>
            <a:ext cx="9805035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FFFFFF"/>
                </a:solidFill>
              </a:rPr>
              <a:t>Глобальные</a:t>
            </a:r>
            <a:r>
              <a:rPr sz="3600" spc="-105" dirty="0">
                <a:solidFill>
                  <a:srgbClr val="FFFFFF"/>
                </a:solidFill>
              </a:rPr>
              <a:t> </a:t>
            </a:r>
            <a:r>
              <a:rPr sz="3600" dirty="0">
                <a:solidFill>
                  <a:srgbClr val="FFFFFF"/>
                </a:solidFill>
              </a:rPr>
              <a:t>компетенции</a:t>
            </a:r>
            <a:r>
              <a:rPr sz="3600" spc="-100" dirty="0">
                <a:solidFill>
                  <a:srgbClr val="FFFFFF"/>
                </a:solidFill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–</a:t>
            </a:r>
            <a:r>
              <a:rPr sz="3600" b="0" spc="-10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это</a:t>
            </a:r>
            <a:r>
              <a:rPr sz="3600" b="0" spc="-105" dirty="0">
                <a:latin typeface="Times New Roman"/>
                <a:cs typeface="Times New Roman"/>
              </a:rPr>
              <a:t> </a:t>
            </a:r>
            <a:r>
              <a:rPr sz="3600" b="0" spc="-10" dirty="0">
                <a:latin typeface="Times New Roman"/>
                <a:cs typeface="Times New Roman"/>
              </a:rPr>
              <a:t>ценностно- интегративный</a:t>
            </a:r>
            <a:r>
              <a:rPr sz="3600" b="0" spc="-150" dirty="0">
                <a:latin typeface="Times New Roman"/>
                <a:cs typeface="Times New Roman"/>
              </a:rPr>
              <a:t> </a:t>
            </a:r>
            <a:r>
              <a:rPr sz="3600" b="0" spc="-20" dirty="0">
                <a:latin typeface="Times New Roman"/>
                <a:cs typeface="Times New Roman"/>
              </a:rPr>
              <a:t>компонент</a:t>
            </a:r>
            <a:r>
              <a:rPr sz="3600" b="0" spc="-155" dirty="0">
                <a:latin typeface="Times New Roman"/>
                <a:cs typeface="Times New Roman"/>
              </a:rPr>
              <a:t> </a:t>
            </a:r>
            <a:r>
              <a:rPr sz="3600" b="0" spc="-10" dirty="0">
                <a:latin typeface="Times New Roman"/>
                <a:cs typeface="Times New Roman"/>
              </a:rPr>
              <a:t>функциональной </a:t>
            </a:r>
            <a:r>
              <a:rPr sz="3600" b="0" dirty="0">
                <a:latin typeface="Times New Roman"/>
                <a:cs typeface="Times New Roman"/>
              </a:rPr>
              <a:t>грамотности,</a:t>
            </a:r>
            <a:r>
              <a:rPr sz="3600" b="0" spc="-7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имеющий</a:t>
            </a:r>
            <a:r>
              <a:rPr sz="3600" b="0" spc="-9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собственное</a:t>
            </a:r>
            <a:r>
              <a:rPr sz="3600" b="0" spc="-75" dirty="0">
                <a:latin typeface="Times New Roman"/>
                <a:cs typeface="Times New Roman"/>
              </a:rPr>
              <a:t> </a:t>
            </a:r>
            <a:r>
              <a:rPr sz="3600" b="0" spc="-10" dirty="0">
                <a:latin typeface="Times New Roman"/>
                <a:cs typeface="Times New Roman"/>
              </a:rPr>
              <a:t>предметное </a:t>
            </a:r>
            <a:r>
              <a:rPr sz="3600" b="0" dirty="0">
                <a:latin typeface="Times New Roman"/>
                <a:cs typeface="Times New Roman"/>
              </a:rPr>
              <a:t>содержание,</a:t>
            </a:r>
            <a:r>
              <a:rPr sz="3600" b="0" spc="-4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ценностную</a:t>
            </a:r>
            <a:r>
              <a:rPr sz="3600" b="0" spc="-70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основу</a:t>
            </a:r>
            <a:r>
              <a:rPr sz="3600" b="0" spc="-5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и</a:t>
            </a:r>
            <a:r>
              <a:rPr sz="3600" b="0" spc="-60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нацеленный</a:t>
            </a:r>
            <a:r>
              <a:rPr sz="3600" b="0" spc="-65" dirty="0">
                <a:latin typeface="Times New Roman"/>
                <a:cs typeface="Times New Roman"/>
              </a:rPr>
              <a:t> </a:t>
            </a:r>
            <a:r>
              <a:rPr sz="3600" b="0" spc="-25" dirty="0">
                <a:latin typeface="Times New Roman"/>
                <a:cs typeface="Times New Roman"/>
              </a:rPr>
              <a:t>на </a:t>
            </a:r>
            <a:r>
              <a:rPr sz="3600" b="0" spc="-10" dirty="0">
                <a:latin typeface="Times New Roman"/>
                <a:cs typeface="Times New Roman"/>
              </a:rPr>
              <a:t>формирование</a:t>
            </a:r>
            <a:r>
              <a:rPr sz="3600" b="0" spc="-13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учебных</a:t>
            </a:r>
            <a:r>
              <a:rPr sz="3600" b="0" spc="-135" dirty="0">
                <a:latin typeface="Times New Roman"/>
                <a:cs typeface="Times New Roman"/>
              </a:rPr>
              <a:t> </a:t>
            </a:r>
            <a:r>
              <a:rPr sz="3600" b="0" spc="-10" dirty="0">
                <a:latin typeface="Times New Roman"/>
                <a:cs typeface="Times New Roman"/>
              </a:rPr>
              <a:t>навыков.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31208" y="4038598"/>
            <a:ext cx="3439668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1532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4917" y="617042"/>
            <a:ext cx="5272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FFFFFF"/>
                </a:solidFill>
              </a:rPr>
              <a:t>Структура</a:t>
            </a:r>
            <a:r>
              <a:rPr sz="4000" spc="-210" dirty="0">
                <a:solidFill>
                  <a:srgbClr val="FFFFFF"/>
                </a:solidFill>
              </a:rPr>
              <a:t> </a:t>
            </a:r>
            <a:r>
              <a:rPr sz="4000" spc="-10" dirty="0">
                <a:solidFill>
                  <a:srgbClr val="FFFFFF"/>
                </a:solidFill>
              </a:rPr>
              <a:t>глобальной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4296917" y="1227199"/>
            <a:ext cx="3750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компетентности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9934" y="1844039"/>
            <a:ext cx="3187065" cy="1385570"/>
          </a:xfrm>
          <a:prstGeom prst="rect">
            <a:avLst/>
          </a:prstGeom>
          <a:solidFill>
            <a:srgbClr val="5B9AD5"/>
          </a:solidFill>
          <a:ln w="12192">
            <a:solidFill>
              <a:srgbClr val="40709B"/>
            </a:solidFill>
          </a:ln>
        </p:spPr>
        <p:txBody>
          <a:bodyPr vert="horz" wrap="square" lIns="0" tIns="473709" rIns="0" bIns="0" rtlCol="0">
            <a:spAutoFit/>
          </a:bodyPr>
          <a:lstStyle/>
          <a:p>
            <a:pPr marL="780415">
              <a:lnSpc>
                <a:spcPct val="100000"/>
              </a:lnSpc>
              <a:spcBef>
                <a:spcPts val="3729"/>
              </a:spcBef>
            </a:pPr>
            <a:r>
              <a:rPr sz="3600" b="1" spc="-10" dirty="0">
                <a:latin typeface="Times New Roman"/>
                <a:cs typeface="Times New Roman"/>
              </a:rPr>
              <a:t>Знания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9934" y="4500370"/>
            <a:ext cx="3187065" cy="1384300"/>
          </a:xfrm>
          <a:prstGeom prst="rect">
            <a:avLst/>
          </a:prstGeom>
          <a:solidFill>
            <a:srgbClr val="5B9AD5"/>
          </a:solidFill>
          <a:ln w="12192">
            <a:solidFill>
              <a:srgbClr val="40709B"/>
            </a:solidFill>
          </a:ln>
        </p:spPr>
        <p:txBody>
          <a:bodyPr vert="horz" wrap="square" lIns="0" tIns="412750" rIns="0" bIns="0" rtlCol="0">
            <a:spAutoFit/>
          </a:bodyPr>
          <a:lstStyle/>
          <a:p>
            <a:pPr marL="534035">
              <a:lnSpc>
                <a:spcPct val="100000"/>
              </a:lnSpc>
              <a:spcBef>
                <a:spcPts val="3250"/>
              </a:spcBef>
            </a:pPr>
            <a:r>
              <a:rPr sz="3200" b="1" spc="-10" dirty="0">
                <a:latin typeface="Times New Roman"/>
                <a:cs typeface="Times New Roman"/>
              </a:rPr>
              <a:t>Отношения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2295" y="1844039"/>
            <a:ext cx="2956560" cy="1447800"/>
          </a:xfrm>
          <a:prstGeom prst="rect">
            <a:avLst/>
          </a:prstGeom>
          <a:solidFill>
            <a:srgbClr val="5B9AD5"/>
          </a:solidFill>
          <a:ln w="12192">
            <a:solidFill>
              <a:srgbClr val="40709B"/>
            </a:solidFill>
          </a:ln>
        </p:spPr>
        <p:txBody>
          <a:bodyPr vert="horz" wrap="square" lIns="0" tIns="442594" rIns="0" bIns="0" rtlCol="0">
            <a:spAutoFit/>
          </a:bodyPr>
          <a:lstStyle/>
          <a:p>
            <a:pPr marL="610870">
              <a:lnSpc>
                <a:spcPct val="100000"/>
              </a:lnSpc>
              <a:spcBef>
                <a:spcPts val="3484"/>
              </a:spcBef>
            </a:pPr>
            <a:r>
              <a:rPr sz="3600" b="1" spc="-10" dirty="0">
                <a:latin typeface="Times New Roman"/>
                <a:cs typeface="Times New Roman"/>
              </a:rPr>
              <a:t>Умения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61147" y="4437886"/>
            <a:ext cx="2956560" cy="1446530"/>
          </a:xfrm>
          <a:prstGeom prst="rect">
            <a:avLst/>
          </a:prstGeom>
          <a:solidFill>
            <a:srgbClr val="5B9AD5"/>
          </a:solidFill>
          <a:ln w="12192">
            <a:solidFill>
              <a:srgbClr val="40709B"/>
            </a:solidFill>
          </a:ln>
        </p:spPr>
        <p:txBody>
          <a:bodyPr vert="horz" wrap="square" lIns="0" tIns="288290" rIns="0" bIns="0" rtlCol="0">
            <a:spAutoFit/>
          </a:bodyPr>
          <a:lstStyle/>
          <a:p>
            <a:pPr marL="477520">
              <a:lnSpc>
                <a:spcPct val="100000"/>
              </a:lnSpc>
              <a:spcBef>
                <a:spcPts val="2270"/>
              </a:spcBef>
            </a:pPr>
            <a:r>
              <a:rPr sz="3600" b="1" spc="-10" dirty="0">
                <a:latin typeface="Times New Roman"/>
                <a:cs typeface="Times New Roman"/>
              </a:rPr>
              <a:t>Ценности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7359" y="384124"/>
            <a:ext cx="1045781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47825" marR="5080" indent="-163576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</a:rPr>
              <a:t>Особенности</a:t>
            </a:r>
            <a:r>
              <a:rPr sz="3200" spc="-18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направления</a:t>
            </a:r>
            <a:r>
              <a:rPr sz="3200" spc="-15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«глобальные</a:t>
            </a:r>
            <a:r>
              <a:rPr sz="3200" spc="-180" dirty="0">
                <a:solidFill>
                  <a:srgbClr val="FFFFFF"/>
                </a:solidFill>
              </a:rPr>
              <a:t> </a:t>
            </a:r>
            <a:r>
              <a:rPr sz="3200" spc="-20" dirty="0">
                <a:solidFill>
                  <a:srgbClr val="FFFFFF"/>
                </a:solidFill>
              </a:rPr>
              <a:t>компетенции»</a:t>
            </a:r>
            <a:r>
              <a:rPr sz="3200" spc="-155" dirty="0">
                <a:solidFill>
                  <a:srgbClr val="FFFFFF"/>
                </a:solidFill>
              </a:rPr>
              <a:t> </a:t>
            </a:r>
            <a:r>
              <a:rPr sz="3200" spc="-50" dirty="0">
                <a:solidFill>
                  <a:srgbClr val="FFFFFF"/>
                </a:solidFill>
              </a:rPr>
              <a:t>в </a:t>
            </a:r>
            <a:r>
              <a:rPr sz="3200" dirty="0">
                <a:solidFill>
                  <a:srgbClr val="FFFFFF"/>
                </a:solidFill>
              </a:rPr>
              <a:t>рамках</a:t>
            </a:r>
            <a:r>
              <a:rPr sz="3200" spc="-140" dirty="0">
                <a:solidFill>
                  <a:srgbClr val="FFFFFF"/>
                </a:solidFill>
              </a:rPr>
              <a:t> </a:t>
            </a:r>
            <a:r>
              <a:rPr sz="3200" spc="-10" dirty="0">
                <a:solidFill>
                  <a:srgbClr val="FFFFFF"/>
                </a:solidFill>
              </a:rPr>
              <a:t>функциональной</a:t>
            </a:r>
            <a:r>
              <a:rPr sz="3200" spc="-130" dirty="0">
                <a:solidFill>
                  <a:srgbClr val="FFFFFF"/>
                </a:solidFill>
              </a:rPr>
              <a:t> </a:t>
            </a:r>
            <a:r>
              <a:rPr sz="3200" spc="-10" dirty="0">
                <a:solidFill>
                  <a:srgbClr val="FFFFFF"/>
                </a:solidFill>
              </a:rPr>
              <a:t>грамотности.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771245" y="1363217"/>
            <a:ext cx="1078865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3820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Отсутствие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предмета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«Глобальные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компетенции»,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метапредметное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содержание включено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предметы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география,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обществознание,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литературное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чтение, окружающий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мир,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история.</a:t>
            </a:r>
            <a:endParaRPr sz="2400">
              <a:latin typeface="Times New Roman"/>
              <a:cs typeface="Times New Roman"/>
            </a:endParaRPr>
          </a:p>
          <a:p>
            <a:pPr marL="355600" marR="26352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процессе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формирования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глобальных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компетенций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достигаются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личностные образовательные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результаты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(«soft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skills»)</a:t>
            </a:r>
            <a:endParaRPr sz="24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Интегративность,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которая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проявляется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уровне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содержания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ряда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школьных </a:t>
            </a:r>
            <a:r>
              <a:rPr sz="2400" dirty="0">
                <a:latin typeface="Times New Roman"/>
                <a:cs typeface="Times New Roman"/>
              </a:rPr>
              <a:t>предметов,</a:t>
            </a:r>
            <a:r>
              <a:rPr sz="2400" spc="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уровне</a:t>
            </a:r>
            <a:r>
              <a:rPr sz="2400" spc="55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социально-</a:t>
            </a:r>
            <a:r>
              <a:rPr sz="2400" dirty="0">
                <a:latin typeface="Times New Roman"/>
                <a:cs typeface="Times New Roman"/>
              </a:rPr>
              <a:t>значимых</a:t>
            </a:r>
            <a:r>
              <a:rPr sz="2400" spc="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ценностей,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6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организационном </a:t>
            </a:r>
            <a:r>
              <a:rPr sz="2400" dirty="0">
                <a:latin typeface="Times New Roman"/>
                <a:cs typeface="Times New Roman"/>
              </a:rPr>
              <a:t>уровне.</a:t>
            </a:r>
            <a:r>
              <a:rPr sz="2400" spc="1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начальной</a:t>
            </a:r>
            <a:r>
              <a:rPr sz="2400" spc="1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школе</a:t>
            </a:r>
            <a:r>
              <a:rPr sz="2400" spc="1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это</a:t>
            </a:r>
            <a:r>
              <a:rPr sz="2400" spc="1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окружающий</a:t>
            </a:r>
            <a:r>
              <a:rPr sz="2400" spc="1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мир,</a:t>
            </a:r>
            <a:r>
              <a:rPr sz="2400" spc="1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литературное</a:t>
            </a:r>
            <a:r>
              <a:rPr sz="2400" spc="16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чтение, внеурочная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деятельность,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воспитательный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потенциал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классного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часа.</a:t>
            </a:r>
            <a:endParaRPr sz="2400">
              <a:latin typeface="Times New Roman"/>
              <a:cs typeface="Times New Roman"/>
            </a:endParaRPr>
          </a:p>
          <a:p>
            <a:pPr marL="355600" marR="154305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5600" algn="l"/>
                <a:tab pos="431165" algn="l"/>
              </a:tabLst>
            </a:pP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Необходимость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создания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комплексных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заданий,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учитывающих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отечественный </a:t>
            </a:r>
            <a:r>
              <a:rPr sz="2400" dirty="0">
                <a:latin typeface="Times New Roman"/>
                <a:cs typeface="Times New Roman"/>
              </a:rPr>
              <a:t>опыт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особенности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российского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социума,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которые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позволят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формировать глобальные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компетенции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российских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школах.</a:t>
            </a:r>
            <a:endParaRPr sz="2400">
              <a:latin typeface="Times New Roman"/>
              <a:cs typeface="Times New Roman"/>
            </a:endParaRPr>
          </a:p>
          <a:p>
            <a:pPr marL="354965" marR="216535" indent="-342900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Непосредственная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ориентация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«soft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skills»,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связь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воспитательной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работой </a:t>
            </a:r>
            <a:r>
              <a:rPr sz="2400" spc="-20" dirty="0">
                <a:latin typeface="Times New Roman"/>
                <a:cs typeface="Times New Roman"/>
              </a:rPr>
              <a:t>школы,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воспитанием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семье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самовоспитанием.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1854" marR="5080" indent="-300037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</a:rPr>
              <a:t>Роль</a:t>
            </a:r>
            <a:r>
              <a:rPr sz="2800" spc="-10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школы</a:t>
            </a:r>
            <a:r>
              <a:rPr sz="2800" spc="-8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в</a:t>
            </a:r>
            <a:r>
              <a:rPr sz="2800" spc="-100" dirty="0">
                <a:solidFill>
                  <a:srgbClr val="FFFFFF"/>
                </a:solidFill>
              </a:rPr>
              <a:t> </a:t>
            </a:r>
            <a:r>
              <a:rPr sz="2800" spc="-20" dirty="0">
                <a:solidFill>
                  <a:srgbClr val="FFFFFF"/>
                </a:solidFill>
              </a:rPr>
              <a:t>формировании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у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учеников</a:t>
            </a:r>
            <a:r>
              <a:rPr sz="2800" spc="-90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глобальной компетентности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3514344" y="3009900"/>
            <a:ext cx="4335780" cy="1419225"/>
          </a:xfrm>
          <a:prstGeom prst="rect">
            <a:avLst/>
          </a:prstGeom>
          <a:solidFill>
            <a:srgbClr val="FFFFFF"/>
          </a:solidFill>
          <a:ln w="12192">
            <a:solidFill>
              <a:srgbClr val="FFC000"/>
            </a:solidFill>
          </a:ln>
        </p:spPr>
        <p:txBody>
          <a:bodyPr vert="horz" wrap="square" lIns="0" tIns="13462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1060"/>
              </a:spcBef>
            </a:pPr>
            <a:r>
              <a:rPr sz="3600" dirty="0">
                <a:latin typeface="Times New Roman"/>
                <a:cs typeface="Times New Roman"/>
              </a:rPr>
              <a:t>Создание</a:t>
            </a:r>
            <a:r>
              <a:rPr sz="3600" spc="-2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условий…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499" y="1708784"/>
            <a:ext cx="52520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...для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овладения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знаниями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процессе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глобализации, </a:t>
            </a:r>
            <a:r>
              <a:rPr sz="1800" dirty="0">
                <a:latin typeface="Calibri"/>
                <a:cs typeface="Calibri"/>
              </a:rPr>
              <a:t>его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проявлении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всех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сферах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влиянии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все </a:t>
            </a:r>
            <a:r>
              <a:rPr sz="1800" dirty="0">
                <a:latin typeface="Calibri"/>
                <a:cs typeface="Calibri"/>
              </a:rPr>
              <a:t>стороны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жизни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человека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общества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55164" y="2645663"/>
            <a:ext cx="1061720" cy="717550"/>
          </a:xfrm>
          <a:custGeom>
            <a:avLst/>
            <a:gdLst/>
            <a:ahLst/>
            <a:cxnLst/>
            <a:rect l="l" t="t" r="r" b="b"/>
            <a:pathLst>
              <a:path w="1061720" h="717550">
                <a:moveTo>
                  <a:pt x="66729" y="37272"/>
                </a:moveTo>
                <a:lnTo>
                  <a:pt x="59632" y="47822"/>
                </a:lnTo>
                <a:lnTo>
                  <a:pt x="1054608" y="717423"/>
                </a:lnTo>
                <a:lnTo>
                  <a:pt x="1061593" y="706882"/>
                </a:lnTo>
                <a:lnTo>
                  <a:pt x="66729" y="37272"/>
                </a:lnTo>
                <a:close/>
              </a:path>
              <a:path w="1061720" h="717550">
                <a:moveTo>
                  <a:pt x="0" y="0"/>
                </a:moveTo>
                <a:lnTo>
                  <a:pt x="41910" y="74168"/>
                </a:lnTo>
                <a:lnTo>
                  <a:pt x="59632" y="47822"/>
                </a:lnTo>
                <a:lnTo>
                  <a:pt x="49149" y="40767"/>
                </a:lnTo>
                <a:lnTo>
                  <a:pt x="56261" y="30226"/>
                </a:lnTo>
                <a:lnTo>
                  <a:pt x="71469" y="30226"/>
                </a:lnTo>
                <a:lnTo>
                  <a:pt x="84455" y="10922"/>
                </a:lnTo>
                <a:lnTo>
                  <a:pt x="0" y="0"/>
                </a:lnTo>
                <a:close/>
              </a:path>
              <a:path w="1061720" h="717550">
                <a:moveTo>
                  <a:pt x="56261" y="30226"/>
                </a:moveTo>
                <a:lnTo>
                  <a:pt x="49149" y="40767"/>
                </a:lnTo>
                <a:lnTo>
                  <a:pt x="59632" y="47822"/>
                </a:lnTo>
                <a:lnTo>
                  <a:pt x="66729" y="37272"/>
                </a:lnTo>
                <a:lnTo>
                  <a:pt x="56261" y="30226"/>
                </a:lnTo>
                <a:close/>
              </a:path>
              <a:path w="1061720" h="717550">
                <a:moveTo>
                  <a:pt x="71469" y="30226"/>
                </a:moveTo>
                <a:lnTo>
                  <a:pt x="56261" y="30226"/>
                </a:lnTo>
                <a:lnTo>
                  <a:pt x="66729" y="37272"/>
                </a:lnTo>
                <a:lnTo>
                  <a:pt x="71469" y="302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87718" y="1713357"/>
            <a:ext cx="41694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...для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того,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чтобы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школьники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осознали </a:t>
            </a:r>
            <a:r>
              <a:rPr sz="1800" dirty="0">
                <a:latin typeface="Calibri"/>
                <a:cs typeface="Calibri"/>
              </a:rPr>
              <a:t>собственную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культурную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идентичность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 </a:t>
            </a:r>
            <a:r>
              <a:rPr sz="1800" dirty="0">
                <a:latin typeface="Calibri"/>
                <a:cs typeface="Calibri"/>
              </a:rPr>
              <a:t>понимали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культурное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многообразие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мира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846060" y="2645663"/>
            <a:ext cx="879475" cy="717550"/>
          </a:xfrm>
          <a:custGeom>
            <a:avLst/>
            <a:gdLst/>
            <a:ahLst/>
            <a:cxnLst/>
            <a:rect l="l" t="t" r="r" b="b"/>
            <a:pathLst>
              <a:path w="879475" h="717550">
                <a:moveTo>
                  <a:pt x="816184" y="43171"/>
                </a:moveTo>
                <a:lnTo>
                  <a:pt x="0" y="707263"/>
                </a:lnTo>
                <a:lnTo>
                  <a:pt x="8128" y="717169"/>
                </a:lnTo>
                <a:lnTo>
                  <a:pt x="824155" y="52977"/>
                </a:lnTo>
                <a:lnTo>
                  <a:pt x="816184" y="43171"/>
                </a:lnTo>
                <a:close/>
              </a:path>
              <a:path w="879475" h="717550">
                <a:moveTo>
                  <a:pt x="863330" y="35179"/>
                </a:moveTo>
                <a:lnTo>
                  <a:pt x="826008" y="35179"/>
                </a:lnTo>
                <a:lnTo>
                  <a:pt x="834009" y="44958"/>
                </a:lnTo>
                <a:lnTo>
                  <a:pt x="824155" y="52977"/>
                </a:lnTo>
                <a:lnTo>
                  <a:pt x="844169" y="77597"/>
                </a:lnTo>
                <a:lnTo>
                  <a:pt x="863330" y="35179"/>
                </a:lnTo>
                <a:close/>
              </a:path>
              <a:path w="879475" h="717550">
                <a:moveTo>
                  <a:pt x="826008" y="35179"/>
                </a:moveTo>
                <a:lnTo>
                  <a:pt x="816184" y="43171"/>
                </a:lnTo>
                <a:lnTo>
                  <a:pt x="824155" y="52977"/>
                </a:lnTo>
                <a:lnTo>
                  <a:pt x="834009" y="44958"/>
                </a:lnTo>
                <a:lnTo>
                  <a:pt x="826008" y="35179"/>
                </a:lnTo>
                <a:close/>
              </a:path>
              <a:path w="879475" h="717550">
                <a:moveTo>
                  <a:pt x="879221" y="0"/>
                </a:moveTo>
                <a:lnTo>
                  <a:pt x="796163" y="18542"/>
                </a:lnTo>
                <a:lnTo>
                  <a:pt x="816184" y="43171"/>
                </a:lnTo>
                <a:lnTo>
                  <a:pt x="826008" y="35179"/>
                </a:lnTo>
                <a:lnTo>
                  <a:pt x="863330" y="35179"/>
                </a:lnTo>
                <a:lnTo>
                  <a:pt x="8792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739" y="5204841"/>
            <a:ext cx="47872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...для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освоения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опыта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отношения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различным </a:t>
            </a:r>
            <a:r>
              <a:rPr sz="1800" spc="-20" dirty="0">
                <a:latin typeface="Calibri"/>
                <a:cs typeface="Calibri"/>
              </a:rPr>
              <a:t>культурам,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основанного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понимании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ценности </a:t>
            </a:r>
            <a:r>
              <a:rPr sz="1800" spc="-20" dirty="0">
                <a:latin typeface="Calibri"/>
                <a:cs typeface="Calibri"/>
              </a:rPr>
              <a:t>культурного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многообразия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77211" y="3997070"/>
            <a:ext cx="1441450" cy="1189990"/>
          </a:xfrm>
          <a:custGeom>
            <a:avLst/>
            <a:gdLst/>
            <a:ahLst/>
            <a:cxnLst/>
            <a:rect l="l" t="t" r="r" b="b"/>
            <a:pathLst>
              <a:path w="1441450" h="1189989">
                <a:moveTo>
                  <a:pt x="34544" y="1111758"/>
                </a:moveTo>
                <a:lnTo>
                  <a:pt x="0" y="1189609"/>
                </a:lnTo>
                <a:lnTo>
                  <a:pt x="83058" y="1170559"/>
                </a:lnTo>
                <a:lnTo>
                  <a:pt x="69541" y="1154176"/>
                </a:lnTo>
                <a:lnTo>
                  <a:pt x="53086" y="1154176"/>
                </a:lnTo>
                <a:lnTo>
                  <a:pt x="44958" y="1144270"/>
                </a:lnTo>
                <a:lnTo>
                  <a:pt x="54724" y="1136217"/>
                </a:lnTo>
                <a:lnTo>
                  <a:pt x="34544" y="1111758"/>
                </a:lnTo>
                <a:close/>
              </a:path>
              <a:path w="1441450" h="1189989">
                <a:moveTo>
                  <a:pt x="54724" y="1136217"/>
                </a:moveTo>
                <a:lnTo>
                  <a:pt x="44958" y="1144270"/>
                </a:lnTo>
                <a:lnTo>
                  <a:pt x="53086" y="1154176"/>
                </a:lnTo>
                <a:lnTo>
                  <a:pt x="62879" y="1146101"/>
                </a:lnTo>
                <a:lnTo>
                  <a:pt x="54724" y="1136217"/>
                </a:lnTo>
                <a:close/>
              </a:path>
              <a:path w="1441450" h="1189989">
                <a:moveTo>
                  <a:pt x="62879" y="1146101"/>
                </a:moveTo>
                <a:lnTo>
                  <a:pt x="53086" y="1154176"/>
                </a:lnTo>
                <a:lnTo>
                  <a:pt x="69541" y="1154176"/>
                </a:lnTo>
                <a:lnTo>
                  <a:pt x="62879" y="1146101"/>
                </a:lnTo>
                <a:close/>
              </a:path>
              <a:path w="1441450" h="1189989">
                <a:moveTo>
                  <a:pt x="1432814" y="0"/>
                </a:moveTo>
                <a:lnTo>
                  <a:pt x="54724" y="1136217"/>
                </a:lnTo>
                <a:lnTo>
                  <a:pt x="62879" y="1146101"/>
                </a:lnTo>
                <a:lnTo>
                  <a:pt x="1440942" y="9906"/>
                </a:lnTo>
                <a:lnTo>
                  <a:pt x="14328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887718" y="5204841"/>
            <a:ext cx="37807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..для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формирования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аналитического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критического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мышления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школьников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46186" y="3997070"/>
            <a:ext cx="1475740" cy="1189990"/>
          </a:xfrm>
          <a:custGeom>
            <a:avLst/>
            <a:gdLst/>
            <a:ahLst/>
            <a:cxnLst/>
            <a:rect l="l" t="t" r="r" b="b"/>
            <a:pathLst>
              <a:path w="1475740" h="1189989">
                <a:moveTo>
                  <a:pt x="1412353" y="1146699"/>
                </a:moveTo>
                <a:lnTo>
                  <a:pt x="1392428" y="1171448"/>
                </a:lnTo>
                <a:lnTo>
                  <a:pt x="1475740" y="1189609"/>
                </a:lnTo>
                <a:lnTo>
                  <a:pt x="1459708" y="1154684"/>
                </a:lnTo>
                <a:lnTo>
                  <a:pt x="1422273" y="1154684"/>
                </a:lnTo>
                <a:lnTo>
                  <a:pt x="1412353" y="1146699"/>
                </a:lnTo>
                <a:close/>
              </a:path>
              <a:path w="1475740" h="1189989">
                <a:moveTo>
                  <a:pt x="1420227" y="1136920"/>
                </a:moveTo>
                <a:lnTo>
                  <a:pt x="1412353" y="1146699"/>
                </a:lnTo>
                <a:lnTo>
                  <a:pt x="1422273" y="1154684"/>
                </a:lnTo>
                <a:lnTo>
                  <a:pt x="1430147" y="1144905"/>
                </a:lnTo>
                <a:lnTo>
                  <a:pt x="1420227" y="1136920"/>
                </a:lnTo>
                <a:close/>
              </a:path>
              <a:path w="1475740" h="1189989">
                <a:moveTo>
                  <a:pt x="1440180" y="1112139"/>
                </a:moveTo>
                <a:lnTo>
                  <a:pt x="1420227" y="1136920"/>
                </a:lnTo>
                <a:lnTo>
                  <a:pt x="1430147" y="1144905"/>
                </a:lnTo>
                <a:lnTo>
                  <a:pt x="1422273" y="1154684"/>
                </a:lnTo>
                <a:lnTo>
                  <a:pt x="1459708" y="1154684"/>
                </a:lnTo>
                <a:lnTo>
                  <a:pt x="1440180" y="1112139"/>
                </a:lnTo>
                <a:close/>
              </a:path>
              <a:path w="1475740" h="1189989">
                <a:moveTo>
                  <a:pt x="7874" y="0"/>
                </a:moveTo>
                <a:lnTo>
                  <a:pt x="0" y="9906"/>
                </a:lnTo>
                <a:lnTo>
                  <a:pt x="1412353" y="1146699"/>
                </a:lnTo>
                <a:lnTo>
                  <a:pt x="1420227" y="1136920"/>
                </a:lnTo>
                <a:lnTo>
                  <a:pt x="78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412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5084" rIns="0" bIns="0" rtlCol="0">
            <a:spAutoFit/>
          </a:bodyPr>
          <a:lstStyle/>
          <a:p>
            <a:pPr marL="13716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3200" b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FFFFFF"/>
                </a:solidFill>
                <a:latin typeface="Times New Roman"/>
                <a:cs typeface="Times New Roman"/>
              </a:rPr>
              <a:t>чем</a:t>
            </a:r>
            <a:r>
              <a:rPr sz="3200" b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FFFFFF"/>
                </a:solidFill>
                <a:latin typeface="Times New Roman"/>
                <a:cs typeface="Times New Roman"/>
              </a:rPr>
              <a:t>смысл</a:t>
            </a:r>
            <a:r>
              <a:rPr sz="3200" b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FFFFFF"/>
                </a:solidFill>
                <a:latin typeface="Times New Roman"/>
                <a:cs typeface="Times New Roman"/>
              </a:rPr>
              <a:t>глобальной</a:t>
            </a:r>
            <a:r>
              <a:rPr sz="3200" b="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компетентности?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896" y="1021079"/>
            <a:ext cx="4594860" cy="1063625"/>
          </a:xfrm>
          <a:custGeom>
            <a:avLst/>
            <a:gdLst/>
            <a:ahLst/>
            <a:cxnLst/>
            <a:rect l="l" t="t" r="r" b="b"/>
            <a:pathLst>
              <a:path w="4594859" h="1063625">
                <a:moveTo>
                  <a:pt x="985012" y="6096"/>
                </a:moveTo>
                <a:lnTo>
                  <a:pt x="972312" y="6096"/>
                </a:lnTo>
                <a:lnTo>
                  <a:pt x="972312" y="527685"/>
                </a:lnTo>
                <a:lnTo>
                  <a:pt x="31750" y="527685"/>
                </a:lnTo>
                <a:lnTo>
                  <a:pt x="31750" y="985647"/>
                </a:lnTo>
                <a:lnTo>
                  <a:pt x="0" y="985647"/>
                </a:lnTo>
                <a:lnTo>
                  <a:pt x="38100" y="1061847"/>
                </a:lnTo>
                <a:lnTo>
                  <a:pt x="69850" y="998347"/>
                </a:lnTo>
                <a:lnTo>
                  <a:pt x="76200" y="985647"/>
                </a:lnTo>
                <a:lnTo>
                  <a:pt x="44450" y="985647"/>
                </a:lnTo>
                <a:lnTo>
                  <a:pt x="44450" y="540385"/>
                </a:lnTo>
                <a:lnTo>
                  <a:pt x="985012" y="540385"/>
                </a:lnTo>
                <a:lnTo>
                  <a:pt x="985012" y="527685"/>
                </a:lnTo>
                <a:lnTo>
                  <a:pt x="985012" y="6096"/>
                </a:lnTo>
                <a:close/>
              </a:path>
              <a:path w="4594859" h="1063625">
                <a:moveTo>
                  <a:pt x="4594860" y="987044"/>
                </a:moveTo>
                <a:lnTo>
                  <a:pt x="4563110" y="987044"/>
                </a:lnTo>
                <a:lnTo>
                  <a:pt x="4563110" y="537972"/>
                </a:lnTo>
                <a:lnTo>
                  <a:pt x="4563110" y="525272"/>
                </a:lnTo>
                <a:lnTo>
                  <a:pt x="3542030" y="525272"/>
                </a:lnTo>
                <a:lnTo>
                  <a:pt x="3542030" y="0"/>
                </a:lnTo>
                <a:lnTo>
                  <a:pt x="3529330" y="0"/>
                </a:lnTo>
                <a:lnTo>
                  <a:pt x="3529330" y="537972"/>
                </a:lnTo>
                <a:lnTo>
                  <a:pt x="4550410" y="537972"/>
                </a:lnTo>
                <a:lnTo>
                  <a:pt x="4550410" y="987044"/>
                </a:lnTo>
                <a:lnTo>
                  <a:pt x="4518660" y="987044"/>
                </a:lnTo>
                <a:lnTo>
                  <a:pt x="4556760" y="1063244"/>
                </a:lnTo>
                <a:lnTo>
                  <a:pt x="4588510" y="999744"/>
                </a:lnTo>
                <a:lnTo>
                  <a:pt x="4594860" y="9870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6614" y="2101977"/>
            <a:ext cx="9030970" cy="1913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100"/>
              </a:spcBef>
              <a:tabLst>
                <a:tab pos="5912485" algn="l"/>
              </a:tabLst>
            </a:pPr>
            <a:r>
              <a:rPr sz="3600" spc="-10" dirty="0">
                <a:latin typeface="Times New Roman"/>
                <a:cs typeface="Times New Roman"/>
              </a:rPr>
              <a:t>Локальное</a:t>
            </a:r>
            <a:r>
              <a:rPr sz="3600" dirty="0">
                <a:latin typeface="Times New Roman"/>
                <a:cs typeface="Times New Roman"/>
              </a:rPr>
              <a:t>	</a:t>
            </a:r>
            <a:r>
              <a:rPr sz="3600" spc="-10" dirty="0">
                <a:latin typeface="Times New Roman"/>
                <a:cs typeface="Times New Roman"/>
              </a:rPr>
              <a:t>Глобальное</a:t>
            </a:r>
            <a:endParaRPr sz="3600">
              <a:latin typeface="Times New Roman"/>
              <a:cs typeface="Times New Roman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1895"/>
              </a:spcBef>
            </a:pPr>
            <a:r>
              <a:rPr sz="2400" spc="-10" dirty="0">
                <a:latin typeface="Times New Roman"/>
                <a:cs typeface="Times New Roman"/>
              </a:rPr>
              <a:t>Глобальные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компетенции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формируются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без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видения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локальных </a:t>
            </a:r>
            <a:r>
              <a:rPr sz="2400" dirty="0">
                <a:latin typeface="Times New Roman"/>
                <a:cs typeface="Times New Roman"/>
              </a:rPr>
              <a:t>проблем.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Способность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«собирать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пазл»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глобальном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малого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есть </a:t>
            </a:r>
            <a:r>
              <a:rPr sz="2400" dirty="0">
                <a:latin typeface="Times New Roman"/>
                <a:cs typeface="Times New Roman"/>
              </a:rPr>
              <a:t>основная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задача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начальной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школы.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45463" y="4428744"/>
            <a:ext cx="9162415" cy="2365375"/>
            <a:chOff x="1045463" y="4428744"/>
            <a:chExt cx="9162415" cy="23653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5463" y="4428744"/>
              <a:ext cx="3291840" cy="22006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85716" y="5573267"/>
              <a:ext cx="2310130" cy="76200"/>
            </a:xfrm>
            <a:custGeom>
              <a:avLst/>
              <a:gdLst/>
              <a:ahLst/>
              <a:cxnLst/>
              <a:rect l="l" t="t" r="r" b="b"/>
              <a:pathLst>
                <a:path w="2310129" h="76200">
                  <a:moveTo>
                    <a:pt x="2233803" y="0"/>
                  </a:moveTo>
                  <a:lnTo>
                    <a:pt x="2233803" y="76197"/>
                  </a:lnTo>
                  <a:lnTo>
                    <a:pt x="2297303" y="44447"/>
                  </a:lnTo>
                  <a:lnTo>
                    <a:pt x="2246503" y="44447"/>
                  </a:lnTo>
                  <a:lnTo>
                    <a:pt x="2246503" y="31747"/>
                  </a:lnTo>
                  <a:lnTo>
                    <a:pt x="2297302" y="31747"/>
                  </a:lnTo>
                  <a:lnTo>
                    <a:pt x="2233803" y="0"/>
                  </a:lnTo>
                  <a:close/>
                </a:path>
                <a:path w="2310129" h="76200">
                  <a:moveTo>
                    <a:pt x="2233803" y="31747"/>
                  </a:moveTo>
                  <a:lnTo>
                    <a:pt x="0" y="31747"/>
                  </a:lnTo>
                  <a:lnTo>
                    <a:pt x="0" y="44447"/>
                  </a:lnTo>
                  <a:lnTo>
                    <a:pt x="2233803" y="44447"/>
                  </a:lnTo>
                  <a:lnTo>
                    <a:pt x="2233803" y="31747"/>
                  </a:lnTo>
                  <a:close/>
                </a:path>
                <a:path w="2310129" h="76200">
                  <a:moveTo>
                    <a:pt x="2297302" y="31747"/>
                  </a:moveTo>
                  <a:lnTo>
                    <a:pt x="2246503" y="31747"/>
                  </a:lnTo>
                  <a:lnTo>
                    <a:pt x="2246503" y="44447"/>
                  </a:lnTo>
                  <a:lnTo>
                    <a:pt x="2297303" y="44447"/>
                  </a:lnTo>
                  <a:lnTo>
                    <a:pt x="2310003" y="38097"/>
                  </a:lnTo>
                  <a:lnTo>
                    <a:pt x="2297302" y="317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6975" y="4428744"/>
              <a:ext cx="3160776" cy="236524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286883" y="5063693"/>
            <a:ext cx="583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latin typeface="Times New Roman"/>
                <a:cs typeface="Times New Roman"/>
              </a:rPr>
              <a:t>или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5338" rIns="0" bIns="0" rtlCol="0">
            <a:spAutoFit/>
          </a:bodyPr>
          <a:lstStyle/>
          <a:p>
            <a:pPr marL="2425700" marR="5080" indent="-1207770">
              <a:lnSpc>
                <a:spcPct val="100000"/>
              </a:lnSpc>
              <a:spcBef>
                <a:spcPts val="95"/>
              </a:spcBef>
            </a:pPr>
            <a:r>
              <a:rPr sz="2800" b="0" spc="-2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Содержательные</a:t>
            </a:r>
            <a:r>
              <a:rPr sz="2800" b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/>
                <a:cs typeface="Times New Roman"/>
              </a:rPr>
              <a:t>аспекты</a:t>
            </a:r>
            <a:r>
              <a:rPr sz="2800" b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/>
                <a:cs typeface="Times New Roman"/>
              </a:rPr>
              <a:t>заданий</a:t>
            </a:r>
            <a:r>
              <a:rPr sz="2800" b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2800" b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«глобальным </a:t>
            </a:r>
            <a:r>
              <a:rPr sz="2800" b="0" spc="-25" dirty="0">
                <a:solidFill>
                  <a:srgbClr val="FFFFFF"/>
                </a:solidFill>
                <a:latin typeface="Times New Roman"/>
                <a:cs typeface="Times New Roman"/>
              </a:rPr>
              <a:t>компетенциям»</a:t>
            </a:r>
            <a:r>
              <a:rPr sz="2800" b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b="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начальной</a:t>
            </a:r>
            <a:r>
              <a:rPr sz="2800" b="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школе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dirty="0"/>
              <a:t>Знание</a:t>
            </a:r>
            <a:r>
              <a:rPr spc="-95" dirty="0"/>
              <a:t> </a:t>
            </a:r>
            <a:r>
              <a:rPr spc="-10" dirty="0"/>
              <a:t>глобальных</a:t>
            </a:r>
            <a:r>
              <a:rPr spc="-100" dirty="0"/>
              <a:t> </a:t>
            </a:r>
            <a:r>
              <a:rPr spc="-10" dirty="0"/>
              <a:t>проблем</a:t>
            </a:r>
          </a:p>
          <a:p>
            <a:pPr marL="358140" marR="756285" indent="-342900">
              <a:lnSpc>
                <a:spcPct val="100000"/>
              </a:lnSpc>
              <a:spcBef>
                <a:spcPts val="1415"/>
              </a:spcBef>
              <a:buAutoNum type="arabicPeriod"/>
              <a:tabLst>
                <a:tab pos="358140" algn="l"/>
              </a:tabLst>
            </a:pPr>
            <a:r>
              <a:rPr sz="2000" b="0" dirty="0">
                <a:latin typeface="Times New Roman"/>
                <a:cs typeface="Times New Roman"/>
              </a:rPr>
              <a:t>Причины</a:t>
            </a:r>
            <a:r>
              <a:rPr sz="2000" b="0" spc="-6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возникновения</a:t>
            </a:r>
            <a:r>
              <a:rPr sz="2000" b="0" spc="-35" dirty="0">
                <a:latin typeface="Times New Roman"/>
                <a:cs typeface="Times New Roman"/>
              </a:rPr>
              <a:t> </a:t>
            </a:r>
            <a:r>
              <a:rPr sz="2000" b="0" spc="-50" dirty="0">
                <a:latin typeface="Times New Roman"/>
                <a:cs typeface="Times New Roman"/>
              </a:rPr>
              <a:t>и </a:t>
            </a:r>
            <a:r>
              <a:rPr sz="2000" b="0" dirty="0">
                <a:latin typeface="Times New Roman"/>
                <a:cs typeface="Times New Roman"/>
              </a:rPr>
              <a:t>возможности</a:t>
            </a:r>
            <a:r>
              <a:rPr sz="2000" b="0" spc="-12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разрешения глобальных</a:t>
            </a:r>
            <a:r>
              <a:rPr sz="2000" b="0" spc="-8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проблем</a:t>
            </a:r>
            <a:endParaRPr sz="2000">
              <a:latin typeface="Times New Roman"/>
              <a:cs typeface="Times New Roman"/>
            </a:endParaRPr>
          </a:p>
          <a:p>
            <a:pPr marL="358140" marR="5080" indent="-342900">
              <a:lnSpc>
                <a:spcPct val="100000"/>
              </a:lnSpc>
              <a:buAutoNum type="arabicPeriod"/>
              <a:tabLst>
                <a:tab pos="358140" algn="l"/>
              </a:tabLst>
            </a:pPr>
            <a:r>
              <a:rPr sz="2000" b="0" dirty="0">
                <a:latin typeface="Times New Roman"/>
                <a:cs typeface="Times New Roman"/>
              </a:rPr>
              <a:t>Взаимосвязь</a:t>
            </a:r>
            <a:r>
              <a:rPr sz="2000" b="0" spc="-3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глобальных </a:t>
            </a:r>
            <a:r>
              <a:rPr sz="2000" b="0" dirty="0">
                <a:latin typeface="Times New Roman"/>
                <a:cs typeface="Times New Roman"/>
              </a:rPr>
              <a:t>проблем.</a:t>
            </a:r>
            <a:r>
              <a:rPr sz="2000" b="0" spc="-9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Проявление</a:t>
            </a:r>
            <a:r>
              <a:rPr sz="2000" b="0" spc="-6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глобальных </a:t>
            </a:r>
            <a:r>
              <a:rPr sz="2000" b="0" dirty="0">
                <a:latin typeface="Times New Roman"/>
                <a:cs typeface="Times New Roman"/>
              </a:rPr>
              <a:t>проблем</a:t>
            </a:r>
            <a:r>
              <a:rPr sz="2000" b="0" spc="-8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в</a:t>
            </a:r>
            <a:r>
              <a:rPr sz="2000" b="0" spc="-6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локальных</a:t>
            </a:r>
            <a:r>
              <a:rPr sz="2000" b="0" spc="-3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ситуациях.</a:t>
            </a:r>
            <a:endParaRPr sz="2000">
              <a:latin typeface="Times New Roman"/>
              <a:cs typeface="Times New Roman"/>
            </a:endParaRPr>
          </a:p>
          <a:p>
            <a:pPr marL="422275" indent="-407034">
              <a:lnSpc>
                <a:spcPct val="100000"/>
              </a:lnSpc>
              <a:buAutoNum type="arabicPeriod"/>
              <a:tabLst>
                <a:tab pos="422275" algn="l"/>
              </a:tabLst>
            </a:pPr>
            <a:r>
              <a:rPr sz="2000" b="0" dirty="0">
                <a:latin typeface="Times New Roman"/>
                <a:cs typeface="Times New Roman"/>
              </a:rPr>
              <a:t>Изменение</a:t>
            </a:r>
            <a:r>
              <a:rPr sz="2000" b="0" spc="-8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климата;</a:t>
            </a:r>
            <a:endParaRPr sz="2000">
              <a:latin typeface="Times New Roman"/>
              <a:cs typeface="Times New Roman"/>
            </a:endParaRPr>
          </a:p>
          <a:p>
            <a:pPr marL="422275" indent="-40703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22275" algn="l"/>
              </a:tabLst>
            </a:pPr>
            <a:r>
              <a:rPr sz="2000" b="0" dirty="0">
                <a:latin typeface="Times New Roman"/>
                <a:cs typeface="Times New Roman"/>
              </a:rPr>
              <a:t>Мировой</a:t>
            </a:r>
            <a:r>
              <a:rPr sz="2000" b="0" spc="-6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океан,</a:t>
            </a:r>
            <a:r>
              <a:rPr sz="2000" b="0" spc="-4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вода;</a:t>
            </a:r>
            <a:endParaRPr sz="2000">
              <a:latin typeface="Times New Roman"/>
              <a:cs typeface="Times New Roman"/>
            </a:endParaRPr>
          </a:p>
          <a:p>
            <a:pPr marL="422275" indent="-407034">
              <a:lnSpc>
                <a:spcPct val="100000"/>
              </a:lnSpc>
              <a:buAutoNum type="arabicPeriod"/>
              <a:tabLst>
                <a:tab pos="422275" algn="l"/>
              </a:tabLst>
            </a:pPr>
            <a:r>
              <a:rPr sz="2000" b="0" spc="-10" dirty="0">
                <a:latin typeface="Times New Roman"/>
                <a:cs typeface="Times New Roman"/>
              </a:rPr>
              <a:t>Здоровьесбережение,</a:t>
            </a:r>
            <a:r>
              <a:rPr sz="2000" b="0" spc="5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питание;</a:t>
            </a:r>
            <a:endParaRPr sz="2000">
              <a:latin typeface="Times New Roman"/>
              <a:cs typeface="Times New Roman"/>
            </a:endParaRPr>
          </a:p>
          <a:p>
            <a:pPr marL="422275" indent="-407034">
              <a:lnSpc>
                <a:spcPct val="100000"/>
              </a:lnSpc>
              <a:buAutoNum type="arabicPeriod"/>
              <a:tabLst>
                <a:tab pos="422275" algn="l"/>
              </a:tabLst>
            </a:pPr>
            <a:r>
              <a:rPr sz="2000" b="0" dirty="0">
                <a:latin typeface="Times New Roman"/>
                <a:cs typeface="Times New Roman"/>
              </a:rPr>
              <a:t>Права</a:t>
            </a:r>
            <a:r>
              <a:rPr sz="2000" b="0" spc="-9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человека,</a:t>
            </a:r>
            <a:r>
              <a:rPr sz="2000" b="0" spc="-7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образование.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1615" y="1663061"/>
            <a:ext cx="4563110" cy="2694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6489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Знания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области </a:t>
            </a:r>
            <a:r>
              <a:rPr sz="2400" b="1" spc="-25" dirty="0">
                <a:latin typeface="Times New Roman"/>
                <a:cs typeface="Times New Roman"/>
              </a:rPr>
              <a:t>межкультурных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взаимодействий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2400">
              <a:latin typeface="Times New Roman"/>
              <a:cs typeface="Times New Roman"/>
            </a:endParaRPr>
          </a:p>
          <a:p>
            <a:pPr marL="738505" indent="-342900">
              <a:lnSpc>
                <a:spcPct val="100000"/>
              </a:lnSpc>
              <a:buAutoNum type="arabicPeriod"/>
              <a:tabLst>
                <a:tab pos="738505" algn="l"/>
              </a:tabLst>
            </a:pPr>
            <a:r>
              <a:rPr sz="2000" spc="-10" dirty="0">
                <a:latin typeface="Times New Roman"/>
                <a:cs typeface="Times New Roman"/>
              </a:rPr>
              <a:t>Традиции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обычаи</a:t>
            </a:r>
            <a:endParaRPr sz="2000">
              <a:latin typeface="Times New Roman"/>
              <a:cs typeface="Times New Roman"/>
            </a:endParaRPr>
          </a:p>
          <a:p>
            <a:pPr marL="802640" indent="-407034">
              <a:lnSpc>
                <a:spcPct val="100000"/>
              </a:lnSpc>
              <a:buAutoNum type="arabicPeriod"/>
              <a:tabLst>
                <a:tab pos="802640" algn="l"/>
              </a:tabLst>
            </a:pPr>
            <a:r>
              <a:rPr sz="2000" spc="-10" dirty="0">
                <a:latin typeface="Times New Roman"/>
                <a:cs typeface="Times New Roman"/>
              </a:rPr>
              <a:t>Передача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социального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опыта</a:t>
            </a:r>
            <a:endParaRPr sz="2000">
              <a:latin typeface="Times New Roman"/>
              <a:cs typeface="Times New Roman"/>
            </a:endParaRPr>
          </a:p>
          <a:p>
            <a:pPr marL="802640" indent="-407034">
              <a:lnSpc>
                <a:spcPct val="100000"/>
              </a:lnSpc>
              <a:buAutoNum type="arabicPeriod"/>
              <a:tabLst>
                <a:tab pos="802640" algn="l"/>
              </a:tabLst>
            </a:pPr>
            <a:r>
              <a:rPr sz="2000" dirty="0">
                <a:latin typeface="Times New Roman"/>
                <a:cs typeface="Times New Roman"/>
              </a:rPr>
              <a:t>Воспитание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самовоспитание</a:t>
            </a:r>
            <a:endParaRPr sz="2000">
              <a:latin typeface="Times New Roman"/>
              <a:cs typeface="Times New Roman"/>
            </a:endParaRPr>
          </a:p>
          <a:p>
            <a:pPr marL="802640" indent="-407034">
              <a:lnSpc>
                <a:spcPct val="100000"/>
              </a:lnSpc>
              <a:buAutoNum type="arabicPeriod"/>
              <a:tabLst>
                <a:tab pos="802640" algn="l"/>
              </a:tabLst>
            </a:pPr>
            <a:r>
              <a:rPr sz="2000" spc="-10" dirty="0">
                <a:latin typeface="Times New Roman"/>
                <a:cs typeface="Times New Roman"/>
              </a:rPr>
              <a:t>Патриотическое образование</a:t>
            </a:r>
            <a:endParaRPr sz="2000">
              <a:latin typeface="Times New Roman"/>
              <a:cs typeface="Times New Roman"/>
            </a:endParaRPr>
          </a:p>
          <a:p>
            <a:pPr marL="738505" indent="-342900">
              <a:lnSpc>
                <a:spcPct val="100000"/>
              </a:lnSpc>
              <a:buAutoNum type="arabicPeriod"/>
              <a:tabLst>
                <a:tab pos="738505" algn="l"/>
              </a:tabLst>
            </a:pPr>
            <a:r>
              <a:rPr sz="2000" spc="-20" dirty="0">
                <a:latin typeface="Times New Roman"/>
                <a:cs typeface="Times New Roman"/>
              </a:rPr>
              <a:t>Гражданское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воспитание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1869" marR="5080" indent="8382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</a:rPr>
              <a:t>Как</a:t>
            </a:r>
            <a:r>
              <a:rPr sz="2800" spc="-10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именно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мы</a:t>
            </a:r>
            <a:r>
              <a:rPr sz="2800" spc="-90" dirty="0">
                <a:solidFill>
                  <a:srgbClr val="FFFFFF"/>
                </a:solidFill>
              </a:rPr>
              <a:t> </a:t>
            </a:r>
            <a:r>
              <a:rPr sz="2800" spc="-20" dirty="0">
                <a:solidFill>
                  <a:srgbClr val="FFFFFF"/>
                </a:solidFill>
              </a:rPr>
              <a:t>можем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spc="-20" dirty="0">
                <a:solidFill>
                  <a:srgbClr val="FFFFFF"/>
                </a:solidFill>
              </a:rPr>
              <a:t>формировать</a:t>
            </a:r>
            <a:r>
              <a:rPr sz="2800" spc="-8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глобальные компетенции</a:t>
            </a:r>
            <a:r>
              <a:rPr sz="2800" spc="-8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в</a:t>
            </a:r>
            <a:r>
              <a:rPr sz="2800" spc="-10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рамках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урока</a:t>
            </a:r>
            <a:r>
              <a:rPr sz="2800" spc="-10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в</a:t>
            </a:r>
            <a:r>
              <a:rPr sz="2800" spc="-90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начальной</a:t>
            </a:r>
            <a:r>
              <a:rPr sz="2800" spc="-10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школе?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916935" y="1748155"/>
            <a:ext cx="10751185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Задача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начальной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школы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научить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сотрудничать,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научить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коммуникации.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того,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чтобы </a:t>
            </a:r>
            <a:r>
              <a:rPr sz="2000" dirty="0">
                <a:latin typeface="Times New Roman"/>
                <a:cs typeface="Times New Roman"/>
              </a:rPr>
              <a:t>сплотить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коллектив,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настроить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совместную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работу,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перед</a:t>
            </a:r>
            <a:r>
              <a:rPr sz="2000" b="1" i="1" spc="3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началом</a:t>
            </a:r>
            <a:r>
              <a:rPr sz="2000" b="1" i="1" spc="3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урока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им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можно предложить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такие</a:t>
            </a:r>
            <a:r>
              <a:rPr sz="2000" spc="-10" dirty="0">
                <a:latin typeface="Times New Roman"/>
                <a:cs typeface="Times New Roman"/>
              </a:rPr>
              <a:t> вопросы: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Times New Roman"/>
                <a:cs typeface="Times New Roman"/>
              </a:rPr>
              <a:t>-</a:t>
            </a:r>
            <a:r>
              <a:rPr sz="2000" i="1" spc="-10" dirty="0">
                <a:latin typeface="Times New Roman"/>
                <a:cs typeface="Times New Roman"/>
              </a:rPr>
              <a:t>Каковы</a:t>
            </a:r>
            <a:r>
              <a:rPr sz="2000" i="1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твои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ближайшие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цели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шаги?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Times New Roman"/>
                <a:cs typeface="Times New Roman"/>
              </a:rPr>
              <a:t>-Какие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вопросы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этой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теме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тебе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наиболее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интересны?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Times New Roman"/>
                <a:cs typeface="Times New Roman"/>
              </a:rPr>
              <a:t>-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Что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тебе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кажется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самым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важным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этой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теме?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т.д.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Сегодня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ученик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учитель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выступают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роли</a:t>
            </a:r>
            <a:r>
              <a:rPr sz="2000" spc="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партнеров.</a:t>
            </a:r>
            <a:r>
              <a:rPr sz="2000" spc="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Учитель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оратор,</a:t>
            </a:r>
            <a:r>
              <a:rPr sz="2000" spc="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9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источник </a:t>
            </a:r>
            <a:r>
              <a:rPr sz="2000" dirty="0">
                <a:latin typeface="Times New Roman"/>
                <a:cs typeface="Times New Roman"/>
              </a:rPr>
              <a:t>информации.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Он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организатор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деятельности,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организатор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обсуждения,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ученики,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свою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очередь включаются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этот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процесс,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учатся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искать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информацию,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оценивать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результат.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Педагоги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должны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обладать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умением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превращать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учебный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материал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направления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проектной </a:t>
            </a:r>
            <a:r>
              <a:rPr sz="2000" i="1" dirty="0">
                <a:latin typeface="Times New Roman"/>
                <a:cs typeface="Times New Roman"/>
              </a:rPr>
              <a:t>деятельности,</a:t>
            </a:r>
            <a:r>
              <a:rPr sz="2000" i="1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организовывать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диспуты,</a:t>
            </a:r>
            <a:r>
              <a:rPr sz="2000" i="1" spc="4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споры,</a:t>
            </a:r>
            <a:r>
              <a:rPr sz="2000" i="1" spc="4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применять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нетрадиционные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формы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работы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с </a:t>
            </a:r>
            <a:r>
              <a:rPr sz="2000" dirty="0">
                <a:latin typeface="Times New Roman"/>
                <a:cs typeface="Times New Roman"/>
              </a:rPr>
              <a:t>детьми.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начальных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классах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это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реализуется</a:t>
            </a:r>
            <a:r>
              <a:rPr sz="2000" spc="470" dirty="0">
                <a:latin typeface="Times New Roman"/>
                <a:cs typeface="Times New Roman"/>
              </a:rPr>
              <a:t> 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2000" u="sng" spc="45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уроках</a:t>
            </a:r>
            <a:r>
              <a:rPr sz="2000" u="sng" spc="4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окружающего</a:t>
            </a:r>
            <a:r>
              <a:rPr sz="2000" u="sng" spc="4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мира,</a:t>
            </a:r>
            <a:r>
              <a:rPr sz="2000" u="sng" spc="4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литературного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чтения,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внеурочной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деятельности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классных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часах.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1001</Words>
  <Application>Microsoft Office PowerPoint</Application>
  <PresentationFormat>Произвольный</PresentationFormat>
  <Paragraphs>109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Формирование основ глобальных компетенций в начальной школе.</vt:lpstr>
      <vt:lpstr>«Школа — это мастерская, где формируется мысль подрастающего поколения, надо крепко держать её в руках, если не хочешь выпустить из рук будущее.»</vt:lpstr>
      <vt:lpstr>Глобальные компетенции – это ценностно- интегративный компонент функциональной грамотности, имеющий собственное предметное содержание, ценностную основу и нацеленный на формирование учебных навыков.</vt:lpstr>
      <vt:lpstr>Структура глобальной</vt:lpstr>
      <vt:lpstr>Особенности направления «глобальные компетенции» в рамках функциональной грамотности.</vt:lpstr>
      <vt:lpstr>Роль школы в формировании у учеников глобальной компетентности</vt:lpstr>
      <vt:lpstr>В чем смысл глобальной компетентности?</vt:lpstr>
      <vt:lpstr>Содержательные аспекты заданий по «глобальным компетенциям» в начальной школе</vt:lpstr>
      <vt:lpstr>Как именно мы можем формировать глобальные компетенции в рамках урока в начальной школе?</vt:lpstr>
      <vt:lpstr>Примеры заданий по формированию основ глобальных компетенций в начальной школе можно найти в учебниках УМК «Школа России»: «Литературное чтение» Л. Ф. Климанова, «Окружающий мир» А.А. Плешаков</vt:lpstr>
      <vt:lpstr>Презентация PowerPoint</vt:lpstr>
      <vt:lpstr>Проект «Мы помним»</vt:lpstr>
      <vt:lpstr>Проект «Города России»</vt:lpstr>
      <vt:lpstr>Проект «Родословная» позволяет узнать свою историю.</vt:lpstr>
      <vt:lpstr>Литературное чтение так же дает простор для мысли, подводит к размышлениям, учит ставить себя на место другого.</vt:lpstr>
      <vt:lpstr>Презентация PowerPoint</vt:lpstr>
      <vt:lpstr>3.  В  произведениях  М.  Пришвина,  В.  Бианки,  Е.  Чарушина  так  же раскрывается важность любви к природе, поднимается тема ответственности за свои поступки не только перед людьми, но и перед братьями нашими меньшими.</vt:lpstr>
      <vt:lpstr>Презентация PowerPoint</vt:lpstr>
      <vt:lpstr>Внеурочная деятельность позволяет педагогу расширить границы изучаемого материала и заинтересовать ребят.</vt:lpstr>
      <vt:lpstr>Презентация PowerPoint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Пользователь Windows</cp:lastModifiedBy>
  <cp:revision>1</cp:revision>
  <dcterms:created xsi:type="dcterms:W3CDTF">2023-11-24T17:15:44Z</dcterms:created>
  <dcterms:modified xsi:type="dcterms:W3CDTF">2023-11-24T17:18:11Z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2022-12-04T00:00:00Z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2023-11-24T00:00:00Z</vt:filetime>
  </property>
  <property fmtid="{D5CDD505-2E9C-101B-9397-08002B2CF9AE}" pid="5" name="Producer">
    <vt:lpwstr>GPL Ghostscript 9.52</vt:lpwstr>
  </property>
</Properties>
</file>