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4" r:id="rId8"/>
    <p:sldId id="265" r:id="rId9"/>
    <p:sldId id="267" r:id="rId10"/>
    <p:sldId id="266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FF4D0E0-1919-45BE-BDF2-3CA1E474EDEC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56D2D24-83D7-411B-AACE-2665998ABB0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28800"/>
            <a:ext cx="8305800" cy="3024336"/>
          </a:xfrm>
        </p:spPr>
        <p:txBody>
          <a:bodyPr/>
          <a:lstStyle/>
          <a:p>
            <a:pPr marL="71120" marR="73025" indent="449580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 smtClean="0">
                <a:latin typeface="Arial Black" panose="020B0A04020102020204" pitchFamily="34" charset="0"/>
                <a:ea typeface="Times New Roman"/>
              </a:rPr>
              <a:t>Региональная инновационная площадка</a:t>
            </a:r>
            <a:endParaRPr lang="ru-RU" sz="2400" b="1" kern="1800" dirty="0">
              <a:latin typeface="Arial Black" panose="020B0A04020102020204" pitchFamily="34" charset="0"/>
              <a:ea typeface="Times New Roman"/>
            </a:endParaRPr>
          </a:p>
          <a:p>
            <a:pPr marL="71120" marR="73025" indent="449580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 smtClean="0">
                <a:latin typeface="Arial Black" panose="020B0A04020102020204" pitchFamily="34" charset="0"/>
                <a:ea typeface="Times New Roman"/>
              </a:rPr>
              <a:t> </a:t>
            </a:r>
          </a:p>
          <a:p>
            <a:pPr marL="71120" marR="73025" indent="449580">
              <a:lnSpc>
                <a:spcPct val="150000"/>
              </a:lnSpc>
              <a:spcAft>
                <a:spcPts val="0"/>
              </a:spcAft>
            </a:pPr>
            <a:r>
              <a:rPr lang="ru-RU" sz="2400" b="1" kern="1800" dirty="0" smtClean="0">
                <a:latin typeface="Arial Black" panose="020B0A04020102020204" pitchFamily="34" charset="0"/>
                <a:ea typeface="Times New Roman"/>
              </a:rPr>
              <a:t>"</a:t>
            </a:r>
            <a:r>
              <a:rPr lang="ru-RU" sz="2400" b="1" dirty="0" smtClean="0">
                <a:latin typeface="Arial Black" panose="020B0A04020102020204" pitchFamily="34" charset="0"/>
                <a:ea typeface="Times New Roman"/>
              </a:rPr>
              <a:t>Музейная    педагогика   как  </a:t>
            </a:r>
            <a:r>
              <a:rPr lang="ru-RU" sz="2400" b="1" dirty="0">
                <a:latin typeface="Arial Black" panose="020B0A04020102020204" pitchFamily="34" charset="0"/>
                <a:ea typeface="Times New Roman"/>
              </a:rPr>
              <a:t>форма </a:t>
            </a:r>
            <a:r>
              <a:rPr lang="ru-RU" sz="2400" b="1" dirty="0" smtClean="0">
                <a:latin typeface="Arial Black" panose="020B0A04020102020204" pitchFamily="34" charset="0"/>
                <a:ea typeface="Times New Roman"/>
              </a:rPr>
              <a:t>взаимодействия    школы   </a:t>
            </a:r>
          </a:p>
          <a:p>
            <a:pPr marL="71120" marR="73025" indent="449580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sz="2400" b="1" dirty="0">
                <a:latin typeface="Arial Black" panose="020B0A04020102020204" pitchFamily="34" charset="0"/>
                <a:ea typeface="Times New Roman"/>
              </a:rPr>
              <a:t>и </a:t>
            </a:r>
            <a:r>
              <a:rPr lang="ru-RU" sz="2400" b="1" dirty="0" smtClean="0">
                <a:latin typeface="Arial Black" panose="020B0A04020102020204" pitchFamily="34" charset="0"/>
                <a:ea typeface="Times New Roman"/>
              </a:rPr>
              <a:t>местного социума</a:t>
            </a:r>
            <a:r>
              <a:rPr lang="ru-RU" sz="2400" b="1" dirty="0">
                <a:latin typeface="Arial Black" panose="020B0A04020102020204" pitchFamily="34" charset="0"/>
                <a:ea typeface="Times New Roman"/>
              </a:rPr>
              <a:t>"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136904" cy="1584176"/>
          </a:xfrm>
        </p:spPr>
        <p:txBody>
          <a:bodyPr/>
          <a:lstStyle/>
          <a:p>
            <a:pPr marL="71120" marR="73025" indent="449580">
              <a:spcAft>
                <a:spcPts val="0"/>
              </a:spcAft>
            </a:pPr>
            <a: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0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>Муниципальное  </a:t>
            </a:r>
            <a:r>
              <a:rPr lang="ru-RU" sz="1800" dirty="0">
                <a:effectLst/>
                <a:latin typeface="Arial Black" panose="020B0A04020102020204" pitchFamily="34" charset="0"/>
                <a:ea typeface="Times New Roman"/>
              </a:rPr>
              <a:t>бюджетное </a:t>
            </a: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>общеобразовательное </a:t>
            </a:r>
            <a:r>
              <a:rPr lang="ru-RU" sz="1800" dirty="0">
                <a:effectLst/>
                <a:latin typeface="Arial Black" panose="020B0A04020102020204" pitchFamily="34" charset="0"/>
                <a:ea typeface="Times New Roman"/>
              </a:rPr>
              <a:t>учреждение </a:t>
            </a: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>«</a:t>
            </a:r>
            <a:r>
              <a:rPr lang="ru-RU" sz="1800" dirty="0" err="1" smtClean="0">
                <a:effectLst/>
                <a:latin typeface="Arial Black" panose="020B0A04020102020204" pitchFamily="34" charset="0"/>
                <a:ea typeface="Times New Roman"/>
              </a:rPr>
              <a:t>Скалистовская</a:t>
            </a: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sz="1800" dirty="0">
                <a:effectLst/>
                <a:latin typeface="Arial Black" panose="020B0A04020102020204" pitchFamily="34" charset="0"/>
                <a:ea typeface="Times New Roman"/>
              </a:rPr>
              <a:t>средняя общеобразовательная</a:t>
            </a:r>
            <a:r>
              <a:rPr lang="ru-RU" sz="1800" spc="200" dirty="0">
                <a:effectLst/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sz="1800" dirty="0">
                <a:effectLst/>
                <a:latin typeface="Arial Black" panose="020B0A04020102020204" pitchFamily="34" charset="0"/>
                <a:ea typeface="Times New Roman"/>
              </a:rPr>
              <a:t>школа имени </a:t>
            </a:r>
            <a:r>
              <a:rPr lang="ru-RU" sz="1800" dirty="0" err="1">
                <a:effectLst/>
                <a:latin typeface="Arial Black" panose="020B0A04020102020204" pitchFamily="34" charset="0"/>
                <a:ea typeface="Times New Roman"/>
              </a:rPr>
              <a:t>Лиморенко</a:t>
            </a:r>
            <a:r>
              <a:rPr lang="ru-RU" sz="1800" dirty="0">
                <a:effectLst/>
                <a:latin typeface="Arial Black" panose="020B0A04020102020204" pitchFamily="34" charset="0"/>
                <a:ea typeface="Times New Roman"/>
              </a:rPr>
              <a:t> Павла Трофимовича</a:t>
            </a: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>»</a:t>
            </a:r>
            <a:b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1800" dirty="0" smtClean="0">
                <a:effectLst/>
                <a:latin typeface="Arial Black" panose="020B0A04020102020204" pitchFamily="34" charset="0"/>
                <a:ea typeface="Times New Roman"/>
              </a:rPr>
              <a:t> </a:t>
            </a:r>
            <a:r>
              <a:rPr lang="ru-RU" sz="1800" dirty="0">
                <a:effectLst/>
                <a:latin typeface="Arial Black" panose="020B0A04020102020204" pitchFamily="34" charset="0"/>
                <a:ea typeface="Times New Roman"/>
              </a:rPr>
              <a:t>Бахчисарайского района Республики Крым</a:t>
            </a:r>
            <a:r>
              <a:rPr lang="ru-RU" sz="4400" dirty="0"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83670" y="5057308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Докладчик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 директор школы </a:t>
            </a:r>
          </a:p>
          <a:p>
            <a:r>
              <a:rPr lang="ru-RU" sz="1600" dirty="0" err="1" smtClean="0">
                <a:latin typeface="Arial Black" panose="020B0A04020102020204" pitchFamily="34" charset="0"/>
              </a:rPr>
              <a:t>Н.В.Куприянова</a:t>
            </a:r>
            <a:endParaRPr lang="ru-RU" sz="1600" dirty="0" smtClean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6165304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Arial Black" panose="020B0A04020102020204" pitchFamily="34" charset="0"/>
              </a:rPr>
              <a:t>с.Скалистое</a:t>
            </a:r>
            <a:r>
              <a:rPr lang="ru-RU" dirty="0" smtClean="0">
                <a:latin typeface="Arial Black" panose="020B0A04020102020204" pitchFamily="34" charset="0"/>
              </a:rPr>
              <a:t> 2025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92168"/>
            <a:ext cx="1365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0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21335" algn="ctr">
              <a:spcBef>
                <a:spcPts val="5"/>
              </a:spcBef>
              <a:spcAft>
                <a:spcPts val="0"/>
              </a:spcAft>
            </a:pPr>
            <a:r>
              <a:rPr lang="ru-RU" sz="2800" b="1" dirty="0">
                <a:effectLst/>
                <a:latin typeface="Arial Black" panose="020B0A04020102020204" pitchFamily="34" charset="0"/>
                <a:ea typeface="Times New Roman"/>
              </a:rPr>
              <a:t>Промежуточные продукты инновационной деятельности</a:t>
            </a:r>
            <a:r>
              <a:rPr lang="ru-RU" sz="2800" dirty="0">
                <a:effectLst/>
                <a:latin typeface="Arial Black" panose="020B0A04020102020204" pitchFamily="34" charset="0"/>
                <a:ea typeface="Times New Roman"/>
              </a:rPr>
              <a:t/>
            </a:r>
            <a:br>
              <a:rPr lang="ru-RU" sz="2800" dirty="0">
                <a:effectLst/>
                <a:latin typeface="Arial Black" panose="020B0A04020102020204" pitchFamily="34" charset="0"/>
                <a:ea typeface="Times New Roman"/>
              </a:rPr>
            </a:br>
            <a:r>
              <a:rPr lang="ru-RU" sz="2800" b="1" dirty="0">
                <a:effectLst/>
                <a:latin typeface="Arial Black" panose="020B0A04020102020204" pitchFamily="34" charset="0"/>
                <a:ea typeface="Times New Roman"/>
              </a:rPr>
              <a:t> на январь 2025 года:</a:t>
            </a:r>
            <a:endParaRPr lang="ru-RU" sz="2800" dirty="0">
              <a:effectLst/>
              <a:latin typeface="Arial Black" panose="020B0A04020102020204" pitchFamily="34" charset="0"/>
              <a:ea typeface="Times New Roman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55032" b="4343"/>
          <a:stretch/>
        </p:blipFill>
        <p:spPr bwMode="auto">
          <a:xfrm>
            <a:off x="395537" y="1484784"/>
            <a:ext cx="2808312" cy="390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22107" r="16667" b="6554"/>
          <a:stretch/>
        </p:blipFill>
        <p:spPr bwMode="auto">
          <a:xfrm>
            <a:off x="4572000" y="1340767"/>
            <a:ext cx="4080107" cy="291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20827" r="22162" b="23273"/>
          <a:stretch/>
        </p:blipFill>
        <p:spPr bwMode="auto">
          <a:xfrm>
            <a:off x="3491880" y="3356992"/>
            <a:ext cx="4902039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38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371600"/>
          </a:xfrm>
        </p:spPr>
        <p:txBody>
          <a:bodyPr/>
          <a:lstStyle/>
          <a:p>
            <a:pPr marL="521335" algn="ctr">
              <a:lnSpc>
                <a:spcPts val="1605"/>
              </a:lnSpc>
              <a:spcAft>
                <a:spcPts val="0"/>
              </a:spcAft>
            </a:pPr>
            <a:r>
              <a:rPr lang="ru-RU" sz="4400" b="1" dirty="0">
                <a:effectLst/>
                <a:latin typeface="Times New Roman"/>
                <a:ea typeface="Times New Roman"/>
              </a:rPr>
              <a:t>Промежуточные </a:t>
            </a:r>
            <a:r>
              <a:rPr lang="ru-RU" sz="4400" b="1" dirty="0" smtClean="0">
                <a:effectLst/>
                <a:latin typeface="Times New Roman"/>
                <a:ea typeface="Times New Roman"/>
              </a:rPr>
              <a:t>результаты</a:t>
            </a:r>
            <a:br>
              <a:rPr lang="ru-RU" sz="4400" b="1" dirty="0" smtClean="0">
                <a:effectLst/>
                <a:latin typeface="Times New Roman"/>
                <a:ea typeface="Times New Roman"/>
              </a:rPr>
            </a:br>
            <a:r>
              <a:rPr lang="ru-RU" sz="4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400" b="1" dirty="0" smtClean="0">
                <a:effectLst/>
                <a:latin typeface="Times New Roman"/>
                <a:ea typeface="Times New Roman"/>
              </a:rPr>
            </a:br>
            <a:r>
              <a:rPr lang="ru-RU" sz="4400" b="1" dirty="0">
                <a:effectLst/>
                <a:latin typeface="Times New Roman"/>
                <a:ea typeface="Times New Roman"/>
              </a:rPr>
              <a:t/>
            </a:r>
            <a:br>
              <a:rPr lang="ru-RU" sz="4400" b="1" dirty="0">
                <a:effectLst/>
                <a:latin typeface="Times New Roman"/>
                <a:ea typeface="Times New Roman"/>
              </a:rPr>
            </a:br>
            <a:r>
              <a:rPr lang="ru-RU" sz="4400" b="1" spc="-5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4400" b="1" dirty="0">
                <a:effectLst/>
                <a:latin typeface="Times New Roman"/>
                <a:ea typeface="Times New Roman"/>
              </a:rPr>
              <a:t>реализации</a:t>
            </a:r>
            <a:r>
              <a:rPr lang="ru-RU" sz="4400" b="1" spc="-40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b="1" spc="-10" dirty="0">
                <a:effectLst/>
                <a:latin typeface="Times New Roman"/>
                <a:ea typeface="Times New Roman"/>
              </a:rPr>
              <a:t>проекта:</a:t>
            </a:r>
            <a:r>
              <a:rPr lang="ru-RU" sz="4400" dirty="0"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5401" t="32866" r="33592" b="16904"/>
          <a:stretch/>
        </p:blipFill>
        <p:spPr bwMode="auto">
          <a:xfrm>
            <a:off x="467544" y="1556793"/>
            <a:ext cx="2088232" cy="194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1556792"/>
            <a:ext cx="35283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1676400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3509427"/>
            <a:ext cx="641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«Без срока давности. Памятный знак жертвам фашизма»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097" y="3516830"/>
            <a:ext cx="261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«Лучший экскурсовод»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2774"/>
            <a:ext cx="2127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2017" y="6025090"/>
            <a:ext cx="2269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«Преданья старины</a:t>
            </a:r>
          </a:p>
          <a:p>
            <a:pPr algn="ctr"/>
            <a:r>
              <a:rPr lang="ru-RU" dirty="0" smtClean="0"/>
              <a:t> глубокой»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5046" y="6106978"/>
            <a:ext cx="1638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Сабрие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Эреджепова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2774"/>
            <a:ext cx="364667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32040" y="6033443"/>
            <a:ext cx="406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Рогатин В.П. на уроке, посвященном </a:t>
            </a:r>
          </a:p>
          <a:p>
            <a:pPr algn="ctr"/>
            <a:r>
              <a:rPr lang="ru-RU" dirty="0" smtClean="0"/>
              <a:t>Дню республики Крым,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09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1120" marR="74295" indent="44958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По результатам освоения курса внеурочной деятельности «Школа музейных наук» предусмотрен мониторинг результатов, программа содержит критерии оценки результатов, диагностические инструменты и др.</a:t>
            </a:r>
          </a:p>
          <a:p>
            <a:pPr marL="71120" marR="74295" indent="449580" algn="just">
              <a:lnSpc>
                <a:spcPct val="150000"/>
              </a:lnSpc>
              <a:spcBef>
                <a:spcPts val="5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По результатам участия обучающихся в акциях, конкурсах и других мероприятиях,</a:t>
            </a:r>
            <a:r>
              <a:rPr lang="ru-RU" sz="2800" spc="225" dirty="0">
                <a:latin typeface="Times New Roman"/>
                <a:ea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</a:rPr>
              <a:t>проводимых</a:t>
            </a:r>
            <a:r>
              <a:rPr lang="ru-RU" sz="2800" spc="235" dirty="0">
                <a:latin typeface="Times New Roman"/>
                <a:ea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</a:rPr>
              <a:t>в</a:t>
            </a:r>
            <a:r>
              <a:rPr lang="ru-RU" sz="2800" spc="235" dirty="0">
                <a:latin typeface="Times New Roman"/>
                <a:ea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</a:rPr>
              <a:t>рамках</a:t>
            </a:r>
            <a:r>
              <a:rPr lang="ru-RU" sz="2800" spc="235" dirty="0">
                <a:latin typeface="Times New Roman"/>
                <a:ea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</a:rPr>
              <a:t>проекта,</a:t>
            </a:r>
            <a:r>
              <a:rPr lang="ru-RU" sz="2800" spc="235" dirty="0">
                <a:latin typeface="Times New Roman"/>
                <a:ea typeface="Times New Roman"/>
              </a:rPr>
              <a:t>  </a:t>
            </a:r>
            <a:r>
              <a:rPr lang="ru-RU" sz="2800" dirty="0">
                <a:latin typeface="Times New Roman"/>
                <a:ea typeface="Times New Roman"/>
              </a:rPr>
              <a:t>члены Совета музея проводят опрос участников, собирают фотоотчёты, администрация выдаёт сертификаты участников акций, дипломы победителей конкурсов.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>
                <a:effectLst/>
                <a:latin typeface="Times New Roman"/>
                <a:ea typeface="Times New Roman"/>
              </a:rPr>
              <a:t>Способы</a:t>
            </a:r>
            <a:r>
              <a:rPr lang="ru-RU" sz="4400" spc="-40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>
                <a:effectLst/>
                <a:latin typeface="Times New Roman"/>
                <a:ea typeface="Times New Roman"/>
              </a:rPr>
              <a:t>контроля</a:t>
            </a:r>
            <a:r>
              <a:rPr lang="ru-RU" sz="4400" spc="-55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>
                <a:effectLst/>
                <a:latin typeface="Times New Roman"/>
                <a:ea typeface="Times New Roman"/>
              </a:rPr>
              <a:t>достижения</a:t>
            </a:r>
            <a:r>
              <a:rPr lang="ru-RU" sz="4400" spc="-40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dirty="0">
                <a:effectLst/>
                <a:latin typeface="Times New Roman"/>
                <a:ea typeface="Times New Roman"/>
              </a:rPr>
              <a:t>результатов</a:t>
            </a:r>
            <a:r>
              <a:rPr lang="ru-RU" sz="4400" spc="-40" dirty="0">
                <a:effectLst/>
                <a:latin typeface="Times New Roman"/>
                <a:ea typeface="Times New Roman"/>
              </a:rPr>
              <a:t> </a:t>
            </a:r>
            <a:r>
              <a:rPr lang="ru-RU" sz="4400" spc="-10" dirty="0">
                <a:effectLst/>
                <a:latin typeface="Times New Roman"/>
                <a:ea typeface="Times New Roman"/>
              </a:rPr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22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66" y="3230830"/>
            <a:ext cx="5852667" cy="11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3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40330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2400"/>
              </a:spcAft>
            </a:pPr>
            <a:r>
              <a:rPr lang="ru-RU" sz="2800" dirty="0">
                <a:latin typeface="Times New Roman"/>
                <a:ea typeface="Calibri"/>
              </a:rPr>
              <a:t> В сентябре 2024 г. МБОУ «</a:t>
            </a:r>
            <a:r>
              <a:rPr lang="ru-RU" sz="2800" dirty="0" err="1">
                <a:latin typeface="Times New Roman"/>
                <a:ea typeface="Calibri"/>
              </a:rPr>
              <a:t>Скалистовская</a:t>
            </a:r>
            <a:r>
              <a:rPr lang="ru-RU" sz="2800" dirty="0">
                <a:latin typeface="Times New Roman"/>
                <a:ea typeface="Calibri"/>
              </a:rPr>
              <a:t> СОШ имени </a:t>
            </a:r>
            <a:r>
              <a:rPr lang="ru-RU" sz="2800" dirty="0" err="1">
                <a:latin typeface="Times New Roman"/>
                <a:ea typeface="Calibri"/>
              </a:rPr>
              <a:t>Лиморенко</a:t>
            </a:r>
            <a:r>
              <a:rPr lang="ru-RU" sz="2800" dirty="0">
                <a:latin typeface="Times New Roman"/>
                <a:ea typeface="Calibri"/>
              </a:rPr>
              <a:t> П.Т.» представила на конкурс проект реализации инновационной деятельности в области музейной педагогики в КРИППО. </a:t>
            </a:r>
            <a:endParaRPr lang="ru-RU" sz="2000" dirty="0">
              <a:latin typeface="Times New Roman"/>
              <a:ea typeface="Times New Roman"/>
            </a:endParaRPr>
          </a:p>
          <a:p>
            <a:pPr marL="71120" marR="74930" algn="just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            В декабре 2024 года школа была признана региональной инновационной площадкой (РИП) по теме «Музейная педагогика как форма взаимодействия школы и местного социума».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07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4920"/>
            <a:ext cx="1149598" cy="108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412776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4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chemeClr val="bg2"/>
                </a:solidFill>
                <a:effectLst/>
                <a:latin typeface="Times New Roman"/>
                <a:ea typeface="Times New Roman"/>
              </a:rPr>
              <a:t>Музейная педагогика </a:t>
            </a:r>
            <a:r>
              <a:rPr lang="ru-RU" sz="2000" b="1" dirty="0" smtClean="0">
                <a:effectLst/>
                <a:latin typeface="Times New Roman"/>
                <a:ea typeface="Times New Roman"/>
              </a:rPr>
              <a:t>как область научного знания, возникающая на стыке педагогики, психологии, музееведения, искусства (как части общей культуры) и краеведения, осуществляет связь прошлого с настоящим и будущим, несет в мир то лучшее, что накопило человечество. </a:t>
            </a:r>
            <a:r>
              <a:rPr lang="ru-RU" sz="2000" b="1" dirty="0" smtClean="0">
                <a:solidFill>
                  <a:schemeClr val="bg2"/>
                </a:solidFill>
                <a:latin typeface="Times New Roman"/>
                <a:ea typeface="Times New Roman"/>
              </a:rPr>
              <a:t>Школьный </a:t>
            </a:r>
            <a:r>
              <a:rPr lang="ru-RU" sz="2000" b="1" dirty="0">
                <a:solidFill>
                  <a:schemeClr val="bg2"/>
                </a:solidFill>
                <a:latin typeface="Times New Roman"/>
                <a:ea typeface="Times New Roman"/>
              </a:rPr>
              <a:t>музей </a:t>
            </a:r>
            <a:r>
              <a:rPr lang="ru-RU" sz="2000" b="1" dirty="0">
                <a:latin typeface="Times New Roman"/>
                <a:ea typeface="Times New Roman"/>
              </a:rPr>
              <a:t>-  это место демонстрации уникального историко-культурного наследия своего региона. Задача школьного музея стать средством адаптации человека к культурной среде и выступить антиподом миру компьютерных технологий и наступлению аудиовизуальных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214552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  <a:latin typeface="Times New Roman"/>
                <a:ea typeface="Calibri"/>
              </a:rPr>
              <a:t>Школьный музей 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/>
            </a:r>
            <a:br>
              <a:rPr lang="ru-RU" sz="3600" dirty="0" smtClean="0">
                <a:effectLst/>
                <a:latin typeface="Times New Roman"/>
                <a:ea typeface="Calibri"/>
              </a:rPr>
            </a:br>
            <a:r>
              <a:rPr lang="ru-RU" sz="3600" dirty="0" smtClean="0">
                <a:effectLst/>
                <a:latin typeface="Times New Roman"/>
                <a:ea typeface="Calibri"/>
              </a:rPr>
              <a:t>«</a:t>
            </a:r>
            <a:r>
              <a:rPr lang="ru-RU" sz="3600" dirty="0">
                <a:effectLst/>
                <a:latin typeface="Times New Roman"/>
                <a:ea typeface="Calibri"/>
              </a:rPr>
              <a:t>Прошлое и будущее живет в настоящем»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11525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40508"/>
            <a:ext cx="2088232" cy="179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57100"/>
            <a:ext cx="2232248" cy="178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518" y="1440508"/>
            <a:ext cx="2377360" cy="178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94017"/>
            <a:ext cx="2203353" cy="8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80" y="5639358"/>
            <a:ext cx="1486751" cy="86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119" y="5651383"/>
            <a:ext cx="1785937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9" t="45420" r="19795" b="17583"/>
          <a:stretch/>
        </p:blipFill>
        <p:spPr bwMode="auto">
          <a:xfrm>
            <a:off x="2749686" y="3697270"/>
            <a:ext cx="4069222" cy="180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25" y="3697270"/>
            <a:ext cx="1439801" cy="18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97270"/>
            <a:ext cx="2297218" cy="180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69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016224"/>
          </a:xfrm>
        </p:spPr>
        <p:txBody>
          <a:bodyPr>
            <a:normAutofit fontScale="90000"/>
          </a:bodyPr>
          <a:lstStyle/>
          <a:p>
            <a:pPr marL="71120" algn="ctr">
              <a:spcBef>
                <a:spcPts val="5"/>
              </a:spcBef>
            </a:pPr>
            <a:r>
              <a:rPr lang="ru-RU" sz="44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dirty="0" smtClean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/>
            </a:r>
            <a:br>
              <a:rPr lang="ru-RU" sz="4400" b="1" dirty="0">
                <a:effectLst/>
                <a:latin typeface="Times New Roman"/>
                <a:ea typeface="Calibri"/>
              </a:rPr>
            </a:br>
            <a:r>
              <a:rPr lang="ru-RU" sz="44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dirty="0" smtClean="0">
                <a:effectLst/>
                <a:latin typeface="Times New Roman"/>
                <a:ea typeface="Calibri"/>
              </a:rPr>
            </a:br>
            <a:r>
              <a:rPr lang="ru-RU" sz="44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dirty="0" smtClean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/>
            </a:r>
            <a:br>
              <a:rPr lang="ru-RU" sz="4400" b="1" dirty="0">
                <a:effectLst/>
                <a:latin typeface="Times New Roman"/>
                <a:ea typeface="Calibri"/>
              </a:rPr>
            </a:br>
            <a:r>
              <a:rPr lang="ru-RU" sz="44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dirty="0" smtClean="0">
                <a:effectLst/>
                <a:latin typeface="Times New Roman"/>
                <a:ea typeface="Calibri"/>
              </a:rPr>
            </a:br>
            <a:r>
              <a:rPr lang="ru-RU" sz="4400" b="1" dirty="0">
                <a:effectLst/>
                <a:latin typeface="Times New Roman"/>
                <a:ea typeface="Calibri"/>
              </a:rPr>
              <a:t/>
            </a:r>
            <a:br>
              <a:rPr lang="ru-RU" sz="4400" b="1" dirty="0">
                <a:effectLst/>
                <a:latin typeface="Times New Roman"/>
                <a:ea typeface="Calibri"/>
              </a:rPr>
            </a:br>
            <a:r>
              <a:rPr lang="ru-RU" sz="44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dirty="0" smtClean="0">
                <a:effectLst/>
                <a:latin typeface="Times New Roman"/>
                <a:ea typeface="Calibri"/>
              </a:rPr>
            </a:br>
            <a:r>
              <a:rPr lang="ru-RU" sz="44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dirty="0" smtClean="0">
                <a:effectLst/>
                <a:latin typeface="Times New Roman"/>
                <a:ea typeface="Calibri"/>
              </a:rPr>
            </a:br>
            <a:r>
              <a:rPr lang="ru-RU" sz="4400" b="1" dirty="0" smtClean="0">
                <a:effectLst/>
                <a:latin typeface="Times New Roman"/>
                <a:ea typeface="Calibri"/>
              </a:rPr>
              <a:t/>
            </a:r>
            <a:br>
              <a:rPr lang="ru-RU" sz="4400" b="1" dirty="0" smtClean="0">
                <a:effectLst/>
                <a:latin typeface="Times New Roman"/>
                <a:ea typeface="Calibri"/>
              </a:rPr>
            </a:br>
            <a:r>
              <a:rPr lang="ru-RU" sz="4000" b="1" dirty="0" smtClean="0">
                <a:effectLst/>
                <a:latin typeface="Times New Roman"/>
                <a:ea typeface="Calibri"/>
              </a:rPr>
              <a:t>Формирование школьных</a:t>
            </a:r>
            <a:br>
              <a:rPr lang="ru-RU" sz="4000" b="1" dirty="0" smtClean="0">
                <a:effectLst/>
                <a:latin typeface="Times New Roman"/>
                <a:ea typeface="Calibri"/>
              </a:rPr>
            </a:br>
            <a:r>
              <a:rPr lang="ru-RU" sz="4000" b="1" dirty="0" smtClean="0">
                <a:effectLst/>
                <a:latin typeface="Times New Roman"/>
                <a:ea typeface="Calibri"/>
              </a:rPr>
              <a:t> музеев в Крыму</a:t>
            </a:r>
            <a:r>
              <a:rPr lang="ru-RU" sz="4000" b="1" dirty="0">
                <a:effectLst/>
                <a:latin typeface="Times New Roman"/>
                <a:ea typeface="Times New Roman"/>
              </a:rPr>
              <a:t/>
            </a:r>
            <a:br>
              <a:rPr lang="ru-RU" sz="4000" b="1" dirty="0">
                <a:effectLst/>
                <a:latin typeface="Times New Roman"/>
                <a:ea typeface="Times New Roman"/>
              </a:rPr>
            </a:b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52244" cy="1091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348880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/>
                <a:latin typeface="Times New Roman"/>
                <a:ea typeface="Calibri"/>
              </a:rPr>
              <a:t>50–70 годы XX века – идеологическая направленность  </a:t>
            </a:r>
            <a:r>
              <a:rPr lang="ru-RU" sz="2400" b="1" dirty="0" smtClean="0">
                <a:latin typeface="Times New Roman"/>
                <a:ea typeface="Calibri"/>
              </a:rPr>
              <a:t>советского    государства</a:t>
            </a:r>
          </a:p>
          <a:p>
            <a:endParaRPr lang="ru-RU" sz="2400" b="1" dirty="0">
              <a:effectLst/>
              <a:latin typeface="Times New Roman"/>
              <a:ea typeface="Calibri"/>
            </a:endParaRPr>
          </a:p>
          <a:p>
            <a:r>
              <a:rPr lang="ru-RU" sz="2400" b="1" dirty="0" smtClean="0">
                <a:effectLst/>
                <a:latin typeface="Times New Roman"/>
                <a:ea typeface="Calibri"/>
              </a:rPr>
              <a:t> 2018-2024 гг. - паспортизация школьных музеев, изменение профилей и основной тематики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8966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sz="2400" b="1" dirty="0" smtClean="0"/>
              <a:t>мониторинга федерального реестра школьных </a:t>
            </a:r>
            <a:r>
              <a:rPr lang="ru-RU" sz="2400" b="1" dirty="0" smtClean="0"/>
              <a:t>музеев</a:t>
            </a:r>
            <a:r>
              <a:rPr lang="ru-RU" sz="2400" b="1" dirty="0"/>
              <a:t> </a:t>
            </a:r>
            <a:r>
              <a:rPr lang="ru-RU" sz="2400" b="1" dirty="0" smtClean="0"/>
              <a:t>  </a:t>
            </a:r>
            <a:r>
              <a:rPr lang="ru-RU" sz="2400" b="1" dirty="0" smtClean="0"/>
              <a:t>по </a:t>
            </a:r>
            <a:r>
              <a:rPr lang="ru-RU" sz="2400" b="1" dirty="0" smtClean="0"/>
              <a:t>Республике Крым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489270"/>
              </p:ext>
            </p:extLst>
          </p:nvPr>
        </p:nvGraphicFramePr>
        <p:xfrm>
          <a:off x="539552" y="1268759"/>
          <a:ext cx="7416824" cy="4130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272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Республика Крым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Севастополь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Бахчисарайский район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краеведческие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многопрофильные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исторические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мемориальные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технологический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художественные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8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историко-краеведческий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военно-исторические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этнографические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комплексные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технические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этнографо-краеведческие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военно-патриотические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монографические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0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612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537321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Вывод: </a:t>
            </a:r>
            <a:r>
              <a:rPr lang="ru-RU" sz="2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   всего </a:t>
            </a:r>
            <a:r>
              <a:rPr lang="ru-RU" sz="2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rial Black" panose="020B0A04020102020204" pitchFamily="34" charset="0"/>
                <a:ea typeface="+mj-ea"/>
                <a:cs typeface="+mj-cs"/>
              </a:rPr>
              <a:t>на июль 2024 года в Крыму 612 музеев, из них 28 в Бахчисарайском районе. Преобладают историко-краеведческие музеи: 326 из 612 по РК и 15 из 28 – по Бахчисарайскому району.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26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/>
                <a:ea typeface="Calibri"/>
              </a:rPr>
              <a:t>создание, освоение </a:t>
            </a:r>
            <a:r>
              <a:rPr lang="ru-RU" sz="2800" dirty="0">
                <a:latin typeface="Times New Roman"/>
                <a:ea typeface="Calibri"/>
              </a:rPr>
              <a:t>и </a:t>
            </a:r>
            <a:r>
              <a:rPr lang="ru-RU" sz="2800" dirty="0" smtClean="0">
                <a:latin typeface="Times New Roman"/>
                <a:ea typeface="Calibri"/>
              </a:rPr>
              <a:t>распространение </a:t>
            </a:r>
            <a:r>
              <a:rPr lang="ru-RU" sz="2800" dirty="0">
                <a:latin typeface="Times New Roman"/>
                <a:ea typeface="Calibri"/>
              </a:rPr>
              <a:t>ценностей </a:t>
            </a:r>
            <a:r>
              <a:rPr lang="ru-RU" sz="2800" dirty="0" smtClean="0">
                <a:latin typeface="Times New Roman"/>
                <a:ea typeface="Calibri"/>
              </a:rPr>
              <a:t>культуры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повышение </a:t>
            </a:r>
            <a:r>
              <a:rPr lang="ru-RU" sz="2800" dirty="0">
                <a:latin typeface="Times New Roman"/>
                <a:ea typeface="Calibri"/>
              </a:rPr>
              <a:t>культурного уровня не только обучающихся нашей школы, но и их </a:t>
            </a:r>
            <a:r>
              <a:rPr lang="ru-RU" sz="2800" dirty="0" smtClean="0">
                <a:latin typeface="Times New Roman"/>
                <a:ea typeface="Calibri"/>
              </a:rPr>
              <a:t>родителей</a:t>
            </a:r>
          </a:p>
          <a:p>
            <a:r>
              <a:rPr lang="ru-RU" sz="2800" dirty="0" smtClean="0">
                <a:latin typeface="Times New Roman"/>
                <a:ea typeface="Calibri"/>
              </a:rPr>
              <a:t>участие </a:t>
            </a:r>
            <a:r>
              <a:rPr lang="ru-RU" sz="2800" dirty="0">
                <a:latin typeface="Times New Roman"/>
                <a:ea typeface="Calibri"/>
              </a:rPr>
              <a:t>в поисково-собирательной </a:t>
            </a:r>
            <a:r>
              <a:rPr lang="ru-RU" sz="2800" dirty="0" smtClean="0">
                <a:latin typeface="Times New Roman"/>
                <a:ea typeface="Calibri"/>
              </a:rPr>
              <a:t>работе</a:t>
            </a:r>
          </a:p>
          <a:p>
            <a:r>
              <a:rPr lang="ru-RU" sz="2800" dirty="0">
                <a:latin typeface="Times New Roman"/>
                <a:ea typeface="Calibri"/>
              </a:rPr>
              <a:t>знакомство с историческими фактами помогут учащимся узнать историю и проблемы родного края </a:t>
            </a:r>
            <a:r>
              <a:rPr lang="ru-RU" sz="2800" dirty="0" smtClean="0">
                <a:latin typeface="Times New Roman"/>
                <a:ea typeface="Calibri"/>
              </a:rPr>
              <a:t>изнутри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Black" panose="020B0A04020102020204" pitchFamily="34" charset="0"/>
              </a:rPr>
              <a:t>Целесообразность инновационной деятельности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u="sng" dirty="0">
                <a:latin typeface="Times New Roman"/>
                <a:ea typeface="Times New Roman"/>
              </a:rPr>
              <a:t>1-й этап – </a:t>
            </a:r>
            <a:r>
              <a:rPr lang="ru-RU" sz="2800" u="sng" dirty="0" smtClean="0">
                <a:latin typeface="Times New Roman"/>
                <a:ea typeface="Times New Roman"/>
              </a:rPr>
              <a:t>подготовительный</a:t>
            </a:r>
          </a:p>
          <a:p>
            <a:pPr marL="0" indent="0" algn="ctr">
              <a:buNone/>
            </a:pPr>
            <a:r>
              <a:rPr lang="ru-RU" sz="2800" u="sng" dirty="0" smtClean="0">
                <a:latin typeface="Times New Roman"/>
                <a:ea typeface="Times New Roman"/>
              </a:rPr>
              <a:t> </a:t>
            </a:r>
            <a:r>
              <a:rPr lang="ru-RU" sz="2800" u="sng" dirty="0">
                <a:latin typeface="Times New Roman"/>
                <a:ea typeface="Times New Roman"/>
              </a:rPr>
              <a:t>(2024-2025 учебный год</a:t>
            </a:r>
            <a:r>
              <a:rPr lang="ru-RU" sz="2800" u="sng" dirty="0" smtClean="0">
                <a:latin typeface="Times New Roman"/>
                <a:ea typeface="Times New Roman"/>
              </a:rPr>
              <a:t>)</a:t>
            </a:r>
          </a:p>
          <a:p>
            <a:pPr marL="0" indent="0" algn="ctr">
              <a:buNone/>
            </a:pPr>
            <a:endParaRPr lang="ru-RU" sz="2800" u="sng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u="sng" dirty="0">
                <a:latin typeface="Times New Roman"/>
                <a:ea typeface="Times New Roman"/>
              </a:rPr>
              <a:t>2-й этап  (2025-2026 учебный год</a:t>
            </a:r>
            <a:r>
              <a:rPr lang="ru-RU" sz="2800" u="sng" dirty="0" smtClean="0">
                <a:latin typeface="Times New Roman"/>
                <a:ea typeface="Times New Roman"/>
              </a:rPr>
              <a:t>)</a:t>
            </a:r>
          </a:p>
          <a:p>
            <a:pPr algn="ctr"/>
            <a:endParaRPr lang="ru-RU" sz="2800" u="sng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u="sng" dirty="0">
                <a:latin typeface="Times New Roman"/>
                <a:ea typeface="Times New Roman"/>
              </a:rPr>
              <a:t>3-й этап – заключительный </a:t>
            </a:r>
            <a:endParaRPr lang="ru-RU" sz="2800" u="sng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u="sng" dirty="0" smtClean="0">
                <a:latin typeface="Times New Roman"/>
                <a:ea typeface="Times New Roman"/>
              </a:rPr>
              <a:t>    (</a:t>
            </a:r>
            <a:r>
              <a:rPr lang="ru-RU" sz="2800" u="sng" dirty="0">
                <a:latin typeface="Times New Roman"/>
                <a:ea typeface="Times New Roman"/>
              </a:rPr>
              <a:t>2026-2027 учебный год)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effectLst/>
                <a:latin typeface="Times New Roman"/>
                <a:ea typeface="Times New Roman"/>
              </a:rPr>
              <a:t>Три </a:t>
            </a:r>
            <a:r>
              <a:rPr lang="ru-RU" sz="4400" b="1" dirty="0">
                <a:effectLst/>
                <a:latin typeface="Times New Roman"/>
                <a:ea typeface="Times New Roman"/>
              </a:rPr>
              <a:t>этапа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50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71120" marR="74930" algn="just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Количество учащихся и педагогов, вовлеченных в реализацию проекта.</a:t>
            </a:r>
          </a:p>
          <a:p>
            <a:pPr marL="71120" marR="74930" algn="just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Степень удовлетворенности участников инновационной работы качеством представляемых услуг.</a:t>
            </a:r>
          </a:p>
          <a:p>
            <a:pPr marL="71120" marR="74930" algn="just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Распространенность опыта среди других учебных заведений района.</a:t>
            </a:r>
          </a:p>
          <a:p>
            <a:pPr marL="71120" marR="74930" algn="just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Значительное повышение уровня образованности учащихся, их общей культуры, осведомленности, конкурентоспособности, психологической устойчивости</a:t>
            </a:r>
          </a:p>
          <a:p>
            <a:pPr marL="71120" marR="74930" algn="just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</a:rPr>
              <a:t>Создание и освоение новых технологий, методик, приемов.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764432"/>
          </a:xfrm>
        </p:spPr>
        <p:txBody>
          <a:bodyPr>
            <a:normAutofit fontScale="90000"/>
          </a:bodyPr>
          <a:lstStyle/>
          <a:p>
            <a:pPr marL="71120" marR="74930" algn="just">
              <a:spcBef>
                <a:spcPts val="370"/>
              </a:spcBef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</a:rPr>
              <a:t>Показателями </a:t>
            </a:r>
            <a:r>
              <a:rPr lang="ru-RU" sz="2800" b="1" dirty="0">
                <a:effectLst/>
                <a:latin typeface="Times New Roman"/>
                <a:ea typeface="Times New Roman"/>
              </a:rPr>
              <a:t>эффективности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деятельности </a:t>
            </a:r>
            <a:r>
              <a:rPr lang="ru-RU" sz="2800" b="1" dirty="0">
                <a:effectLst/>
                <a:latin typeface="Times New Roman"/>
                <a:ea typeface="Times New Roman"/>
              </a:rPr>
              <a:t>будет являться:</a:t>
            </a:r>
            <a:r>
              <a:rPr lang="ru-RU" sz="2800" dirty="0">
                <a:effectLst/>
                <a:latin typeface="Times New Roman"/>
                <a:ea typeface="Times New Roman"/>
              </a:rPr>
              <a:t/>
            </a:r>
            <a:br>
              <a:rPr lang="ru-RU" sz="2800" dirty="0">
                <a:effectLst/>
                <a:latin typeface="Times New Roman"/>
                <a:ea typeface="Times New Roman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50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221</TotalTime>
  <Words>539</Words>
  <Application>Microsoft Office PowerPoint</Application>
  <PresentationFormat>Экран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         Муниципальное  бюджетное  общеобразовательное учреждение  «Скалистовская средняя общеобразовательная школа имени Лиморенко Павла Трофимовича»  Бахчисарайского района Республики Крым </vt:lpstr>
      <vt:lpstr>Презентация PowerPoint</vt:lpstr>
      <vt:lpstr>Актуальность </vt:lpstr>
      <vt:lpstr>Школьный музей  «Прошлое и будущее живет в настоящем» </vt:lpstr>
      <vt:lpstr>          Формирование школьных  музеев в Крыму </vt:lpstr>
      <vt:lpstr>Результаты мониторинга федерального реестра школьных музеев   по Республике Крым</vt:lpstr>
      <vt:lpstr>Целесообразность инновационной деятельности</vt:lpstr>
      <vt:lpstr>Три этапа реализации проекта</vt:lpstr>
      <vt:lpstr>      Показателями эффективности деятельности будет являться: </vt:lpstr>
      <vt:lpstr>Промежуточные продукты инновационной деятельности  на январь 2025 года:</vt:lpstr>
      <vt:lpstr>Промежуточные результаты    реализации проекта: </vt:lpstr>
      <vt:lpstr>Способы контроля достижения результатов проекта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бюджетное  общеобразовательное учреждение  «Скалистовская средняя общеобразовательная школа имени Лиморенко Павла Трофимовича»  Бахчисарайского района Республики Крым</dc:title>
  <dc:creator>Алена</dc:creator>
  <cp:lastModifiedBy>Алена</cp:lastModifiedBy>
  <cp:revision>16</cp:revision>
  <dcterms:created xsi:type="dcterms:W3CDTF">2025-01-25T20:08:57Z</dcterms:created>
  <dcterms:modified xsi:type="dcterms:W3CDTF">2025-01-26T13:54:44Z</dcterms:modified>
</cp:coreProperties>
</file>