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666" y="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ovoschnoe-rk.ru/local/page/vospitat_rabota/shkolnyy-muzey/" TargetMode="External"/><Relationship Id="rId3" Type="http://schemas.openxmlformats.org/officeDocument/2006/relationships/image" Target="../media/image6.gif"/><Relationship Id="rId7" Type="http://schemas.openxmlformats.org/officeDocument/2006/relationships/image" Target="../media/image8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public205447979" TargetMode="External"/><Relationship Id="rId5" Type="http://schemas.openxmlformats.org/officeDocument/2006/relationships/image" Target="../media/image7.gif"/><Relationship Id="rId4" Type="http://schemas.openxmlformats.org/officeDocument/2006/relationships/hyperlink" Target="https://vk.com/public20791198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esktop\1675627984_grizly-club-p-klipart-pryamie-linii-2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914"/>
            <a:ext cx="9144000" cy="682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1916832"/>
            <a:ext cx="6696744" cy="2062515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Муниципальное образование – </a:t>
            </a:r>
            <a:b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</a:br>
            <a:r>
              <a:rPr lang="ru-RU" sz="2700" b="1" dirty="0" err="1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Джанкойский</a:t>
            </a: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район</a:t>
            </a:r>
            <a:b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Муниципальное общеобразовательное учреждение «</a:t>
            </a:r>
            <a:r>
              <a:rPr lang="ru-RU" sz="2700" b="1" dirty="0" err="1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Овощновская</a:t>
            </a: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школа» </a:t>
            </a:r>
            <a:r>
              <a:rPr lang="ru-RU" sz="2700" b="1" dirty="0" err="1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Джанкойского</a:t>
            </a: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района Республики Крым</a:t>
            </a:r>
            <a:b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Название проекта «Музей истории школы»</a:t>
            </a:r>
            <a:b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ru-RU" sz="27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ru-RU" sz="27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</a:br>
            <a:endParaRPr lang="ru-RU" b="1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3445957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Руководитель проекта</a:t>
            </a:r>
            <a:br>
              <a:rPr lang="ru-RU" sz="24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Шуткова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Елена Александровна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Участники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школьной команды </a:t>
            </a:r>
            <a:br>
              <a:rPr lang="ru-RU" sz="24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Плахова Арина, Володько Андрей,</a:t>
            </a:r>
            <a:br>
              <a:rPr lang="ru-RU" sz="24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Иванюк Иван</a:t>
            </a:r>
            <a:endParaRPr lang="ru-RU" sz="2400" b="1" dirty="0"/>
          </a:p>
        </p:txBody>
      </p:sp>
      <p:sp>
        <p:nvSpPr>
          <p:cNvPr id="4" name="AutoShape 2" descr="https://cojo.ru/wp-content/uploads/2022/12/fony-dlia-prezentatsii-minimalistichnye-7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60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:\Users\User\Desktop\1675627984_grizly-club-p-klipart-pryamie-linii-2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914"/>
            <a:ext cx="9144000" cy="682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https://cojo.ru/wp-content/uploads/2022/12/fony-dlia-prezentatsii-minimalistichnye-7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subTitle" idx="1"/>
          </p:nvPr>
        </p:nvSpPr>
        <p:spPr>
          <a:xfrm>
            <a:off x="1569546" y="149225"/>
            <a:ext cx="7596336" cy="6708775"/>
          </a:xfrm>
        </p:spPr>
        <p:txBody>
          <a:bodyPr>
            <a:normAutofit/>
          </a:bodyPr>
          <a:lstStyle/>
          <a:p>
            <a:pPr lvl="1" fontAlgn="base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Актуальность проекта,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на решение которой направлен проект:</a:t>
            </a:r>
          </a:p>
          <a:p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Особенно актуальной сегодня становится проблема памяти поколений и сохранения традиций. Патриотическое воспитание подрастающего поколения является одним из приоритетных направлений политики государства. Необходимость данного проекта вызвана тем, что в последние годы падает уровень духовной культуры общества, подрастающего поколения. Проявляется непонимание значимости культурно-исторических памятников, низкая культура нравственности. Тревожит незначительный интерес к истории Отчизны, непонимание её закономерностей, схематических представлений о прошлом, углубляются противоречия между старшим и молодым поколениями. Проект призван обеспечить ценностно-смысловую определенность системы нравственного воспитания. Центром реализации такой системы становится школьный музей, который является незаменимым помощником школ в патриотическом воспитании подрастающих граждан страны, так как решает задачи формирования патриотического сознания. Музей создает особые условия для воздействия на интеллектуально-волевые и эмоциональные процессы личности ребенка. Музей-это живой организм. Необходим новый подход к организации его работы, идущий в ногу со временем. Необходимость реализации этого проекта диктуется и введением ФГОС. Появляется необходимость организации разнообразной внеурочной деятельности, способствующей воспитанию и развитию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учащихся.</a:t>
            </a:r>
            <a:endParaRPr lang="ru-RU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24389" y="4005064"/>
            <a:ext cx="485611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Школьный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музей призван выполнять и эту задачу. Но так как материально-технические условия работы музея </a:t>
            </a:r>
            <a:endParaRPr lang="ru-RU" sz="1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препятствуют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эффективному использованию его содержания и внедрению новых форм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деятельности</a:t>
            </a:r>
          </a:p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на его базе, то использование этого ресурса проблематично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стоит под вопросом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).</a:t>
            </a:r>
          </a:p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Также необходимо преобразование </a:t>
            </a:r>
            <a:endParaRPr lang="ru-RU" sz="1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форм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хранения,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учёта и</a:t>
            </a:r>
          </a:p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 использования экспозиций</a:t>
            </a:r>
          </a:p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музейных фондов.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25276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User\Desktop\1675627984_grizly-club-p-klipart-pryamie-linii-2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914"/>
            <a:ext cx="9144000" cy="682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Идея проекта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7704" y="1412776"/>
            <a:ext cx="6984776" cy="4525963"/>
          </a:xfrm>
        </p:spPr>
        <p:txBody>
          <a:bodyPr/>
          <a:lstStyle/>
          <a:p>
            <a:r>
              <a:rPr lang="ru-RU" sz="1800" b="1" dirty="0">
                <a:solidFill>
                  <a:schemeClr val="tx2">
                    <a:lumMod val="75000"/>
                  </a:schemeClr>
                </a:solidFill>
              </a:rPr>
              <a:t>Возможность сформировать уважительное отношение к памятникам прошлого, потребность общаться с музейными ценностями, воспитывать музейную культуру, обучать музейному языку, музейной терминологии и привлечь к сотрудничеству другие организации, ставящие перед собой сходные цели. Реализация данного проекта позволит увеличить музейную аудиторию в несколько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раз.</a:t>
            </a:r>
          </a:p>
          <a:p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Место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</a:rPr>
              <a:t>под реализацию проекта команда разработчиков выбрала фойе здания школы №2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0" indent="0" algn="r"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</a:rPr>
              <a:t>Площадь, которую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займет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</a:rPr>
              <a:t>музей составляет 50 кв. м. </a:t>
            </a:r>
          </a:p>
          <a:p>
            <a:pPr algn="r"/>
            <a:r>
              <a:rPr lang="ru-RU" sz="1800" b="1" dirty="0">
                <a:solidFill>
                  <a:schemeClr val="tx2">
                    <a:lumMod val="75000"/>
                  </a:schemeClr>
                </a:solidFill>
              </a:rPr>
              <a:t>Предполагаемый период эксплуатации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marL="0" indent="0" algn="r"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</a:rPr>
              <a:t>до окончания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деятельности</a:t>
            </a:r>
          </a:p>
          <a:p>
            <a:pPr marL="0" indent="0" algn="r"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</a:rPr>
              <a:t>учебного заведения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10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User\Desktop\1675627984_grizly-club-p-klipart-pryamie-linii-2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914"/>
            <a:ext cx="9144000" cy="682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33914"/>
            <a:ext cx="7272807" cy="1143000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>Ожидаемые результаты от реализации проекта</a:t>
            </a:r>
            <a:endParaRPr lang="ru-RU" sz="3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Рисунок 5" descr="https://avatars.mds.yandex.net/i?id=e64e708cff234d448b4a6a5c6cdd679ff94a902f-9882590-images-thumbs&amp;n=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16" y="1020520"/>
            <a:ext cx="4248472" cy="238574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5" name="Группа 74"/>
          <p:cNvGrpSpPr/>
          <p:nvPr/>
        </p:nvGrpSpPr>
        <p:grpSpPr>
          <a:xfrm>
            <a:off x="4396809" y="1033989"/>
            <a:ext cx="4536504" cy="2385747"/>
            <a:chOff x="4427984" y="1835341"/>
            <a:chExt cx="4536504" cy="2385747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4427984" y="1835341"/>
              <a:ext cx="4536504" cy="2385747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427984" y="1835341"/>
              <a:ext cx="1080120" cy="225507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2"/>
                </a:solidFill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4427984" y="1835341"/>
              <a:ext cx="216024" cy="137763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860032" y="1835341"/>
              <a:ext cx="648072" cy="225507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184068" y="1835341"/>
              <a:ext cx="324036" cy="225507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427984" y="2060848"/>
              <a:ext cx="216024" cy="1152128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4427984" y="2348880"/>
              <a:ext cx="216024" cy="864096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4427984" y="2636912"/>
              <a:ext cx="216024" cy="576064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4427984" y="2924944"/>
              <a:ext cx="216024" cy="288032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4427984" y="3568703"/>
              <a:ext cx="45719" cy="34308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4572000" y="4175368"/>
              <a:ext cx="324036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4" name="Группа 63"/>
            <p:cNvGrpSpPr/>
            <p:nvPr/>
          </p:nvGrpSpPr>
          <p:grpSpPr>
            <a:xfrm>
              <a:off x="4922642" y="4050721"/>
              <a:ext cx="713070" cy="162938"/>
              <a:chOff x="5030688" y="4033225"/>
              <a:chExt cx="713070" cy="162938"/>
            </a:xfrm>
          </p:grpSpPr>
          <p:sp>
            <p:nvSpPr>
              <p:cNvPr id="33" name="Овал 32"/>
              <p:cNvSpPr/>
              <p:nvPr/>
            </p:nvSpPr>
            <p:spPr>
              <a:xfrm flipV="1">
                <a:off x="5627584" y="4064662"/>
                <a:ext cx="116174" cy="116174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8" name="Скругленный прямоугольник 37"/>
              <p:cNvSpPr/>
              <p:nvPr/>
            </p:nvSpPr>
            <p:spPr>
              <a:xfrm>
                <a:off x="5184068" y="4033225"/>
                <a:ext cx="403901" cy="162938"/>
              </a:xfrm>
              <a:prstGeom prst="round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9" name="Овал 38"/>
              <p:cNvSpPr/>
              <p:nvPr/>
            </p:nvSpPr>
            <p:spPr>
              <a:xfrm flipV="1">
                <a:off x="5030688" y="4056607"/>
                <a:ext cx="116174" cy="116174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51" name="Группа 50"/>
            <p:cNvGrpSpPr/>
            <p:nvPr/>
          </p:nvGrpSpPr>
          <p:grpSpPr>
            <a:xfrm>
              <a:off x="7254298" y="1850484"/>
              <a:ext cx="713070" cy="162938"/>
              <a:chOff x="4410763" y="4409875"/>
              <a:chExt cx="713070" cy="162938"/>
            </a:xfrm>
          </p:grpSpPr>
          <p:sp>
            <p:nvSpPr>
              <p:cNvPr id="44" name="Овал 43"/>
              <p:cNvSpPr/>
              <p:nvPr/>
            </p:nvSpPr>
            <p:spPr>
              <a:xfrm flipV="1">
                <a:off x="5007659" y="4441312"/>
                <a:ext cx="116174" cy="116174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5" name="Скругленный прямоугольник 44"/>
              <p:cNvSpPr/>
              <p:nvPr/>
            </p:nvSpPr>
            <p:spPr>
              <a:xfrm>
                <a:off x="4564143" y="4409875"/>
                <a:ext cx="403901" cy="162938"/>
              </a:xfrm>
              <a:prstGeom prst="round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6" name="Овал 45"/>
              <p:cNvSpPr/>
              <p:nvPr/>
            </p:nvSpPr>
            <p:spPr>
              <a:xfrm flipV="1">
                <a:off x="4410763" y="4433257"/>
                <a:ext cx="116174" cy="116174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47" name="Прямоугольник 46"/>
            <p:cNvSpPr/>
            <p:nvPr/>
          </p:nvSpPr>
          <p:spPr>
            <a:xfrm>
              <a:off x="5713965" y="4167940"/>
              <a:ext cx="324036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Прямоугольник 47"/>
            <p:cNvSpPr/>
            <p:nvPr/>
          </p:nvSpPr>
          <p:spPr>
            <a:xfrm>
              <a:off x="6930262" y="4163808"/>
              <a:ext cx="324036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52" name="Группа 51"/>
            <p:cNvGrpSpPr/>
            <p:nvPr/>
          </p:nvGrpSpPr>
          <p:grpSpPr>
            <a:xfrm>
              <a:off x="5921827" y="1860809"/>
              <a:ext cx="713070" cy="162938"/>
              <a:chOff x="4410763" y="4409875"/>
              <a:chExt cx="713070" cy="162938"/>
            </a:xfrm>
          </p:grpSpPr>
          <p:sp>
            <p:nvSpPr>
              <p:cNvPr id="53" name="Овал 52"/>
              <p:cNvSpPr/>
              <p:nvPr/>
            </p:nvSpPr>
            <p:spPr>
              <a:xfrm flipV="1">
                <a:off x="5007659" y="4441312"/>
                <a:ext cx="116174" cy="116174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4" name="Скругленный прямоугольник 53"/>
              <p:cNvSpPr/>
              <p:nvPr/>
            </p:nvSpPr>
            <p:spPr>
              <a:xfrm>
                <a:off x="4564143" y="4409875"/>
                <a:ext cx="403901" cy="162938"/>
              </a:xfrm>
              <a:prstGeom prst="round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5" name="Овал 54"/>
              <p:cNvSpPr/>
              <p:nvPr/>
            </p:nvSpPr>
            <p:spPr>
              <a:xfrm flipV="1">
                <a:off x="4410763" y="4433257"/>
                <a:ext cx="116174" cy="116174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57" name="Овал 56"/>
            <p:cNvSpPr/>
            <p:nvPr/>
          </p:nvSpPr>
          <p:spPr>
            <a:xfrm flipV="1">
              <a:off x="6725172" y="4082158"/>
              <a:ext cx="116174" cy="116174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6281656" y="4050721"/>
              <a:ext cx="403901" cy="162938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 flipV="1">
              <a:off x="6128276" y="4074103"/>
              <a:ext cx="116174" cy="116174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Прямоугольник 59"/>
            <p:cNvSpPr/>
            <p:nvPr/>
          </p:nvSpPr>
          <p:spPr>
            <a:xfrm>
              <a:off x="5587969" y="1835341"/>
              <a:ext cx="280175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Прямоугольник 62"/>
            <p:cNvSpPr/>
            <p:nvPr/>
          </p:nvSpPr>
          <p:spPr>
            <a:xfrm rot="5400000">
              <a:off x="6926334" y="1650637"/>
              <a:ext cx="47839" cy="46287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5" name="Группа 64"/>
            <p:cNvGrpSpPr/>
            <p:nvPr/>
          </p:nvGrpSpPr>
          <p:grpSpPr>
            <a:xfrm>
              <a:off x="7312385" y="4050721"/>
              <a:ext cx="713070" cy="162938"/>
              <a:chOff x="4410763" y="4409875"/>
              <a:chExt cx="713070" cy="162938"/>
            </a:xfrm>
          </p:grpSpPr>
          <p:sp>
            <p:nvSpPr>
              <p:cNvPr id="66" name="Овал 65"/>
              <p:cNvSpPr/>
              <p:nvPr/>
            </p:nvSpPr>
            <p:spPr>
              <a:xfrm flipV="1">
                <a:off x="5007659" y="4441312"/>
                <a:ext cx="116174" cy="116174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7" name="Скругленный прямоугольник 66"/>
              <p:cNvSpPr/>
              <p:nvPr/>
            </p:nvSpPr>
            <p:spPr>
              <a:xfrm>
                <a:off x="4564143" y="4409875"/>
                <a:ext cx="403901" cy="162938"/>
              </a:xfrm>
              <a:prstGeom prst="round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8" name="Овал 67"/>
              <p:cNvSpPr/>
              <p:nvPr/>
            </p:nvSpPr>
            <p:spPr>
              <a:xfrm flipV="1">
                <a:off x="4410763" y="4433257"/>
                <a:ext cx="116174" cy="116174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9" name="Овал 68"/>
            <p:cNvSpPr/>
            <p:nvPr/>
          </p:nvSpPr>
          <p:spPr>
            <a:xfrm flipV="1">
              <a:off x="6244013" y="3378718"/>
              <a:ext cx="116174" cy="116174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Овал 69"/>
            <p:cNvSpPr/>
            <p:nvPr/>
          </p:nvSpPr>
          <p:spPr>
            <a:xfrm flipV="1">
              <a:off x="6244450" y="3168912"/>
              <a:ext cx="116174" cy="116174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Овал 70"/>
            <p:cNvSpPr/>
            <p:nvPr/>
          </p:nvSpPr>
          <p:spPr>
            <a:xfrm flipV="1">
              <a:off x="6244450" y="2952786"/>
              <a:ext cx="116174" cy="116174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Овал 71"/>
            <p:cNvSpPr/>
            <p:nvPr/>
          </p:nvSpPr>
          <p:spPr>
            <a:xfrm flipV="1">
              <a:off x="6244450" y="2748651"/>
              <a:ext cx="116174" cy="116174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Овал 72"/>
            <p:cNvSpPr/>
            <p:nvPr/>
          </p:nvSpPr>
          <p:spPr>
            <a:xfrm flipV="1">
              <a:off x="6244450" y="2520738"/>
              <a:ext cx="116174" cy="116174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74" name="Объект 7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1467414"/>
              </p:ext>
            </p:extLst>
          </p:nvPr>
        </p:nvGraphicFramePr>
        <p:xfrm>
          <a:off x="1547665" y="3645024"/>
          <a:ext cx="6048671" cy="2952328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288031"/>
                <a:gridCol w="3327377"/>
                <a:gridCol w="890316"/>
                <a:gridCol w="252004"/>
                <a:gridCol w="1290943"/>
              </a:tblGrid>
              <a:tr h="7558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N п/п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Наименование работ и затрат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Кол-во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Ед. изм.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Цена (руб.)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875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Приобретение</a:t>
                      </a:r>
                      <a:r>
                        <a:rPr lang="ru-RU" sz="1000" baseline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мебели, в том числе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5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1.1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Шкаф-витрина цельная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шт.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32700.00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1.2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Шкаф-витрина низкая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шт.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14650.00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1.3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Диван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шт.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14200.00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1.4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Стул 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шт.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3200.00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1.5 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Рамка под стекло м  </a:t>
                      </a:r>
                      <a:r>
                        <a:rPr lang="ru-RU" sz="1000" dirty="0">
                          <a:effectLst/>
                        </a:rPr>
                        <a:t>(А-4)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900" dirty="0" smtClean="0">
                          <a:effectLst/>
                          <a:latin typeface="Calibri"/>
                          <a:cs typeface="Times New Roman"/>
                        </a:rPr>
                        <a:t>50</a:t>
                      </a:r>
                      <a:endParaRPr lang="ru-RU" sz="9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шт.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390.00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419" marR="33419" marT="54980" marB="549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584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User\Desktop\1675627984_grizly-club-p-klipart-pryamie-linii-2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914"/>
            <a:ext cx="9144000" cy="682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Целевая аудитория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1340768"/>
            <a:ext cx="6933456" cy="4525963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Проект создан для учащихся, законных представителей учащихся, учителей МОУ «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</a:rPr>
              <a:t>Овощновская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 школа» и жителей </a:t>
            </a:r>
            <a:endParaRPr lang="ru-RU" sz="1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       с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. Овощное и с. Калиновка</a:t>
            </a:r>
          </a:p>
        </p:txBody>
      </p:sp>
      <p:pic>
        <p:nvPicPr>
          <p:cNvPr id="1026" name="Picture 2" descr="C:\Users\User\Desktop\gvYZT9qA1N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564904"/>
            <a:ext cx="4283968" cy="321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User\Desktop\Js4z7lZQbCc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562345"/>
            <a:ext cx="4260408" cy="321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11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User\Desktop\1675627984_grizly-club-p-klipart-pryamie-linii-2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914"/>
            <a:ext cx="9144000" cy="682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9951" y="14479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Мероприятия по продвижению проекта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0" name="Picture 2" descr="C:\Users\User\Desktop\загруженно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9885" y="1540750"/>
            <a:ext cx="1915418" cy="1915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47664" y="3355395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hlinkClick r:id="rId4"/>
              </a:rPr>
              <a:t>Самоуправление МОУ «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hlinkClick r:id="rId4"/>
              </a:rPr>
              <a:t>Овощновская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hlinkClick r:id="rId4"/>
              </a:rPr>
              <a:t> школа»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1" name="Picture 3" descr="C:\Users\User\Desktop\загруженное (1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530539"/>
            <a:ext cx="1915418" cy="1915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23928" y="3355395"/>
            <a:ext cx="24482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hlinkClick r:id="rId6"/>
              </a:rPr>
              <a:t>МОУ "</a:t>
            </a:r>
            <a:r>
              <a:rPr lang="ru-RU" sz="1600" b="1" dirty="0" err="1">
                <a:solidFill>
                  <a:schemeClr val="tx2">
                    <a:lumMod val="75000"/>
                  </a:schemeClr>
                </a:solidFill>
                <a:hlinkClick r:id="rId6"/>
              </a:rPr>
              <a:t>Овощновская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hlinkClick r:id="rId6"/>
              </a:rPr>
              <a:t> школа"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hlinkClick r:id="rId6"/>
              </a:rPr>
              <a:t>госпаблик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2052" name="Picture 4" descr="C:\Users\User\Desktop\загруженное (2)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020" y="1542241"/>
            <a:ext cx="1856869" cy="1856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93731" y="3406973"/>
            <a:ext cx="2582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hlinkClick r:id="rId8"/>
              </a:rPr>
              <a:t>Сайт МОУ «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hlinkClick r:id="rId8"/>
              </a:rPr>
              <a:t>Овощновская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hlinkClick r:id="rId8"/>
              </a:rPr>
              <a:t> школа»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2391550" y="1300118"/>
            <a:ext cx="838197" cy="369332"/>
            <a:chOff x="2391550" y="1300118"/>
            <a:chExt cx="838197" cy="369332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2391550" y="1340768"/>
              <a:ext cx="792088" cy="2880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29877" y="1300118"/>
              <a:ext cx="6998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  <a:latin typeface="Berlin Sans FB Demi" panose="020E0802020502020306" pitchFamily="34" charset="0"/>
                </a:rPr>
                <a:t>VK</a:t>
              </a:r>
              <a:endParaRPr lang="ru-RU" b="1" dirty="0">
                <a:solidFill>
                  <a:schemeClr val="bg1"/>
                </a:solidFill>
                <a:latin typeface="Bahnschrift SemiBold" panose="020B0502040204020203" pitchFamily="34" charset="0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4606554" y="1300118"/>
            <a:ext cx="838197" cy="369332"/>
            <a:chOff x="2391550" y="1300118"/>
            <a:chExt cx="838197" cy="369332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2391550" y="1340768"/>
              <a:ext cx="792088" cy="2880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529877" y="1300118"/>
              <a:ext cx="6998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  <a:latin typeface="Berlin Sans FB Demi" panose="020E0802020502020306" pitchFamily="34" charset="0"/>
                </a:rPr>
                <a:t>VK</a:t>
              </a:r>
              <a:endParaRPr lang="ru-RU" b="1" dirty="0">
                <a:solidFill>
                  <a:schemeClr val="bg1"/>
                </a:solidFill>
                <a:latin typeface="Bahnschrift SemiBold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97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403</Words>
  <Application>Microsoft Office PowerPoint</Application>
  <PresentationFormat>Экран (4:3)</PresentationFormat>
  <Paragraphs>67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Муниципальное образование –  Джанкойский район Муниципальное общеобразовательное учреждение «Овощновская школа» Джанкойского района Республики Крым  Название проекта «Музей истории школы»     </vt:lpstr>
      <vt:lpstr>Презентация PowerPoint</vt:lpstr>
      <vt:lpstr>Идея проекта</vt:lpstr>
      <vt:lpstr>Ожидаемые результаты от реализации проекта</vt:lpstr>
      <vt:lpstr>Целевая аудитория</vt:lpstr>
      <vt:lpstr>Мероприятия по продвижению проекта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Музей история школы</dc:title>
  <dc:creator>User</dc:creator>
  <cp:lastModifiedBy>User</cp:lastModifiedBy>
  <cp:revision>15</cp:revision>
  <dcterms:created xsi:type="dcterms:W3CDTF">2023-11-01T08:09:17Z</dcterms:created>
  <dcterms:modified xsi:type="dcterms:W3CDTF">2023-11-02T09:11:03Z</dcterms:modified>
</cp:coreProperties>
</file>