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8" r:id="rId3"/>
  </p:sldMasterIdLst>
  <p:notesMasterIdLst>
    <p:notesMasterId r:id="rId18"/>
  </p:notesMasterIdLst>
  <p:sldIdLst>
    <p:sldId id="257" r:id="rId4"/>
    <p:sldId id="269" r:id="rId5"/>
    <p:sldId id="281" r:id="rId6"/>
    <p:sldId id="262" r:id="rId7"/>
    <p:sldId id="263" r:id="rId8"/>
    <p:sldId id="261" r:id="rId9"/>
    <p:sldId id="265" r:id="rId10"/>
    <p:sldId id="278" r:id="rId11"/>
    <p:sldId id="266" r:id="rId12"/>
    <p:sldId id="272" r:id="rId13"/>
    <p:sldId id="273" r:id="rId14"/>
    <p:sldId id="270" r:id="rId15"/>
    <p:sldId id="271" r:id="rId16"/>
    <p:sldId id="28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3" name="Пользователь Microsoft Office" initials="ПMO" lastIdx="1" clrIdx="1">
    <p:extLst>
      <p:ext uri="{19B8F6BF-5375-455C-9EA6-DF929625EA0E}">
        <p15:presenceInfo xmlns:p15="http://schemas.microsoft.com/office/powerpoint/2012/main" userId="Пользователь Microsoft Office" providerId="None"/>
      </p:ext>
    </p:extLst>
  </p:cmAuthor>
  <p:cmAuthor id="4" name="Тур Анна Евгеньевна" initials="ТАЕ" lastIdx="5" clrIdx="2">
    <p:extLst>
      <p:ext uri="{19B8F6BF-5375-455C-9EA6-DF929625EA0E}">
        <p15:presenceInfo xmlns:p15="http://schemas.microsoft.com/office/powerpoint/2012/main" userId="Тур Анна Евгеньевна" providerId="None"/>
      </p:ext>
    </p:extLst>
  </p:cmAuthor>
  <p:cmAuthor id="5" name="Кочетова Ольга Викторовна" initials="КОВ" lastIdx="2" clrIdx="3">
    <p:extLst>
      <p:ext uri="{19B8F6BF-5375-455C-9EA6-DF929625EA0E}">
        <p15:presenceInfo xmlns:p15="http://schemas.microsoft.com/office/powerpoint/2012/main" userId="S-1-5-21-1445949429-317933913-2973361966-64949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68097" autoAdjust="0"/>
  </p:normalViewPr>
  <p:slideViewPr>
    <p:cSldViewPr snapToGrid="0">
      <p:cViewPr varScale="1">
        <p:scale>
          <a:sx n="78" d="100"/>
          <a:sy n="78" d="100"/>
        </p:scale>
        <p:origin x="10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362AA-C5AA-4D2D-895E-62B3317D94C5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B2A32-7B05-4FC7-A59D-F4AB13E4C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1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7AE82-E12A-214C-B2E9-439DA5D0DB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200" b="1" dirty="0">
              <a:solidFill>
                <a:srgbClr val="17375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rgbClr val="17375E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rgbClr val="17375E"/>
              </a:solidFill>
            </a:endParaRP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4108-81BA-4CD1-9908-578DD1A29F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565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1200" b="1" dirty="0">
              <a:ln w="1905"/>
              <a:solidFill>
                <a:srgbClr val="FF5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4108-81BA-4CD1-9908-578DD1A29F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26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B2A32-7B05-4FC7-A59D-F4AB13E4CE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002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7AE82-E12A-214C-B2E9-439DA5D0DB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69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B2A32-7B05-4FC7-A59D-F4AB13E4CE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9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620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7632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74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4108-81BA-4CD1-9908-578DD1A29F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7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B2A32-7B05-4FC7-A59D-F4AB13E4CE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156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64108-81BA-4CD1-9908-578DD1A29FA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432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4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2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8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1230423" y="6359419"/>
            <a:ext cx="351976" cy="35898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>
              <a:buClr>
                <a:srgbClr val="888888"/>
              </a:buClr>
              <a:buSzPct val="25000"/>
            </a:pPr>
            <a:fld id="{00000000-1234-1234-1234-123412341234}" type="slidenum">
              <a:rPr lang="en-US" sz="16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Clr>
                  <a:srgbClr val="888888"/>
                </a:buClr>
                <a:buSzPct val="25000"/>
              </a:pPr>
              <a:t>‹#›</a:t>
            </a:fld>
            <a:endParaRPr lang="en-US" sz="16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120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0"/>
            <a:ext cx="6127668" cy="68580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69" y="3919244"/>
            <a:ext cx="5162800" cy="165523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958852" y="1266703"/>
            <a:ext cx="5168816" cy="22823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71" y="56054"/>
            <a:ext cx="2024776" cy="8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105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69" y="2335866"/>
            <a:ext cx="5637812" cy="1655233"/>
          </a:xfrm>
        </p:spPr>
        <p:txBody>
          <a:bodyPr>
            <a:normAutofit/>
          </a:bodyPr>
          <a:lstStyle>
            <a:lvl1pPr marL="380990" indent="-380990" algn="l">
              <a:buFont typeface="Arial" charset="0"/>
              <a:buChar char="•"/>
              <a:defRPr sz="2400"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Shape 60"/>
          <p:cNvSpPr txBox="1">
            <a:spLocks noGrp="1"/>
          </p:cNvSpPr>
          <p:nvPr>
            <p:ph type="title"/>
          </p:nvPr>
        </p:nvSpPr>
        <p:spPr>
          <a:xfrm>
            <a:off x="958851" y="602725"/>
            <a:ext cx="8185149" cy="15774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4800" dirty="0" smtClean="0"/>
              <a:t>МОШЕННИЧЕСТВО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С БАНКОВСКИМИ КАРТАМИ</a:t>
            </a:r>
            <a:endParaRPr lang="ru" sz="48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554">
          <p15:clr>
            <a:srgbClr val="FBAE40"/>
          </p15:clr>
        </p15:guide>
        <p15:guide id="3" orient="horz" pos="1257">
          <p15:clr>
            <a:srgbClr val="FBAE40"/>
          </p15:clr>
        </p15:guide>
        <p15:guide id="4" orient="horz" pos="8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" y="2762360"/>
            <a:ext cx="12191999" cy="132503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4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3919243"/>
            <a:ext cx="12207832" cy="2938757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70" y="4338451"/>
            <a:ext cx="4798623" cy="2153391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6159334" y="4338451"/>
            <a:ext cx="5161807" cy="215339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cs typeface="Calibri Light" charset="0"/>
                <a:sym typeface="Arial"/>
              </a:rPr>
              <a:t>Образец подзаголовка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64" y="997201"/>
            <a:ext cx="5171307" cy="20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0"/>
            <a:ext cx="6127668" cy="68580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69" y="3919244"/>
            <a:ext cx="5162800" cy="165523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958852" y="1266703"/>
            <a:ext cx="5168816" cy="22823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71" y="56054"/>
            <a:ext cx="2024776" cy="8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105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69" y="2335866"/>
            <a:ext cx="5637812" cy="1655233"/>
          </a:xfrm>
        </p:spPr>
        <p:txBody>
          <a:bodyPr>
            <a:normAutofit/>
          </a:bodyPr>
          <a:lstStyle>
            <a:lvl1pPr marL="380990" indent="-380990" algn="l">
              <a:buFont typeface="Arial" charset="0"/>
              <a:buChar char="•"/>
              <a:defRPr sz="2400">
                <a:latin typeface="+mn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6" name="Shape 60"/>
          <p:cNvSpPr txBox="1">
            <a:spLocks noGrp="1"/>
          </p:cNvSpPr>
          <p:nvPr>
            <p:ph type="title"/>
          </p:nvPr>
        </p:nvSpPr>
        <p:spPr>
          <a:xfrm>
            <a:off x="958851" y="602725"/>
            <a:ext cx="8185149" cy="157743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4800" dirty="0" smtClean="0"/>
              <a:t>МОШЕННИЧЕСТВО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ru-RU" sz="4800" dirty="0" smtClean="0"/>
              <a:t>С БАНКОВСКИМИ КАРТАМИ</a:t>
            </a:r>
            <a:endParaRPr lang="ru" sz="48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554">
          <p15:clr>
            <a:srgbClr val="FBAE40"/>
          </p15:clr>
        </p15:guide>
        <p15:guide id="3" orient="horz" pos="1257">
          <p15:clr>
            <a:srgbClr val="FBAE40"/>
          </p15:clr>
        </p15:guide>
        <p15:guide id="4" orient="horz" pos="89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1" y="2762360"/>
            <a:ext cx="12191999" cy="132503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2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3919243"/>
            <a:ext cx="12207832" cy="2938757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4870" y="4338451"/>
            <a:ext cx="4798623" cy="2153391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89474" y="6150511"/>
            <a:ext cx="602673" cy="341332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defTabSz="1219170"/>
            <a:fld id="{9FE97546-8787-B343-92AD-F331FD1CFF0A}" type="slidenum">
              <a:rPr lang="ru-RU" sz="1867" kern="0" smtClean="0">
                <a:solidFill>
                  <a:srgbClr val="000000"/>
                </a:solidFill>
                <a:sym typeface="Arial"/>
              </a:rPr>
              <a:pPr defTabSz="1219170"/>
              <a:t>‹#›</a:t>
            </a:fld>
            <a:endParaRPr lang="ru-RU" sz="1867" kern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6159334" y="4338451"/>
            <a:ext cx="5161807" cy="215339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charset="0"/>
                <a:cs typeface="Calibri Light" charset="0"/>
                <a:sym typeface="Arial"/>
              </a:rPr>
              <a:t>Образец подзаголовка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64" y="997201"/>
            <a:ext cx="5171307" cy="20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0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453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5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1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7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00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2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8A7FB-1D7B-4A3E-B376-0736E064B70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8A7FB-1D7B-4A3E-B376-0736E064B70F}" type="datetimeFigureOut">
              <a:rPr lang="ru-RU" smtClean="0"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944A5-81B3-43A2-8D53-041708BDF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61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37885"/>
            <a:ext cx="4181104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4053444"/>
            <a:ext cx="3056907" cy="2122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2861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37885"/>
            <a:ext cx="4181104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4053444"/>
            <a:ext cx="3056907" cy="2122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6239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7C02DE-930B-9E4A-8D8F-0E24A9109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48888" y="5827222"/>
            <a:ext cx="1521230" cy="93102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642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3282607" cy="6858000"/>
            <a:chOff x="0" y="0"/>
            <a:chExt cx="13282607" cy="6858000"/>
          </a:xfrm>
        </p:grpSpPr>
        <p:pic>
          <p:nvPicPr>
            <p:cNvPr id="18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</p:pic>
        <p:sp>
          <p:nvSpPr>
            <p:cNvPr id="7" name="Прямоугольник 6"/>
            <p:cNvSpPr/>
            <p:nvPr/>
          </p:nvSpPr>
          <p:spPr>
            <a:xfrm>
              <a:off x="1458457" y="331644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chemeClr val="dk1"/>
                  </a:solidFill>
                  <a:ea typeface="Georgia"/>
                  <a:cs typeface="Georgia"/>
                </a:rPr>
                <a:t>КАК  СЕБЯ ОБЕЗОПАСИТЬ?</a:t>
              </a:r>
            </a:p>
          </p:txBody>
        </p:sp>
        <p:sp>
          <p:nvSpPr>
            <p:cNvPr id="17" name="Заголовок 5">
              <a:extLst>
                <a:ext uri="{FF2B5EF4-FFF2-40B4-BE49-F238E27FC236}">
                  <a16:creationId xmlns:a16="http://schemas.microsoft.com/office/drawing/2014/main" id="{02F7A520-DD09-49FA-9A24-E7869258A694}"/>
                </a:ext>
              </a:extLst>
            </p:cNvPr>
            <p:cNvSpPr txBox="1">
              <a:spLocks/>
            </p:cNvSpPr>
            <p:nvPr/>
          </p:nvSpPr>
          <p:spPr>
            <a:xfrm>
              <a:off x="2703220" y="5534283"/>
              <a:ext cx="10579387" cy="606994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>
                  <a:solidFill>
                    <a:schemeClr val="accent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1772516" y="3760306"/>
              <a:ext cx="8568000" cy="64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При наборе ПИН-кода </a:t>
              </a:r>
            </a:p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вводимые цифры не должны отображаться (****)</a:t>
              </a: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750358" y="5628874"/>
              <a:ext cx="8568000" cy="64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Подключите мобильный банк и СМС-уведомления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772516" y="1095840"/>
              <a:ext cx="8568000" cy="648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Используйте банковскую карту только в тех местах, </a:t>
              </a:r>
            </a:p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которые заслуживают доверия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772516" y="1953516"/>
              <a:ext cx="8568000" cy="64807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Осмотрите банкомат. </a:t>
              </a:r>
            </a:p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На нем не должно быть посторонних предметов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1791758" y="2830895"/>
              <a:ext cx="8568000" cy="64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Набирая ПИН-код, прикрывайте клавиатуру рукой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746457" y="4701843"/>
              <a:ext cx="8568000" cy="64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Не теряйте карту из виду (в магазине, кафе)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2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rgbClr val="002060"/>
            </a:solidFill>
            <a:extLst/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1946454" y="1181818"/>
              <a:ext cx="8258006" cy="167099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 smtClean="0">
                  <a:solidFill>
                    <a:srgbClr val="17375E"/>
                  </a:solidFill>
                </a:rPr>
                <a:t>Всегда проверяйте информацию </a:t>
              </a:r>
            </a:p>
            <a:p>
              <a:pPr algn="ctr"/>
              <a:r>
                <a:rPr lang="ru-RU" sz="2200" b="1" dirty="0" smtClean="0">
                  <a:solidFill>
                    <a:srgbClr val="17375E"/>
                  </a:solidFill>
                </a:rPr>
                <a:t>Не сообщайте никому личные данные, пароли и коды </a:t>
              </a:r>
            </a:p>
            <a:p>
              <a:pPr algn="ctr"/>
              <a:r>
                <a:rPr lang="ru-RU" sz="2200" b="1" dirty="0" smtClean="0">
                  <a:solidFill>
                    <a:srgbClr val="17375E"/>
                  </a:solidFill>
                </a:rPr>
                <a:t>Установите антивирус</a:t>
              </a:r>
              <a:endParaRPr lang="ru-RU" sz="2200" b="1" dirty="0">
                <a:solidFill>
                  <a:srgbClr val="17375E"/>
                </a:solidFill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912232" y="3191059"/>
              <a:ext cx="8264802" cy="12743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Не переходите по </a:t>
              </a:r>
              <a:r>
                <a:rPr lang="ru-RU" sz="2200" b="1" dirty="0" smtClean="0">
                  <a:solidFill>
                    <a:srgbClr val="17375E"/>
                  </a:solidFill>
                </a:rPr>
                <a:t>неизвестным ссылкам </a:t>
              </a:r>
            </a:p>
          </p:txBody>
        </p:sp>
        <p:sp>
          <p:nvSpPr>
            <p:cNvPr id="11" name="Заголовок 5">
              <a:extLst>
                <a:ext uri="{FF2B5EF4-FFF2-40B4-BE49-F238E27FC236}">
                  <a16:creationId xmlns:a16="http://schemas.microsoft.com/office/drawing/2014/main" id="{536B945C-A490-42B7-A48C-1A787A7B6B34}"/>
                </a:ext>
              </a:extLst>
            </p:cNvPr>
            <p:cNvSpPr txBox="1">
              <a:spLocks/>
            </p:cNvSpPr>
            <p:nvPr/>
          </p:nvSpPr>
          <p:spPr>
            <a:xfrm>
              <a:off x="181154" y="116632"/>
              <a:ext cx="11740551" cy="8018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ru-RU" sz="3600" b="1" dirty="0">
                  <a:solidFill>
                    <a:schemeClr val="dk1"/>
                  </a:solidFill>
                  <a:latin typeface="+mn-lt"/>
                  <a:ea typeface="Georgia"/>
                  <a:cs typeface="Georgia"/>
                </a:rPr>
                <a:t>ПРАВИЛА </a:t>
              </a:r>
              <a:r>
                <a:rPr lang="ru-RU" sz="3600" b="1" dirty="0" smtClean="0">
                  <a:solidFill>
                    <a:schemeClr val="dk1"/>
                  </a:solidFill>
                  <a:latin typeface="+mn-lt"/>
                  <a:ea typeface="Georgia"/>
                  <a:cs typeface="Georgia"/>
                </a:rPr>
                <a:t>КИБЕРГИГИЕНЫ </a:t>
              </a:r>
              <a:endParaRPr lang="ru-RU" sz="3600" b="1" dirty="0">
                <a:solidFill>
                  <a:schemeClr val="dk1"/>
                </a:solidFill>
                <a:latin typeface="+mn-lt"/>
                <a:ea typeface="Georgia"/>
                <a:cs typeface="Georgia"/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1925824" y="4803649"/>
              <a:ext cx="8251210" cy="13778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Не публикуйте в открытом доступе свои персональные </a:t>
              </a:r>
              <a:r>
                <a:rPr lang="ru-RU" sz="2200" b="1" dirty="0" smtClean="0">
                  <a:solidFill>
                    <a:srgbClr val="17375E"/>
                  </a:solidFill>
                </a:rPr>
                <a:t>данные Не храните данные карт на компьютере или смартфоне</a:t>
              </a:r>
              <a:endParaRPr lang="ru-RU" sz="2200" b="1" i="1" dirty="0">
                <a:solidFill>
                  <a:srgbClr val="17375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81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03UstyanSA\Desktop\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10" y="606829"/>
            <a:ext cx="10555778" cy="52370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333"/>
              </a:spcBef>
              <a:spcAft>
                <a:spcPts val="2667"/>
              </a:spcAft>
              <a:buClr>
                <a:srgbClr val="000000"/>
              </a:buClr>
              <a:buSzPct val="25000"/>
            </a:pPr>
            <a:r>
              <a:rPr lang="ru-RU" sz="3200" b="1" dirty="0" smtClean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/>
            </a:r>
            <a:br>
              <a:rPr lang="ru-RU" sz="3200" b="1" dirty="0" smtClean="0">
                <a:solidFill>
                  <a:schemeClr val="dk1"/>
                </a:solidFill>
                <a:latin typeface="+mn-lt"/>
                <a:ea typeface="Georgia"/>
                <a:cs typeface="Georgia"/>
              </a:rPr>
            </a:br>
            <a: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/>
            </a:r>
            <a:b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</a:br>
            <a:r>
              <a:rPr lang="ru-RU" sz="3200" b="1" dirty="0" smtClean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>СИСТЕМА БЫСТРЫХ ПЛАТЕЖЕЙ (СБП)</a:t>
            </a:r>
            <a: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/>
            </a:r>
            <a:b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</a:br>
            <a: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> </a:t>
            </a:r>
            <a:r>
              <a:rPr lang="ru-RU" sz="3200" b="1" dirty="0" smtClean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/>
            </a:r>
            <a:br>
              <a:rPr lang="ru-RU" sz="3200" b="1" dirty="0" smtClean="0">
                <a:solidFill>
                  <a:schemeClr val="dk1"/>
                </a:solidFill>
                <a:latin typeface="+mn-lt"/>
                <a:ea typeface="Georgia"/>
                <a:cs typeface="Georgia"/>
              </a:rPr>
            </a:br>
            <a: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/>
            </a:r>
            <a:b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</a:br>
            <a:r>
              <a:rPr lang="ru-RU" sz="3200" b="1" dirty="0" smtClean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> </a:t>
            </a:r>
            <a:endParaRPr lang="ru-RU" sz="4000" b="1" dirty="0">
              <a:solidFill>
                <a:schemeClr val="dk1"/>
              </a:solidFill>
              <a:latin typeface="+mn-lt"/>
              <a:ea typeface="Georgia"/>
              <a:cs typeface="Georg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4" y="1130531"/>
            <a:ext cx="10845714" cy="52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03UstyanSA\Desktop\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8" y="1230923"/>
            <a:ext cx="11072649" cy="526179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44062" y="228600"/>
            <a:ext cx="10509738" cy="90193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333"/>
              </a:spcBef>
              <a:spcAft>
                <a:spcPts val="2667"/>
              </a:spcAft>
              <a:buClr>
                <a:srgbClr val="000000"/>
              </a:buClr>
              <a:buSzPct val="25000"/>
            </a:pPr>
            <a:r>
              <a:rPr lang="ru-RU" sz="3200" b="1" dirty="0">
                <a:solidFill>
                  <a:schemeClr val="dk1"/>
                </a:solidFill>
                <a:latin typeface="+mn-lt"/>
                <a:ea typeface="Georgia"/>
                <a:cs typeface="Georgia"/>
              </a:rPr>
              <a:t>СТАТИСТИКА СИСТЕМЫ БЫСТРЫХ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292943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1617" y="186860"/>
              <a:ext cx="7681626" cy="1066892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2380546" y="1125918"/>
              <a:ext cx="7841838" cy="11588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                     Читайте статьи и новости</a:t>
              </a:r>
              <a:r>
                <a:rPr lang="en-US" sz="2200" b="1" dirty="0">
                  <a:solidFill>
                    <a:srgbClr val="17375E"/>
                  </a:solidFill>
                </a:rPr>
                <a:t>: www.fincult.info</a:t>
              </a:r>
              <a:endParaRPr lang="ru-RU" sz="2200" b="1" dirty="0">
                <a:solidFill>
                  <a:srgbClr val="17375E"/>
                </a:solidFill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2004964-A1E4-49A3-99BC-765DF8CCD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03" y="1290564"/>
              <a:ext cx="623246" cy="8503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445881" y="2501120"/>
              <a:ext cx="7841838" cy="11588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                      Задавайте вопросы</a:t>
              </a:r>
              <a:r>
                <a:rPr lang="en-US" sz="2200" b="1" dirty="0">
                  <a:solidFill>
                    <a:srgbClr val="17375E"/>
                  </a:solidFill>
                </a:rPr>
                <a:t>: www.cbr.ru/Reception/</a:t>
              </a:r>
              <a:endParaRPr lang="ru-RU" sz="2200" b="1" dirty="0">
                <a:solidFill>
                  <a:srgbClr val="17375E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938B9AEE-5BD4-4267-B6FD-BB89FCBA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03" y="2685216"/>
              <a:ext cx="665222" cy="79070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2471455" y="3899899"/>
              <a:ext cx="7841838" cy="11588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ru-RU" sz="2200" b="1" dirty="0">
                  <a:solidFill>
                    <a:srgbClr val="17375E"/>
                  </a:solidFill>
                </a:rPr>
                <a:t>      Звоните бесплатно</a:t>
              </a:r>
              <a:r>
                <a:rPr lang="en-US" sz="2200" b="1" dirty="0">
                  <a:solidFill>
                    <a:srgbClr val="17375E"/>
                  </a:solidFill>
                </a:rPr>
                <a:t>: </a:t>
              </a:r>
              <a:r>
                <a:rPr lang="ru-RU" sz="2200" b="1" dirty="0">
                  <a:solidFill>
                    <a:srgbClr val="17375E"/>
                  </a:solidFill>
                </a:rPr>
                <a:t>8-800-300-3000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0D04D83-5F83-48FC-89F5-A8FE5E4CC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1933" y="4061858"/>
              <a:ext cx="651283" cy="83497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2471455" y="5338867"/>
              <a:ext cx="7841838" cy="11588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ru-RU" sz="2200" b="1">
                <a:solidFill>
                  <a:srgbClr val="17375E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203" y="5491915"/>
              <a:ext cx="2503014" cy="852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57" y="5407680"/>
              <a:ext cx="2960206" cy="1021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39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F2AB326-FC3A-0F41-B61C-68007988E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448887" y="6217920"/>
              <a:ext cx="1670858" cy="3990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9226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92000" cy="6858000"/>
            <a:chOff x="1" y="0"/>
            <a:chExt cx="12192000" cy="6858000"/>
          </a:xfrm>
        </p:grpSpPr>
        <p:pic>
          <p:nvPicPr>
            <p:cNvPr id="3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30" t="2006" r="3163" b="1713"/>
            <a:stretch/>
          </p:blipFill>
          <p:spPr>
            <a:xfrm>
              <a:off x="2458995" y="309853"/>
              <a:ext cx="8266375" cy="60128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297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03UstyanSA\Desktop\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hape 57"/>
          <p:cNvSpPr/>
          <p:nvPr/>
        </p:nvSpPr>
        <p:spPr>
          <a:xfrm>
            <a:off x="3081500" y="312900"/>
            <a:ext cx="6028800" cy="6028800"/>
          </a:xfrm>
          <a:prstGeom prst="ellipse">
            <a:avLst/>
          </a:prstGeom>
          <a:solidFill>
            <a:srgbClr val="F3D9C7">
              <a:alpha val="40850"/>
            </a:srgb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42831"/>
          <a:stretch/>
        </p:blipFill>
        <p:spPr>
          <a:xfrm>
            <a:off x="1126134" y="935067"/>
            <a:ext cx="2541533" cy="540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l="64237" r="-1783"/>
          <a:stretch/>
        </p:blipFill>
        <p:spPr>
          <a:xfrm>
            <a:off x="8726200" y="903900"/>
            <a:ext cx="1701333" cy="550543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3364200" y="4418500"/>
            <a:ext cx="5463600" cy="130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1333"/>
              </a:spcBef>
              <a:spcAft>
                <a:spcPts val="2667"/>
              </a:spcAft>
            </a:pPr>
            <a:endParaRPr lang="en-US" sz="2667" i="1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1" name="Shape 61"/>
          <p:cNvSpPr txBox="1"/>
          <p:nvPr/>
        </p:nvSpPr>
        <p:spPr>
          <a:xfrm>
            <a:off x="3143800" y="1738933"/>
            <a:ext cx="5904400" cy="166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1333"/>
              </a:spcBef>
              <a:spcAft>
                <a:spcPts val="2667"/>
              </a:spcAft>
            </a:pPr>
            <a:endParaRPr lang="en-US" sz="4667" b="1" dirty="0">
              <a:solidFill>
                <a:schemeClr val="dk1"/>
              </a:solidFill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3364200" y="2361100"/>
            <a:ext cx="5904400" cy="166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1333"/>
              </a:spcBef>
              <a:spcAft>
                <a:spcPts val="2667"/>
              </a:spcAft>
            </a:pPr>
            <a:endParaRPr lang="ru-RU" sz="5400" dirty="0" smtClean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algn="ctr">
              <a:spcBef>
                <a:spcPts val="1333"/>
              </a:spcBef>
              <a:spcAft>
                <a:spcPts val="2667"/>
              </a:spcAft>
            </a:pPr>
            <a:endParaRPr lang="ru-RU" sz="5400" b="1" dirty="0" smtClean="0">
              <a:solidFill>
                <a:schemeClr val="dk1"/>
              </a:solidFill>
              <a:ea typeface="Georgia"/>
              <a:cs typeface="Georgia"/>
              <a:sym typeface="Georgia"/>
            </a:endParaRPr>
          </a:p>
          <a:p>
            <a:pPr algn="ctr">
              <a:spcBef>
                <a:spcPts val="1333"/>
              </a:spcBef>
              <a:spcAft>
                <a:spcPts val="2667"/>
              </a:spcAft>
            </a:pPr>
            <a:r>
              <a:rPr lang="en-US" sz="5400" b="1" dirty="0" err="1" smtClean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Зачем</a:t>
            </a:r>
            <a:r>
              <a:rPr lang="en-US" sz="5400" b="1" dirty="0" smtClean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быть</a:t>
            </a:r>
            <a:r>
              <a:rPr lang="en-US" sz="5400" b="1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финансово</a:t>
            </a:r>
            <a:r>
              <a:rPr lang="en-US" sz="5400" b="1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/>
            </a:r>
            <a:br>
              <a:rPr lang="en-US" sz="5400" b="1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</a:br>
            <a:r>
              <a:rPr lang="en-US" sz="5400" b="1" dirty="0" err="1">
                <a:solidFill>
                  <a:schemeClr val="dk1"/>
                </a:solidFill>
                <a:ea typeface="Georgia"/>
                <a:cs typeface="Georgia"/>
                <a:sym typeface="Georgia"/>
              </a:rPr>
              <a:t>грамотным</a:t>
            </a:r>
            <a:r>
              <a:rPr lang="en-US" sz="5400" b="1" dirty="0">
                <a:solidFill>
                  <a:schemeClr val="dk1"/>
                </a:solidFill>
                <a:ea typeface="Georgia"/>
                <a:cs typeface="Georgia"/>
                <a:sym typeface="Georgia"/>
              </a:rPr>
              <a:t>?</a:t>
            </a:r>
          </a:p>
          <a:p>
            <a:pPr algn="ctr">
              <a:spcBef>
                <a:spcPts val="1333"/>
              </a:spcBef>
              <a:spcAft>
                <a:spcPts val="2667"/>
              </a:spcAft>
            </a:pPr>
            <a:endParaRPr lang="en-US" sz="10000" b="1" dirty="0">
              <a:solidFill>
                <a:schemeClr val="dk1"/>
              </a:solidFill>
            </a:endParaRPr>
          </a:p>
        </p:txBody>
      </p:sp>
      <p:cxnSp>
        <p:nvCxnSpPr>
          <p:cNvPr id="63" name="Shape 63"/>
          <p:cNvCxnSpPr/>
          <p:nvPr/>
        </p:nvCxnSpPr>
        <p:spPr>
          <a:xfrm>
            <a:off x="5524633" y="4262800"/>
            <a:ext cx="1142800" cy="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9267" y="977879"/>
            <a:ext cx="2369367" cy="694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77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03UstyanSA\Desktop\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Shape 81"/>
          <p:cNvSpPr txBox="1">
            <a:spLocks noGrp="1"/>
          </p:cNvSpPr>
          <p:nvPr>
            <p:ph type="ctrTitle" idx="4294967295"/>
          </p:nvPr>
        </p:nvSpPr>
        <p:spPr>
          <a:xfrm>
            <a:off x="0" y="-19133"/>
            <a:ext cx="12192000" cy="1470000"/>
          </a:xfrm>
          <a:prstGeom prst="rect">
            <a:avLst/>
          </a:prstGeom>
          <a:noFill/>
          <a:ln>
            <a:noFill/>
          </a:ln>
        </p:spPr>
        <p:txBody>
          <a:bodyPr vert="horz" lIns="60933" tIns="60933" rIns="60933" bIns="6093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333"/>
              </a:spcBef>
              <a:spcAft>
                <a:spcPts val="2667"/>
              </a:spcAft>
              <a:buClr>
                <a:srgbClr val="000000"/>
              </a:buClr>
              <a:buSzPct val="25000"/>
            </a:pP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Что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отличает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финансово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грамотного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человека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?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555" y="1515905"/>
            <a:ext cx="1603589" cy="437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710" y="1491650"/>
            <a:ext cx="978353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3678" y="2675272"/>
            <a:ext cx="978353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05177" y="4236076"/>
            <a:ext cx="978353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84681" y="1491650"/>
            <a:ext cx="978353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91425" y="2701417"/>
            <a:ext cx="978353" cy="97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93870" y="4286154"/>
            <a:ext cx="978353" cy="97835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2387532" y="2541967"/>
            <a:ext cx="2330800" cy="958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000" dirty="0" err="1"/>
              <a:t>Ведёт</a:t>
            </a:r>
            <a:r>
              <a:rPr lang="en-US" sz="2000" dirty="0"/>
              <a:t> </a:t>
            </a:r>
            <a:r>
              <a:rPr lang="en-US" sz="2000" dirty="0" err="1"/>
              <a:t>учет</a:t>
            </a:r>
            <a:r>
              <a:rPr lang="en-US" sz="2000" dirty="0"/>
              <a:t> </a:t>
            </a:r>
            <a:r>
              <a:rPr lang="en-US" sz="2000" dirty="0" err="1"/>
              <a:t>доходов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и </a:t>
            </a:r>
            <a:r>
              <a:rPr lang="en-US" sz="2000" dirty="0" err="1"/>
              <a:t>расходов</a:t>
            </a:r>
            <a:endParaRPr lang="en-US" sz="2000" dirty="0"/>
          </a:p>
        </p:txBody>
      </p:sp>
      <p:sp>
        <p:nvSpPr>
          <p:cNvPr id="90" name="Shape 90"/>
          <p:cNvSpPr/>
          <p:nvPr/>
        </p:nvSpPr>
        <p:spPr>
          <a:xfrm>
            <a:off x="741309" y="3762152"/>
            <a:ext cx="1790800" cy="5836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000" dirty="0" err="1"/>
              <a:t>Знает</a:t>
            </a:r>
            <a:r>
              <a:rPr lang="en-US" sz="2000" dirty="0"/>
              <a:t> </a:t>
            </a:r>
            <a:r>
              <a:rPr lang="en-US" sz="2000" dirty="0" err="1"/>
              <a:t>свои</a:t>
            </a:r>
            <a:r>
              <a:rPr lang="en-US" sz="2000" dirty="0"/>
              <a:t> </a:t>
            </a:r>
            <a:r>
              <a:rPr lang="en-US" sz="2000" dirty="0" err="1"/>
              <a:t>права</a:t>
            </a:r>
            <a:endParaRPr lang="en-US" sz="2000" dirty="0"/>
          </a:p>
        </p:txBody>
      </p:sp>
      <p:sp>
        <p:nvSpPr>
          <p:cNvPr id="91" name="Shape 91"/>
          <p:cNvSpPr/>
          <p:nvPr/>
        </p:nvSpPr>
        <p:spPr>
          <a:xfrm>
            <a:off x="2281033" y="5346900"/>
            <a:ext cx="2396000" cy="958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000" dirty="0" err="1"/>
              <a:t>Владеет</a:t>
            </a:r>
            <a:r>
              <a:rPr lang="en-US" sz="2000" dirty="0"/>
              <a:t> </a:t>
            </a:r>
            <a:r>
              <a:rPr lang="en-US" sz="2000" dirty="0" err="1"/>
              <a:t>актуальной</a:t>
            </a:r>
            <a:r>
              <a:rPr lang="en-US" sz="2000" dirty="0"/>
              <a:t> </a:t>
            </a:r>
            <a:r>
              <a:rPr lang="en-US" sz="2000" dirty="0" err="1"/>
              <a:t>информацией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о </a:t>
            </a:r>
            <a:r>
              <a:rPr lang="en-US" sz="2000" dirty="0" err="1"/>
              <a:t>финансах</a:t>
            </a:r>
            <a:endParaRPr lang="en-US" sz="2000" dirty="0"/>
          </a:p>
        </p:txBody>
      </p:sp>
      <p:sp>
        <p:nvSpPr>
          <p:cNvPr id="92" name="Shape 92"/>
          <p:cNvSpPr/>
          <p:nvPr/>
        </p:nvSpPr>
        <p:spPr>
          <a:xfrm>
            <a:off x="6812300" y="5346900"/>
            <a:ext cx="2216800" cy="958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000" dirty="0" err="1"/>
              <a:t>Умеет</a:t>
            </a:r>
            <a:r>
              <a:rPr lang="en-US" sz="2000" dirty="0"/>
              <a:t> </a:t>
            </a:r>
            <a:r>
              <a:rPr lang="en-US" sz="2000" dirty="0" err="1"/>
              <a:t>выбирать</a:t>
            </a:r>
            <a:r>
              <a:rPr lang="en-US" sz="2000" dirty="0"/>
              <a:t> </a:t>
            </a:r>
            <a:r>
              <a:rPr lang="en-US" sz="2000" dirty="0" err="1"/>
              <a:t>финансовые</a:t>
            </a:r>
            <a:r>
              <a:rPr lang="en-US" sz="2000" dirty="0"/>
              <a:t> </a:t>
            </a:r>
            <a:r>
              <a:rPr lang="en-US" sz="2000" dirty="0" err="1"/>
              <a:t>услуги</a:t>
            </a:r>
            <a:endParaRPr lang="en-US" sz="2000" dirty="0"/>
          </a:p>
        </p:txBody>
      </p:sp>
      <p:sp>
        <p:nvSpPr>
          <p:cNvPr id="93" name="Shape 93"/>
          <p:cNvSpPr/>
          <p:nvPr/>
        </p:nvSpPr>
        <p:spPr>
          <a:xfrm>
            <a:off x="8711200" y="3762167"/>
            <a:ext cx="2330800" cy="5836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000" dirty="0" err="1"/>
              <a:t>Тратит</a:t>
            </a:r>
            <a:r>
              <a:rPr lang="en-US" sz="2000" dirty="0"/>
              <a:t> </a:t>
            </a:r>
            <a:r>
              <a:rPr lang="en-US" sz="2000" dirty="0" err="1"/>
              <a:t>меньше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 err="1"/>
              <a:t>чем</a:t>
            </a:r>
            <a:r>
              <a:rPr lang="en-US" sz="2000" dirty="0"/>
              <a:t> </a:t>
            </a:r>
            <a:r>
              <a:rPr lang="en-US" sz="2000" dirty="0" err="1"/>
              <a:t>зарабатывает</a:t>
            </a:r>
            <a:endParaRPr lang="en-US" sz="2000" dirty="0"/>
          </a:p>
        </p:txBody>
      </p:sp>
      <p:sp>
        <p:nvSpPr>
          <p:cNvPr id="94" name="Shape 94"/>
          <p:cNvSpPr/>
          <p:nvPr/>
        </p:nvSpPr>
        <p:spPr>
          <a:xfrm>
            <a:off x="6886107" y="2541971"/>
            <a:ext cx="1790800" cy="958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000" dirty="0" err="1"/>
              <a:t>Имеет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сбережения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436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03UstyanSA\Desktop\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" name="Shape 308" descr="BR_k16.png"/>
          <p:cNvPicPr preferRelativeResize="0"/>
          <p:nvPr/>
        </p:nvPicPr>
        <p:blipFill rotWithShape="1">
          <a:blip r:embed="rId4">
            <a:alphaModFix/>
          </a:blip>
          <a:srcRect b="9412"/>
          <a:stretch/>
        </p:blipFill>
        <p:spPr>
          <a:xfrm>
            <a:off x="673667" y="2831433"/>
            <a:ext cx="10041958" cy="4026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/>
          <p:nvPr/>
        </p:nvSpPr>
        <p:spPr>
          <a:xfrm>
            <a:off x="832301" y="1966633"/>
            <a:ext cx="2980400" cy="34660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 давайте деньги</a:t>
            </a:r>
            <a:r>
              <a:rPr lang="en-US" sz="1733"/>
              <a:t/>
            </a:r>
            <a:br>
              <a:rPr lang="en-US" sz="1733"/>
            </a:br>
            <a:r>
              <a:rPr lang="en-US" sz="1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долг без расписки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ctrTitle" idx="4294967295"/>
          </p:nvPr>
        </p:nvSpPr>
        <p:spPr>
          <a:xfrm>
            <a:off x="2043201" y="26067"/>
            <a:ext cx="7650000" cy="1470000"/>
          </a:xfrm>
          <a:prstGeom prst="rect">
            <a:avLst/>
          </a:prstGeom>
          <a:noFill/>
          <a:ln>
            <a:noFill/>
          </a:ln>
        </p:spPr>
        <p:txBody>
          <a:bodyPr vert="horz" lIns="60933" tIns="60933" rIns="60933" bIns="60933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1333"/>
              </a:spcBef>
              <a:spcAft>
                <a:spcPts val="2667"/>
              </a:spcAft>
              <a:buClr>
                <a:srgbClr val="000000"/>
              </a:buClr>
              <a:buSzPct val="25000"/>
            </a:pP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Как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не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потерять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Georgia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свои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деньги</a:t>
            </a:r>
            <a:r>
              <a:rPr lang="en-US" sz="4000" b="1" dirty="0">
                <a:solidFill>
                  <a:schemeClr val="dk1"/>
                </a:solidFill>
                <a:latin typeface="+mn-lt"/>
                <a:ea typeface="Georgia"/>
                <a:cs typeface="Georgia"/>
                <a:sym typeface="Arial"/>
              </a:rPr>
              <a:t>?</a:t>
            </a:r>
          </a:p>
        </p:txBody>
      </p:sp>
      <p:sp>
        <p:nvSpPr>
          <p:cNvPr id="311" name="Shape 311"/>
          <p:cNvSpPr/>
          <p:nvPr/>
        </p:nvSpPr>
        <p:spPr>
          <a:xfrm>
            <a:off x="3519500" y="1966633"/>
            <a:ext cx="2980400" cy="14300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обращайтесь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организации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lang="ru-RU" sz="1733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без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лицензии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lang="ru-RU" sz="1733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733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или</a:t>
            </a:r>
            <a:r>
              <a:rPr lang="en-US" sz="1733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записи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Госреестре</a:t>
            </a:r>
            <a:endParaRPr lang="en-US" sz="1733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6156167" y="1966633"/>
            <a:ext cx="2552000" cy="864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ru-RU" sz="17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Никому н</a:t>
            </a:r>
            <a:r>
              <a:rPr lang="en-US" sz="17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давайте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33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сво</a:t>
            </a:r>
            <a:r>
              <a:rPr lang="ru-RU" sz="17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персональные данные</a:t>
            </a:r>
            <a:endParaRPr sz="1733" dirty="0"/>
          </a:p>
        </p:txBody>
      </p:sp>
      <p:sp>
        <p:nvSpPr>
          <p:cNvPr id="313" name="Shape 313"/>
          <p:cNvSpPr/>
          <p:nvPr/>
        </p:nvSpPr>
        <p:spPr>
          <a:xfrm>
            <a:off x="8897733" y="1966633"/>
            <a:ext cx="2884400" cy="34660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Не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пользуйтесь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картой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“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подозрительных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”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банкоматах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b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малолюдных</a:t>
            </a:r>
            <a:r>
              <a:rPr lang="en-US" sz="173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733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местах</a:t>
            </a:r>
            <a:endParaRPr lang="en-US" sz="1733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14" name="Shape 3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667" y="1572201"/>
            <a:ext cx="318300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0634" y="1572201"/>
            <a:ext cx="318300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3563" y="1572201"/>
            <a:ext cx="318300" cy="31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4797" y="1572201"/>
            <a:ext cx="318300" cy="31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27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pic>
          <p:nvPicPr>
            <p:cNvPr id="15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943850" y="1586930"/>
              <a:ext cx="3925576" cy="213904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endPos="0" dir="5400000" sy="-100000" algn="bl" rotWithShape="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>
                <a:defRPr/>
              </a:pPr>
              <a:endParaRPr lang="ru-RU" sz="15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endParaRPr lang="ru-RU" sz="24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r>
                <a:rPr lang="ru-RU" sz="2000" dirty="0" smtClean="0">
                  <a:solidFill>
                    <a:srgbClr val="002060"/>
                  </a:solidFill>
                  <a:latin typeface="Arial Black" pitchFamily="34" charset="0"/>
                </a:rPr>
                <a:t>МОШЕННИЧЕСТВО С БАНКОВСКИМИ КАРТАМИ </a:t>
              </a:r>
              <a:endParaRPr lang="ru-RU" sz="20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endParaRPr lang="ru-RU" sz="14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endParaRPr lang="ru-RU" sz="20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algn="ctr">
                <a:defRPr/>
              </a:pPr>
              <a:endParaRPr lang="ru-RU" sz="2000" dirty="0">
                <a:solidFill>
                  <a:srgbClr val="002060"/>
                </a:solidFill>
                <a:latin typeface="Arial Black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02378" y="525859"/>
              <a:ext cx="580966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1333"/>
                </a:spcBef>
                <a:spcAft>
                  <a:spcPts val="2667"/>
                </a:spcAft>
                <a:buClr>
                  <a:srgbClr val="000000"/>
                </a:buClr>
                <a:buSzPct val="25000"/>
              </a:pPr>
              <a:r>
                <a:rPr lang="ru-RU" sz="4000" b="1" dirty="0">
                  <a:solidFill>
                    <a:schemeClr val="dk1"/>
                  </a:solidFill>
                  <a:ea typeface="Georgia"/>
                  <a:cs typeface="Georgia"/>
                </a:rPr>
                <a:t>ВИДЫ МОШЕННИЧЕСТВА</a:t>
              </a:r>
            </a:p>
          </p:txBody>
        </p:sp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482" y="4283101"/>
              <a:ext cx="4007460" cy="2037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570" y="1586930"/>
              <a:ext cx="4146055" cy="2232595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>
              <a:off x="7586318" y="3228917"/>
              <a:ext cx="466695" cy="4310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" name="Овал 1"/>
            <p:cNvSpPr/>
            <p:nvPr/>
          </p:nvSpPr>
          <p:spPr>
            <a:xfrm>
              <a:off x="4289983" y="3194035"/>
              <a:ext cx="466695" cy="4310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43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l="16470" t="9453" r="15267" b="6821"/>
            <a:stretch/>
          </p:blipFill>
          <p:spPr>
            <a:xfrm>
              <a:off x="1727199" y="696234"/>
              <a:ext cx="8737601" cy="6028266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839585" y="191193"/>
              <a:ext cx="105322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333"/>
                </a:spcBef>
                <a:spcAft>
                  <a:spcPts val="2667"/>
                </a:spcAft>
                <a:buClr>
                  <a:srgbClr val="000000"/>
                </a:buClr>
                <a:buSzPct val="25000"/>
              </a:pPr>
              <a:r>
                <a:rPr lang="ru-RU" sz="3200" b="1" dirty="0" smtClean="0">
                  <a:solidFill>
                    <a:schemeClr val="dk1"/>
                  </a:solidFill>
                  <a:ea typeface="Georgia"/>
                  <a:cs typeface="Georgia"/>
                </a:rPr>
                <a:t>СОЦИАЛЬНАЯ ИНЖЕНЕРИЯ </a:t>
              </a:r>
              <a:endParaRPr lang="ru-RU" sz="3200" b="1" dirty="0">
                <a:solidFill>
                  <a:schemeClr val="dk1"/>
                </a:solidFill>
                <a:ea typeface="Georgia"/>
                <a:cs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2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" name="Picture 3" descr="C:\Users\03UstyanSA\Desktop\m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926966" y="188640"/>
              <a:ext cx="1066029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ts val="1333"/>
                </a:spcBef>
                <a:spcAft>
                  <a:spcPts val="2667"/>
                </a:spcAft>
                <a:buClr>
                  <a:srgbClr val="000000"/>
                </a:buClr>
                <a:buSzPct val="25000"/>
              </a:pPr>
              <a:r>
                <a:rPr lang="ru-RU" sz="4000" b="1" dirty="0">
                  <a:solidFill>
                    <a:schemeClr val="dk1"/>
                  </a:solidFill>
                  <a:ea typeface="Georgia"/>
                  <a:cs typeface="Georgia"/>
                </a:rPr>
                <a:t>МОШЕННИЧЕСТВО С БАНКОВСКИМИ КАРТАМИ</a:t>
              </a:r>
            </a:p>
          </p:txBody>
        </p:sp>
        <p:pic>
          <p:nvPicPr>
            <p:cNvPr id="3075" name="Picture 3" descr="C:\Users\03UstyanSA\Desktop\1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967" y="3784232"/>
              <a:ext cx="424715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6981583" y="1118468"/>
              <a:ext cx="4422538" cy="1815882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17375E"/>
                  </a:solidFill>
                </a:rPr>
                <a:t> БАНКОВСКАЯ КАРТА - </a:t>
              </a:r>
              <a:r>
                <a:rPr lang="ru-RU" sz="2800" b="1" dirty="0">
                  <a:solidFill>
                    <a:srgbClr val="17375E"/>
                  </a:solidFill>
                </a:rPr>
                <a:t>КЛЮЧ </a:t>
              </a:r>
              <a:endParaRPr lang="ru-RU" sz="2800" b="1" dirty="0" smtClean="0">
                <a:solidFill>
                  <a:srgbClr val="17375E"/>
                </a:solidFill>
              </a:endParaRPr>
            </a:p>
            <a:p>
              <a:pPr algn="ctr">
                <a:defRPr/>
              </a:pPr>
              <a:r>
                <a:rPr lang="ru-RU" sz="2800" b="1" dirty="0" smtClean="0">
                  <a:solidFill>
                    <a:srgbClr val="17375E"/>
                  </a:solidFill>
                </a:rPr>
                <a:t>К </a:t>
              </a:r>
              <a:r>
                <a:rPr lang="ru-RU" sz="2800" b="1" dirty="0">
                  <a:solidFill>
                    <a:srgbClr val="17375E"/>
                  </a:solidFill>
                </a:rPr>
                <a:t>ВАШЕМУ СЧЕТУ </a:t>
              </a:r>
              <a:endParaRPr lang="ru-RU" sz="2800" b="1" dirty="0" smtClean="0">
                <a:solidFill>
                  <a:srgbClr val="17375E"/>
                </a:solidFill>
              </a:endParaRPr>
            </a:p>
            <a:p>
              <a:pPr algn="ctr">
                <a:defRPr/>
              </a:pPr>
              <a:r>
                <a:rPr lang="ru-RU" sz="2800" b="1" dirty="0" smtClean="0">
                  <a:solidFill>
                    <a:srgbClr val="17375E"/>
                  </a:solidFill>
                </a:rPr>
                <a:t>В </a:t>
              </a:r>
              <a:r>
                <a:rPr lang="ru-RU" sz="2800" b="1" dirty="0">
                  <a:solidFill>
                    <a:srgbClr val="17375E"/>
                  </a:solidFill>
                </a:rPr>
                <a:t>БАНКЕ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136038" y="4823702"/>
              <a:ext cx="59522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964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155940" y="4005065"/>
              <a:ext cx="440753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17375E"/>
                  </a:solidFill>
                </a:rPr>
                <a:t>НАЗВАНИЕ БАНКА, КОТОРЫЙ ВЫПУСТИЛ КАРТУ (БАНК ЭМИТЕНТ)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55941" y="4669814"/>
              <a:ext cx="454212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17375E"/>
                  </a:solidFill>
                </a:rPr>
                <a:t>НОМЕР </a:t>
              </a:r>
              <a:r>
                <a:rPr lang="ru-RU" sz="1600" b="1" dirty="0" smtClean="0">
                  <a:solidFill>
                    <a:srgbClr val="17375E"/>
                  </a:solidFill>
                </a:rPr>
                <a:t>КАРТЫ И СРОК ДЕЙСТВИЯ </a:t>
              </a:r>
              <a:endParaRPr lang="ru-RU" sz="1600" b="1" dirty="0">
                <a:solidFill>
                  <a:srgbClr val="17375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00000" y="4669814"/>
              <a:ext cx="34990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600" b="1" dirty="0">
                <a:solidFill>
                  <a:srgbClr val="17375E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55940" y="5040000"/>
              <a:ext cx="4407532" cy="15388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600" b="1" dirty="0" smtClean="0">
                <a:solidFill>
                  <a:srgbClr val="17375E"/>
                </a:solidFill>
              </a:endParaRPr>
            </a:p>
            <a:p>
              <a:r>
                <a:rPr lang="ru-RU" sz="1600" b="1" dirty="0" smtClean="0">
                  <a:solidFill>
                    <a:srgbClr val="17375E"/>
                  </a:solidFill>
                </a:rPr>
                <a:t>ФАМИЛИЯ </a:t>
              </a:r>
              <a:r>
                <a:rPr lang="ru-RU" sz="1600" b="1" dirty="0">
                  <a:solidFill>
                    <a:srgbClr val="17375E"/>
                  </a:solidFill>
                </a:rPr>
                <a:t>ИМЯ ВЛАДЕЛЬЦА </a:t>
              </a:r>
              <a:r>
                <a:rPr lang="ru-RU" sz="1600" b="1" dirty="0" smtClean="0">
                  <a:solidFill>
                    <a:srgbClr val="17375E"/>
                  </a:solidFill>
                </a:rPr>
                <a:t>КАРТЫ</a:t>
              </a:r>
            </a:p>
            <a:p>
              <a:endParaRPr lang="ru-RU" sz="1600" b="1" dirty="0">
                <a:solidFill>
                  <a:srgbClr val="17375E"/>
                </a:solidFill>
              </a:endParaRPr>
            </a:p>
            <a:p>
              <a:pPr lvl="0"/>
              <a:r>
                <a:rPr lang="ru-RU" sz="1600" b="1" dirty="0">
                  <a:solidFill>
                    <a:srgbClr val="17375E"/>
                  </a:solidFill>
                </a:rPr>
                <a:t>КОД ВЕРИФИКАЦИИ </a:t>
              </a:r>
              <a:r>
                <a:rPr lang="en-US" sz="2000" b="1" dirty="0">
                  <a:solidFill>
                    <a:srgbClr val="17375E"/>
                  </a:solidFill>
                </a:rPr>
                <a:t>CVV</a:t>
              </a:r>
              <a:r>
                <a:rPr lang="ru-RU" sz="1600" b="1" dirty="0">
                  <a:solidFill>
                    <a:srgbClr val="17375E"/>
                  </a:solidFill>
                </a:rPr>
                <a:t> ИЛИ</a:t>
              </a:r>
              <a:r>
                <a:rPr lang="en-US" sz="1600" b="1" dirty="0">
                  <a:solidFill>
                    <a:srgbClr val="17375E"/>
                  </a:solidFill>
                </a:rPr>
                <a:t> </a:t>
              </a:r>
              <a:r>
                <a:rPr lang="en-US" sz="2000" b="1" dirty="0">
                  <a:solidFill>
                    <a:srgbClr val="17375E"/>
                  </a:solidFill>
                </a:rPr>
                <a:t>CVC</a:t>
              </a:r>
              <a:endParaRPr lang="ru-RU" sz="2000" b="1" dirty="0">
                <a:solidFill>
                  <a:srgbClr val="17375E"/>
                </a:solidFill>
              </a:endParaRPr>
            </a:p>
            <a:p>
              <a:pPr lvl="0"/>
              <a:r>
                <a:rPr lang="ru-RU" sz="1000" b="1" i="1" dirty="0">
                  <a:solidFill>
                    <a:srgbClr val="17375E"/>
                  </a:solidFill>
                </a:rPr>
                <a:t>(ПОДТВЕРЖДЕНИЕ ПОДЛИННОСТИ)</a:t>
              </a:r>
              <a:endParaRPr lang="ru-RU" sz="1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ru-RU" sz="1600" b="1" dirty="0">
                <a:solidFill>
                  <a:srgbClr val="17375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00000" y="5868000"/>
              <a:ext cx="346347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ru-RU" sz="10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099" name="Picture 3" descr="C:\Users\03UstyanSA\Desktop\11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473" y="1116243"/>
              <a:ext cx="424715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3019245" y="1357443"/>
              <a:ext cx="208759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НАЗВАНИЕ БАНКА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423358" y="2072774"/>
              <a:ext cx="40104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1234   5678   9000   0000</a:t>
              </a: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423358" y="2798986"/>
              <a:ext cx="290778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ФАМИЛИЯ ИМЯ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345722" y="3020927"/>
              <a:ext cx="53603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ОПЕРАТОР </a:t>
              </a:r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ПС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173857" y="2411328"/>
              <a:ext cx="117894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05/15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8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236</Words>
  <Application>Microsoft Office PowerPoint</Application>
  <PresentationFormat>Широкоэкранный</PresentationFormat>
  <Paragraphs>77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Georgia</vt:lpstr>
      <vt:lpstr>Тема Office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отличает финансово грамотного человека?</vt:lpstr>
      <vt:lpstr>Как не потерять свои деньги?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СИСТЕМА БЫСТРЫХ ПЛАТЕЖЕЙ (СБП)     </vt:lpstr>
      <vt:lpstr>СТАТИСТИКА СИСТЕМЫ БЫСТРЫХ ПЛАТЕЖЕЙ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Кочетова Ольга Викторовна</dc:creator>
  <cp:lastModifiedBy>Кочетова Ольга Викторовна</cp:lastModifiedBy>
  <cp:revision>82</cp:revision>
  <dcterms:created xsi:type="dcterms:W3CDTF">2022-09-08T09:11:57Z</dcterms:created>
  <dcterms:modified xsi:type="dcterms:W3CDTF">2022-09-15T12:34:19Z</dcterms:modified>
</cp:coreProperties>
</file>