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9" r:id="rId3"/>
    <p:sldId id="269" r:id="rId4"/>
    <p:sldId id="270" r:id="rId5"/>
    <p:sldId id="271" r:id="rId6"/>
    <p:sldId id="272" r:id="rId7"/>
  </p:sldIdLst>
  <p:sldSz cx="9144000" cy="5715000" type="screen16x10"/>
  <p:notesSz cx="9144000" cy="5715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DC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736" y="-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771650"/>
            <a:ext cx="7772400" cy="1200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200400"/>
            <a:ext cx="6400800" cy="1428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995568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663946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995568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5940" y="1726437"/>
            <a:ext cx="3717925" cy="3454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3B3B1E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314450"/>
            <a:ext cx="3977640" cy="3771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995568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7196" y="319277"/>
            <a:ext cx="7369606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995568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04920" y="2041397"/>
            <a:ext cx="5012690" cy="2098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rgbClr val="663946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5314950"/>
            <a:ext cx="2926080" cy="285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5314950"/>
            <a:ext cx="2103120" cy="285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5314950"/>
            <a:ext cx="2103120" cy="285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34743" y="1395496"/>
            <a:ext cx="6010910" cy="7508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88390" marR="5080" indent="-1076325">
              <a:lnSpc>
                <a:spcPct val="100000"/>
              </a:lnSpc>
              <a:spcBef>
                <a:spcPts val="95"/>
              </a:spcBef>
            </a:pPr>
            <a:r>
              <a:rPr sz="2400" spc="-5" dirty="0">
                <a:solidFill>
                  <a:srgbClr val="663946"/>
                </a:solidFill>
              </a:rPr>
              <a:t>Создание и </a:t>
            </a:r>
            <a:r>
              <a:rPr sz="2400" spc="-10" dirty="0">
                <a:solidFill>
                  <a:srgbClr val="663946"/>
                </a:solidFill>
              </a:rPr>
              <a:t>развитие </a:t>
            </a:r>
            <a:r>
              <a:rPr sz="2400" spc="-5" dirty="0">
                <a:solidFill>
                  <a:srgbClr val="663946"/>
                </a:solidFill>
              </a:rPr>
              <a:t>центров </a:t>
            </a:r>
            <a:r>
              <a:rPr sz="2400" spc="-835" dirty="0">
                <a:solidFill>
                  <a:srgbClr val="663946"/>
                </a:solidFill>
              </a:rPr>
              <a:t> </a:t>
            </a:r>
            <a:r>
              <a:rPr sz="2400" spc="-5" dirty="0" err="1">
                <a:solidFill>
                  <a:srgbClr val="663946"/>
                </a:solidFill>
              </a:rPr>
              <a:t>цифрового</a:t>
            </a:r>
            <a:r>
              <a:rPr sz="2400" spc="-80" dirty="0">
                <a:solidFill>
                  <a:srgbClr val="663946"/>
                </a:solidFill>
              </a:rPr>
              <a:t> </a:t>
            </a:r>
            <a:r>
              <a:rPr sz="2400" spc="-5" dirty="0" err="1" smtClean="0">
                <a:solidFill>
                  <a:srgbClr val="663946"/>
                </a:solidFill>
              </a:rPr>
              <a:t>образования</a:t>
            </a:r>
            <a:r>
              <a:rPr lang="ru-RU" sz="2400" spc="-5" dirty="0" smtClean="0">
                <a:solidFill>
                  <a:srgbClr val="663946"/>
                </a:solidFill>
              </a:rPr>
              <a:t> для детей </a:t>
            </a:r>
            <a:r>
              <a:rPr lang="en-US" sz="2400" spc="-5" dirty="0" smtClean="0">
                <a:solidFill>
                  <a:srgbClr val="663946"/>
                </a:solidFill>
              </a:rPr>
              <a:t>IT</a:t>
            </a:r>
            <a:r>
              <a:rPr lang="ru-RU" sz="2400" spc="-5" dirty="0" smtClean="0">
                <a:solidFill>
                  <a:srgbClr val="663946"/>
                </a:solidFill>
              </a:rPr>
              <a:t>-куб</a:t>
            </a:r>
            <a:endParaRPr sz="2400" dirty="0"/>
          </a:p>
        </p:txBody>
      </p:sp>
      <p:pic>
        <p:nvPicPr>
          <p:cNvPr id="6" name="object 6"/>
          <p:cNvPicPr/>
          <p:nvPr/>
        </p:nvPicPr>
        <p:blipFill rotWithShape="1">
          <a:blip r:embed="rId2" cstate="print"/>
          <a:srcRect b="19803"/>
          <a:stretch/>
        </p:blipFill>
        <p:spPr>
          <a:xfrm>
            <a:off x="395541" y="1177290"/>
            <a:ext cx="2161159" cy="1850724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4355972" y="5068227"/>
            <a:ext cx="3528695" cy="79375"/>
            <a:chOff x="4355972" y="5068227"/>
            <a:chExt cx="3528695" cy="79375"/>
          </a:xfrm>
        </p:grpSpPr>
        <p:sp>
          <p:nvSpPr>
            <p:cNvPr id="8" name="object 8"/>
            <p:cNvSpPr/>
            <p:nvPr/>
          </p:nvSpPr>
          <p:spPr>
            <a:xfrm>
              <a:off x="4355972" y="5137746"/>
              <a:ext cx="3528695" cy="635"/>
            </a:xfrm>
            <a:custGeom>
              <a:avLst/>
              <a:gdLst/>
              <a:ahLst/>
              <a:cxnLst/>
              <a:rect l="l" t="t" r="r" b="b"/>
              <a:pathLst>
                <a:path w="3528695" h="635">
                  <a:moveTo>
                    <a:pt x="3528441" y="0"/>
                  </a:moveTo>
                  <a:lnTo>
                    <a:pt x="0" y="12"/>
                  </a:lnTo>
                </a:path>
              </a:pathLst>
            </a:custGeom>
            <a:ln w="19050">
              <a:solidFill>
                <a:srgbClr val="D2D2A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355972" y="5077752"/>
              <a:ext cx="3528695" cy="0"/>
            </a:xfrm>
            <a:custGeom>
              <a:avLst/>
              <a:gdLst/>
              <a:ahLst/>
              <a:cxnLst/>
              <a:rect l="l" t="t" r="r" b="b"/>
              <a:pathLst>
                <a:path w="3528695">
                  <a:moveTo>
                    <a:pt x="3528441" y="0"/>
                  </a:moveTo>
                  <a:lnTo>
                    <a:pt x="0" y="0"/>
                  </a:lnTo>
                </a:path>
              </a:pathLst>
            </a:custGeom>
            <a:ln w="19050">
              <a:solidFill>
                <a:srgbClr val="1D294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80120" y="4717706"/>
            <a:ext cx="756411" cy="697255"/>
          </a:xfrm>
          <a:prstGeom prst="rect">
            <a:avLst/>
          </a:prstGeom>
        </p:spPr>
      </p:pic>
      <p:sp>
        <p:nvSpPr>
          <p:cNvPr id="11" name="Текст 10"/>
          <p:cNvSpPr>
            <a:spLocks noGrp="1"/>
          </p:cNvSpPr>
          <p:nvPr>
            <p:ph type="body" idx="1"/>
          </p:nvPr>
        </p:nvSpPr>
        <p:spPr>
          <a:xfrm>
            <a:off x="533401" y="128270"/>
            <a:ext cx="8303130" cy="738664"/>
          </a:xfrm>
        </p:spPr>
        <p:txBody>
          <a:bodyPr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ОБЩЕОБРАЗОВАТЕЛЬНОЕ УЧРЕЖДЕНИЕ «ЯРКОПОЛЕНСКАЯ ШКОЛА-ДЕТСКИЙ САД» ДЖАНКОЙСКИЙ РАЙОН РЕСПУБЛИКА КРЫМ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bject 3"/>
          <p:cNvSpPr txBox="1">
            <a:spLocks/>
          </p:cNvSpPr>
          <p:nvPr/>
        </p:nvSpPr>
        <p:spPr>
          <a:xfrm>
            <a:off x="4648200" y="2391883"/>
            <a:ext cx="4029710" cy="30437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4400" b="0" i="0">
                <a:solidFill>
                  <a:srgbClr val="995568"/>
                </a:solidFill>
                <a:latin typeface="Palatino Linotype"/>
                <a:ea typeface="+mj-ea"/>
                <a:cs typeface="Palatino Linotype"/>
              </a:defRPr>
            </a:lvl1pPr>
          </a:lstStyle>
          <a:p>
            <a:pPr marL="1088390" marR="5080" indent="-1076325">
              <a:spcBef>
                <a:spcPts val="95"/>
              </a:spcBef>
            </a:pPr>
            <a:r>
              <a:rPr lang="ru-RU" sz="2400" kern="0" spc="-5" dirty="0" smtClean="0">
                <a:solidFill>
                  <a:srgbClr val="663946"/>
                </a:solidFill>
              </a:rPr>
              <a:t>Участники проекта:</a:t>
            </a:r>
          </a:p>
          <a:p>
            <a:pPr marL="1088390" marR="5080" indent="-1076325">
              <a:spcBef>
                <a:spcPts val="95"/>
              </a:spcBef>
            </a:pPr>
            <a:r>
              <a:rPr lang="ru-RU" sz="2400" kern="0" spc="-5" dirty="0" err="1" smtClean="0">
                <a:solidFill>
                  <a:srgbClr val="663946"/>
                </a:solidFill>
              </a:rPr>
              <a:t>Аблитаров</a:t>
            </a:r>
            <a:r>
              <a:rPr lang="ru-RU" sz="2400" kern="0" spc="-5" dirty="0" smtClean="0">
                <a:solidFill>
                  <a:srgbClr val="663946"/>
                </a:solidFill>
              </a:rPr>
              <a:t> Эдем</a:t>
            </a:r>
          </a:p>
          <a:p>
            <a:pPr marL="1088390" marR="5080" indent="-1076325">
              <a:spcBef>
                <a:spcPts val="95"/>
              </a:spcBef>
            </a:pPr>
            <a:r>
              <a:rPr lang="ru-RU" sz="2400" kern="0" spc="-5" dirty="0" err="1" smtClean="0">
                <a:solidFill>
                  <a:srgbClr val="663946"/>
                </a:solidFill>
              </a:rPr>
              <a:t>Мустафаев</a:t>
            </a:r>
            <a:r>
              <a:rPr lang="ru-RU" sz="2400" kern="0" spc="-5" dirty="0" smtClean="0">
                <a:solidFill>
                  <a:srgbClr val="663946"/>
                </a:solidFill>
              </a:rPr>
              <a:t> Сулейман</a:t>
            </a:r>
          </a:p>
          <a:p>
            <a:pPr marL="1088390" marR="5080" indent="-1076325">
              <a:spcBef>
                <a:spcPts val="95"/>
              </a:spcBef>
            </a:pPr>
            <a:r>
              <a:rPr lang="ru-RU" sz="2400" kern="0" spc="-5" dirty="0" err="1" smtClean="0">
                <a:solidFill>
                  <a:srgbClr val="663946"/>
                </a:solidFill>
              </a:rPr>
              <a:t>Османова</a:t>
            </a:r>
            <a:r>
              <a:rPr lang="ru-RU" sz="2400" kern="0" spc="-5" dirty="0" smtClean="0">
                <a:solidFill>
                  <a:srgbClr val="663946"/>
                </a:solidFill>
              </a:rPr>
              <a:t> </a:t>
            </a:r>
            <a:r>
              <a:rPr lang="ru-RU" sz="2400" kern="0" spc="-5" dirty="0" err="1" smtClean="0">
                <a:solidFill>
                  <a:srgbClr val="663946"/>
                </a:solidFill>
              </a:rPr>
              <a:t>Севиля</a:t>
            </a:r>
            <a:endParaRPr lang="ru-RU" sz="2400" kern="0" spc="-5" dirty="0" smtClean="0">
              <a:solidFill>
                <a:srgbClr val="663946"/>
              </a:solidFill>
            </a:endParaRPr>
          </a:p>
          <a:p>
            <a:pPr marL="1088390" marR="5080" indent="-1076325">
              <a:spcBef>
                <a:spcPts val="95"/>
              </a:spcBef>
            </a:pPr>
            <a:r>
              <a:rPr lang="ru-RU" sz="2400" kern="0" spc="-5" dirty="0" err="1" smtClean="0">
                <a:solidFill>
                  <a:srgbClr val="663946"/>
                </a:solidFill>
              </a:rPr>
              <a:t>Кеньджалиев</a:t>
            </a:r>
            <a:r>
              <a:rPr lang="ru-RU" sz="2400" kern="0" spc="-5" dirty="0" smtClean="0">
                <a:solidFill>
                  <a:srgbClr val="663946"/>
                </a:solidFill>
              </a:rPr>
              <a:t> </a:t>
            </a:r>
            <a:r>
              <a:rPr lang="ru-RU" sz="2400" kern="0" spc="-5" dirty="0" err="1" smtClean="0">
                <a:solidFill>
                  <a:srgbClr val="663946"/>
                </a:solidFill>
              </a:rPr>
              <a:t>Рефат</a:t>
            </a:r>
            <a:endParaRPr lang="ru-RU" sz="2400" kern="0" spc="-5" dirty="0" smtClean="0">
              <a:solidFill>
                <a:srgbClr val="663946"/>
              </a:solidFill>
            </a:endParaRPr>
          </a:p>
          <a:p>
            <a:pPr marL="1088390" marR="5080" indent="-1076325">
              <a:spcBef>
                <a:spcPts val="95"/>
              </a:spcBef>
            </a:pPr>
            <a:r>
              <a:rPr lang="ru-RU" sz="2400" kern="0" spc="-5" dirty="0" err="1" smtClean="0">
                <a:solidFill>
                  <a:srgbClr val="663946"/>
                </a:solidFill>
              </a:rPr>
              <a:t>Яровец</a:t>
            </a:r>
            <a:r>
              <a:rPr lang="ru-RU" sz="2400" kern="0" spc="-5" dirty="0" smtClean="0">
                <a:solidFill>
                  <a:srgbClr val="663946"/>
                </a:solidFill>
              </a:rPr>
              <a:t> Руслан</a:t>
            </a:r>
            <a:endParaRPr lang="ru-RU" sz="2400" kern="0" spc="-5" dirty="0">
              <a:solidFill>
                <a:srgbClr val="663946"/>
              </a:solidFill>
            </a:endParaRPr>
          </a:p>
          <a:p>
            <a:pPr marL="1088390" marR="5080" indent="-1076325">
              <a:spcBef>
                <a:spcPts val="95"/>
              </a:spcBef>
            </a:pPr>
            <a:r>
              <a:rPr lang="ru-RU" sz="2400" kern="0" spc="-5" dirty="0" smtClean="0">
                <a:solidFill>
                  <a:srgbClr val="663946"/>
                </a:solidFill>
              </a:rPr>
              <a:t>Руководитель: </a:t>
            </a:r>
          </a:p>
          <a:p>
            <a:pPr marL="1088390" marR="5080" indent="-1076325">
              <a:spcBef>
                <a:spcPts val="95"/>
              </a:spcBef>
            </a:pPr>
            <a:r>
              <a:rPr lang="ru-RU" sz="2400" kern="0" spc="-5" dirty="0" err="1" smtClean="0">
                <a:solidFill>
                  <a:srgbClr val="663946"/>
                </a:solidFill>
              </a:rPr>
              <a:t>Гирская</a:t>
            </a:r>
            <a:r>
              <a:rPr lang="ru-RU" sz="2400" kern="0" spc="-5" dirty="0" smtClean="0">
                <a:solidFill>
                  <a:srgbClr val="663946"/>
                </a:solidFill>
              </a:rPr>
              <a:t> Яна Олеговна</a:t>
            </a:r>
            <a:endParaRPr lang="ru-RU" sz="2400" kern="0" dirty="0"/>
          </a:p>
        </p:txBody>
      </p:sp>
      <p:pic>
        <p:nvPicPr>
          <p:cNvPr id="13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13486" y="3028014"/>
            <a:ext cx="3761994" cy="25092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097504"/>
            <a:ext cx="4921885" cy="270510"/>
          </a:xfrm>
          <a:custGeom>
            <a:avLst/>
            <a:gdLst/>
            <a:ahLst/>
            <a:cxnLst/>
            <a:rect l="l" t="t" r="r" b="b"/>
            <a:pathLst>
              <a:path w="4921885" h="270510">
                <a:moveTo>
                  <a:pt x="4921758" y="0"/>
                </a:moveTo>
                <a:lnTo>
                  <a:pt x="0" y="0"/>
                </a:lnTo>
                <a:lnTo>
                  <a:pt x="0" y="270027"/>
                </a:lnTo>
                <a:lnTo>
                  <a:pt x="4921758" y="270027"/>
                </a:lnTo>
                <a:lnTo>
                  <a:pt x="4921758" y="0"/>
                </a:lnTo>
                <a:close/>
              </a:path>
            </a:pathLst>
          </a:custGeom>
          <a:solidFill>
            <a:srgbClr val="E9E9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87146" y="319277"/>
            <a:ext cx="79705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dirty="0" smtClean="0"/>
              <a:t>Актуальность проекта</a:t>
            </a:r>
            <a:endParaRPr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64098" y="3073552"/>
            <a:ext cx="3312414" cy="2209292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457200" y="5188229"/>
            <a:ext cx="4464685" cy="79375"/>
            <a:chOff x="457200" y="5188229"/>
            <a:chExt cx="4464685" cy="79375"/>
          </a:xfrm>
        </p:grpSpPr>
        <p:sp>
          <p:nvSpPr>
            <p:cNvPr id="6" name="object 6"/>
            <p:cNvSpPr/>
            <p:nvPr/>
          </p:nvSpPr>
          <p:spPr>
            <a:xfrm>
              <a:off x="457200" y="5257761"/>
              <a:ext cx="4464685" cy="0"/>
            </a:xfrm>
            <a:custGeom>
              <a:avLst/>
              <a:gdLst/>
              <a:ahLst/>
              <a:cxnLst/>
              <a:rect l="l" t="t" r="r" b="b"/>
              <a:pathLst>
                <a:path w="4464685">
                  <a:moveTo>
                    <a:pt x="4464558" y="0"/>
                  </a:moveTo>
                  <a:lnTo>
                    <a:pt x="0" y="0"/>
                  </a:lnTo>
                </a:path>
              </a:pathLst>
            </a:custGeom>
            <a:ln w="19050">
              <a:solidFill>
                <a:srgbClr val="D2D2A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57200" y="5197754"/>
              <a:ext cx="4464685" cy="635"/>
            </a:xfrm>
            <a:custGeom>
              <a:avLst/>
              <a:gdLst/>
              <a:ahLst/>
              <a:cxnLst/>
              <a:rect l="l" t="t" r="r" b="b"/>
              <a:pathLst>
                <a:path w="4464685" h="635">
                  <a:moveTo>
                    <a:pt x="4464558" y="0"/>
                  </a:moveTo>
                  <a:lnTo>
                    <a:pt x="0" y="12"/>
                  </a:lnTo>
                </a:path>
              </a:pathLst>
            </a:custGeom>
            <a:ln w="19050">
              <a:solidFill>
                <a:srgbClr val="1D294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535940" y="1265682"/>
            <a:ext cx="8029575" cy="3792220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 marR="1036955">
              <a:lnSpc>
                <a:spcPts val="1839"/>
              </a:lnSpc>
              <a:spcBef>
                <a:spcPts val="330"/>
              </a:spcBef>
            </a:pPr>
            <a:r>
              <a:rPr sz="1700" spc="-5" dirty="0">
                <a:solidFill>
                  <a:srgbClr val="663946"/>
                </a:solidFill>
                <a:latin typeface="Palatino Linotype"/>
                <a:cs typeface="Palatino Linotype"/>
              </a:rPr>
              <a:t>Целью </a:t>
            </a:r>
            <a:r>
              <a:rPr sz="1700" dirty="0">
                <a:solidFill>
                  <a:srgbClr val="663946"/>
                </a:solidFill>
                <a:latin typeface="Palatino Linotype"/>
                <a:cs typeface="Palatino Linotype"/>
              </a:rPr>
              <a:t>создания </a:t>
            </a:r>
            <a:r>
              <a:rPr sz="1700" spc="-5" dirty="0">
                <a:solidFill>
                  <a:srgbClr val="663946"/>
                </a:solidFill>
                <a:latin typeface="Palatino Linotype"/>
                <a:cs typeface="Palatino Linotype"/>
              </a:rPr>
              <a:t>Центров является </a:t>
            </a:r>
            <a:r>
              <a:rPr sz="1700" dirty="0">
                <a:solidFill>
                  <a:srgbClr val="663946"/>
                </a:solidFill>
                <a:latin typeface="Palatino Linotype"/>
                <a:cs typeface="Palatino Linotype"/>
              </a:rPr>
              <a:t>создание </a:t>
            </a:r>
            <a:r>
              <a:rPr sz="1700" spc="-5" dirty="0">
                <a:solidFill>
                  <a:srgbClr val="663946"/>
                </a:solidFill>
                <a:latin typeface="Palatino Linotype"/>
                <a:cs typeface="Palatino Linotype"/>
              </a:rPr>
              <a:t>среды, </a:t>
            </a:r>
            <a:r>
              <a:rPr sz="1700" dirty="0">
                <a:solidFill>
                  <a:srgbClr val="663946"/>
                </a:solidFill>
                <a:latin typeface="Palatino Linotype"/>
                <a:cs typeface="Palatino Linotype"/>
              </a:rPr>
              <a:t>обеспечивающей </a:t>
            </a:r>
            <a:r>
              <a:rPr sz="1700" spc="-409" dirty="0">
                <a:solidFill>
                  <a:srgbClr val="663946"/>
                </a:solidFill>
                <a:latin typeface="Palatino Linotype"/>
                <a:cs typeface="Palatino Linotype"/>
              </a:rPr>
              <a:t> </a:t>
            </a:r>
            <a:r>
              <a:rPr sz="1700" dirty="0">
                <a:solidFill>
                  <a:srgbClr val="663946"/>
                </a:solidFill>
                <a:latin typeface="Palatino Linotype"/>
                <a:cs typeface="Palatino Linotype"/>
              </a:rPr>
              <a:t>продвижение</a:t>
            </a:r>
            <a:r>
              <a:rPr sz="1700" spc="-35" dirty="0">
                <a:solidFill>
                  <a:srgbClr val="663946"/>
                </a:solidFill>
                <a:latin typeface="Palatino Linotype"/>
                <a:cs typeface="Palatino Linotype"/>
              </a:rPr>
              <a:t> </a:t>
            </a:r>
            <a:r>
              <a:rPr sz="1700" dirty="0">
                <a:solidFill>
                  <a:srgbClr val="663946"/>
                </a:solidFill>
                <a:latin typeface="Palatino Linotype"/>
                <a:cs typeface="Palatino Linotype"/>
              </a:rPr>
              <a:t>компетенций</a:t>
            </a:r>
            <a:r>
              <a:rPr sz="1700" spc="-40" dirty="0">
                <a:solidFill>
                  <a:srgbClr val="663946"/>
                </a:solidFill>
                <a:latin typeface="Palatino Linotype"/>
                <a:cs typeface="Palatino Linotype"/>
              </a:rPr>
              <a:t> </a:t>
            </a:r>
            <a:r>
              <a:rPr sz="1700" dirty="0">
                <a:solidFill>
                  <a:srgbClr val="663946"/>
                </a:solidFill>
                <a:latin typeface="Palatino Linotype"/>
                <a:cs typeface="Palatino Linotype"/>
              </a:rPr>
              <a:t>в</a:t>
            </a:r>
            <a:r>
              <a:rPr sz="1700" spc="-5" dirty="0">
                <a:solidFill>
                  <a:srgbClr val="663946"/>
                </a:solidFill>
                <a:latin typeface="Palatino Linotype"/>
                <a:cs typeface="Palatino Linotype"/>
              </a:rPr>
              <a:t> области</a:t>
            </a:r>
            <a:r>
              <a:rPr sz="1700" dirty="0">
                <a:solidFill>
                  <a:srgbClr val="663946"/>
                </a:solidFill>
                <a:latin typeface="Palatino Linotype"/>
                <a:cs typeface="Palatino Linotype"/>
              </a:rPr>
              <a:t> цифровизации,</a:t>
            </a:r>
            <a:r>
              <a:rPr sz="1700" spc="-40" dirty="0">
                <a:solidFill>
                  <a:srgbClr val="663946"/>
                </a:solidFill>
                <a:latin typeface="Palatino Linotype"/>
                <a:cs typeface="Palatino Linotype"/>
              </a:rPr>
              <a:t> </a:t>
            </a:r>
            <a:r>
              <a:rPr sz="1700" spc="-5" dirty="0">
                <a:solidFill>
                  <a:srgbClr val="663946"/>
                </a:solidFill>
                <a:latin typeface="Palatino Linotype"/>
                <a:cs typeface="Palatino Linotype"/>
              </a:rPr>
              <a:t>освоение</a:t>
            </a:r>
            <a:endParaRPr sz="1700" dirty="0">
              <a:latin typeface="Palatino Linotype"/>
              <a:cs typeface="Palatino Linotype"/>
            </a:endParaRPr>
          </a:p>
          <a:p>
            <a:pPr marL="12700">
              <a:lnSpc>
                <a:spcPts val="1700"/>
              </a:lnSpc>
            </a:pPr>
            <a:r>
              <a:rPr sz="1700" dirty="0">
                <a:solidFill>
                  <a:srgbClr val="663946"/>
                </a:solidFill>
                <a:latin typeface="Palatino Linotype"/>
                <a:cs typeface="Palatino Linotype"/>
              </a:rPr>
              <a:t>обучающимися</a:t>
            </a:r>
            <a:r>
              <a:rPr sz="1700" spc="-10" dirty="0">
                <a:solidFill>
                  <a:srgbClr val="663946"/>
                </a:solidFill>
                <a:latin typeface="Palatino Linotype"/>
                <a:cs typeface="Palatino Linotype"/>
              </a:rPr>
              <a:t> </a:t>
            </a:r>
            <a:r>
              <a:rPr sz="1700" dirty="0">
                <a:solidFill>
                  <a:srgbClr val="663946"/>
                </a:solidFill>
                <a:latin typeface="Palatino Linotype"/>
                <a:cs typeface="Palatino Linotype"/>
              </a:rPr>
              <a:t>актуальных</a:t>
            </a:r>
            <a:r>
              <a:rPr sz="1700" spc="-5" dirty="0">
                <a:solidFill>
                  <a:srgbClr val="663946"/>
                </a:solidFill>
                <a:latin typeface="Palatino Linotype"/>
                <a:cs typeface="Palatino Linotype"/>
              </a:rPr>
              <a:t> </a:t>
            </a:r>
            <a:r>
              <a:rPr sz="1700" dirty="0">
                <a:solidFill>
                  <a:srgbClr val="663946"/>
                </a:solidFill>
                <a:latin typeface="Palatino Linotype"/>
                <a:cs typeface="Palatino Linotype"/>
              </a:rPr>
              <a:t>и</a:t>
            </a:r>
            <a:r>
              <a:rPr sz="1700" spc="10" dirty="0">
                <a:solidFill>
                  <a:srgbClr val="663946"/>
                </a:solidFill>
                <a:latin typeface="Palatino Linotype"/>
                <a:cs typeface="Palatino Linotype"/>
              </a:rPr>
              <a:t> </a:t>
            </a:r>
            <a:r>
              <a:rPr sz="1700" spc="-5" dirty="0">
                <a:solidFill>
                  <a:srgbClr val="663946"/>
                </a:solidFill>
                <a:latin typeface="Palatino Linotype"/>
                <a:cs typeface="Palatino Linotype"/>
              </a:rPr>
              <a:t>востребованных</a:t>
            </a:r>
            <a:r>
              <a:rPr sz="1700" spc="-15" dirty="0">
                <a:solidFill>
                  <a:srgbClr val="663946"/>
                </a:solidFill>
                <a:latin typeface="Palatino Linotype"/>
                <a:cs typeface="Palatino Linotype"/>
              </a:rPr>
              <a:t> </a:t>
            </a:r>
            <a:r>
              <a:rPr sz="1700" dirty="0">
                <a:solidFill>
                  <a:srgbClr val="663946"/>
                </a:solidFill>
                <a:latin typeface="Palatino Linotype"/>
                <a:cs typeface="Palatino Linotype"/>
              </a:rPr>
              <a:t>знаний,</a:t>
            </a:r>
            <a:r>
              <a:rPr sz="1700" spc="-30" dirty="0">
                <a:solidFill>
                  <a:srgbClr val="663946"/>
                </a:solidFill>
                <a:latin typeface="Palatino Linotype"/>
                <a:cs typeface="Palatino Linotype"/>
              </a:rPr>
              <a:t> </a:t>
            </a:r>
            <a:r>
              <a:rPr sz="1700" spc="-5" dirty="0">
                <a:solidFill>
                  <a:srgbClr val="663946"/>
                </a:solidFill>
                <a:latin typeface="Palatino Linotype"/>
                <a:cs typeface="Palatino Linotype"/>
              </a:rPr>
              <a:t>навыков</a:t>
            </a:r>
            <a:r>
              <a:rPr sz="1700" spc="-10" dirty="0">
                <a:solidFill>
                  <a:srgbClr val="663946"/>
                </a:solidFill>
                <a:latin typeface="Palatino Linotype"/>
                <a:cs typeface="Palatino Linotype"/>
              </a:rPr>
              <a:t> </a:t>
            </a:r>
            <a:r>
              <a:rPr sz="1700" dirty="0">
                <a:solidFill>
                  <a:srgbClr val="663946"/>
                </a:solidFill>
                <a:latin typeface="Palatino Linotype"/>
                <a:cs typeface="Palatino Linotype"/>
              </a:rPr>
              <a:t>и</a:t>
            </a:r>
            <a:r>
              <a:rPr sz="1700" spc="15" dirty="0">
                <a:solidFill>
                  <a:srgbClr val="663946"/>
                </a:solidFill>
                <a:latin typeface="Palatino Linotype"/>
                <a:cs typeface="Palatino Linotype"/>
              </a:rPr>
              <a:t> </a:t>
            </a:r>
            <a:r>
              <a:rPr sz="1700" spc="-5" dirty="0">
                <a:solidFill>
                  <a:srgbClr val="663946"/>
                </a:solidFill>
                <a:latin typeface="Palatino Linotype"/>
                <a:cs typeface="Palatino Linotype"/>
              </a:rPr>
              <a:t>компетенций</a:t>
            </a:r>
            <a:endParaRPr sz="1700" dirty="0">
              <a:latin typeface="Palatino Linotype"/>
              <a:cs typeface="Palatino Linotype"/>
            </a:endParaRPr>
          </a:p>
          <a:p>
            <a:pPr marL="12700">
              <a:lnSpc>
                <a:spcPts val="1835"/>
              </a:lnSpc>
            </a:pPr>
            <a:r>
              <a:rPr sz="1700" dirty="0">
                <a:solidFill>
                  <a:srgbClr val="663946"/>
                </a:solidFill>
                <a:latin typeface="Palatino Linotype"/>
                <a:cs typeface="Palatino Linotype"/>
              </a:rPr>
              <a:t>в</a:t>
            </a:r>
            <a:r>
              <a:rPr sz="1700" spc="5" dirty="0">
                <a:solidFill>
                  <a:srgbClr val="663946"/>
                </a:solidFill>
                <a:latin typeface="Palatino Linotype"/>
                <a:cs typeface="Palatino Linotype"/>
              </a:rPr>
              <a:t> </a:t>
            </a:r>
            <a:r>
              <a:rPr sz="1700" spc="-5" dirty="0">
                <a:solidFill>
                  <a:srgbClr val="663946"/>
                </a:solidFill>
                <a:latin typeface="Palatino Linotype"/>
                <a:cs typeface="Palatino Linotype"/>
              </a:rPr>
              <a:t>сфере</a:t>
            </a:r>
            <a:r>
              <a:rPr sz="1700" spc="10" dirty="0">
                <a:solidFill>
                  <a:srgbClr val="663946"/>
                </a:solidFill>
                <a:latin typeface="Palatino Linotype"/>
                <a:cs typeface="Palatino Linotype"/>
              </a:rPr>
              <a:t> </a:t>
            </a:r>
            <a:r>
              <a:rPr sz="1700" spc="-5" dirty="0">
                <a:solidFill>
                  <a:srgbClr val="663946"/>
                </a:solidFill>
                <a:latin typeface="Palatino Linotype"/>
                <a:cs typeface="Palatino Linotype"/>
              </a:rPr>
              <a:t>информационно-телекоммуникационных</a:t>
            </a:r>
            <a:r>
              <a:rPr sz="1700" spc="-10" dirty="0">
                <a:solidFill>
                  <a:srgbClr val="663946"/>
                </a:solidFill>
                <a:latin typeface="Palatino Linotype"/>
                <a:cs typeface="Palatino Linotype"/>
              </a:rPr>
              <a:t> </a:t>
            </a:r>
            <a:r>
              <a:rPr sz="1700" spc="-5" dirty="0">
                <a:solidFill>
                  <a:srgbClr val="663946"/>
                </a:solidFill>
                <a:latin typeface="Palatino Linotype"/>
                <a:cs typeface="Palatino Linotype"/>
              </a:rPr>
              <a:t>технологий,</a:t>
            </a:r>
            <a:r>
              <a:rPr sz="1700" spc="-15" dirty="0">
                <a:solidFill>
                  <a:srgbClr val="663946"/>
                </a:solidFill>
                <a:latin typeface="Palatino Linotype"/>
                <a:cs typeface="Palatino Linotype"/>
              </a:rPr>
              <a:t> </a:t>
            </a:r>
            <a:r>
              <a:rPr sz="1700" dirty="0">
                <a:solidFill>
                  <a:srgbClr val="663946"/>
                </a:solidFill>
                <a:latin typeface="Palatino Linotype"/>
                <a:cs typeface="Palatino Linotype"/>
              </a:rPr>
              <a:t>а</a:t>
            </a:r>
            <a:r>
              <a:rPr sz="1700" spc="10" dirty="0">
                <a:solidFill>
                  <a:srgbClr val="663946"/>
                </a:solidFill>
                <a:latin typeface="Palatino Linotype"/>
                <a:cs typeface="Palatino Linotype"/>
              </a:rPr>
              <a:t> </a:t>
            </a:r>
            <a:r>
              <a:rPr sz="1700" spc="-5" dirty="0">
                <a:solidFill>
                  <a:srgbClr val="663946"/>
                </a:solidFill>
                <a:latin typeface="Palatino Linotype"/>
                <a:cs typeface="Palatino Linotype"/>
              </a:rPr>
              <a:t>также</a:t>
            </a:r>
            <a:endParaRPr sz="1700" dirty="0">
              <a:latin typeface="Palatino Linotype"/>
              <a:cs typeface="Palatino Linotype"/>
            </a:endParaRPr>
          </a:p>
          <a:p>
            <a:pPr marL="12700" marR="27305" algn="just">
              <a:lnSpc>
                <a:spcPts val="1839"/>
              </a:lnSpc>
              <a:spcBef>
                <a:spcPts val="130"/>
              </a:spcBef>
            </a:pPr>
            <a:r>
              <a:rPr sz="1700" dirty="0">
                <a:solidFill>
                  <a:srgbClr val="663946"/>
                </a:solidFill>
                <a:latin typeface="Palatino Linotype"/>
                <a:cs typeface="Palatino Linotype"/>
              </a:rPr>
              <a:t>создание условий </a:t>
            </a:r>
            <a:r>
              <a:rPr sz="1700" spc="-5" dirty="0">
                <a:solidFill>
                  <a:srgbClr val="663946"/>
                </a:solidFill>
                <a:latin typeface="Palatino Linotype"/>
                <a:cs typeface="Palatino Linotype"/>
              </a:rPr>
              <a:t>для </a:t>
            </a:r>
            <a:r>
              <a:rPr sz="1700" dirty="0">
                <a:solidFill>
                  <a:srgbClr val="663946"/>
                </a:solidFill>
                <a:latin typeface="Palatino Linotype"/>
                <a:cs typeface="Palatino Linotype"/>
              </a:rPr>
              <a:t>выявления, </a:t>
            </a:r>
            <a:r>
              <a:rPr sz="1700" spc="-5" dirty="0">
                <a:solidFill>
                  <a:srgbClr val="663946"/>
                </a:solidFill>
                <a:latin typeface="Palatino Linotype"/>
                <a:cs typeface="Palatino Linotype"/>
              </a:rPr>
              <a:t>поддержки </a:t>
            </a:r>
            <a:r>
              <a:rPr sz="1700" dirty="0">
                <a:solidFill>
                  <a:srgbClr val="663946"/>
                </a:solidFill>
                <a:latin typeface="Palatino Linotype"/>
                <a:cs typeface="Palatino Linotype"/>
              </a:rPr>
              <a:t>и </a:t>
            </a:r>
            <a:r>
              <a:rPr sz="1700" spc="-5" dirty="0">
                <a:solidFill>
                  <a:srgbClr val="663946"/>
                </a:solidFill>
                <a:latin typeface="Palatino Linotype"/>
                <a:cs typeface="Palatino Linotype"/>
              </a:rPr>
              <a:t>развития </a:t>
            </a:r>
            <a:r>
              <a:rPr sz="1700" dirty="0">
                <a:solidFill>
                  <a:srgbClr val="663946"/>
                </a:solidFill>
                <a:latin typeface="Palatino Linotype"/>
                <a:cs typeface="Palatino Linotype"/>
              </a:rPr>
              <a:t>у детей </a:t>
            </a:r>
            <a:r>
              <a:rPr sz="1700" spc="-5" dirty="0">
                <a:solidFill>
                  <a:srgbClr val="663946"/>
                </a:solidFill>
                <a:latin typeface="Palatino Linotype"/>
                <a:cs typeface="Palatino Linotype"/>
              </a:rPr>
              <a:t>способностей </a:t>
            </a:r>
            <a:r>
              <a:rPr sz="1700" spc="-409" dirty="0">
                <a:solidFill>
                  <a:srgbClr val="663946"/>
                </a:solidFill>
                <a:latin typeface="Palatino Linotype"/>
                <a:cs typeface="Palatino Linotype"/>
              </a:rPr>
              <a:t> </a:t>
            </a:r>
            <a:r>
              <a:rPr sz="1700" dirty="0">
                <a:solidFill>
                  <a:srgbClr val="663946"/>
                </a:solidFill>
                <a:latin typeface="Palatino Linotype"/>
                <a:cs typeface="Palatino Linotype"/>
              </a:rPr>
              <a:t>и талантов, их </a:t>
            </a:r>
            <a:r>
              <a:rPr sz="1700" spc="-5" dirty="0">
                <a:solidFill>
                  <a:srgbClr val="663946"/>
                </a:solidFill>
                <a:latin typeface="Palatino Linotype"/>
                <a:cs typeface="Palatino Linotype"/>
              </a:rPr>
              <a:t>профориентации, развития </a:t>
            </a:r>
            <a:r>
              <a:rPr sz="1700" dirty="0">
                <a:solidFill>
                  <a:srgbClr val="663946"/>
                </a:solidFill>
                <a:latin typeface="Palatino Linotype"/>
                <a:cs typeface="Palatino Linotype"/>
              </a:rPr>
              <a:t>математической, </a:t>
            </a:r>
            <a:r>
              <a:rPr sz="1700" spc="-5" dirty="0">
                <a:solidFill>
                  <a:srgbClr val="663946"/>
                </a:solidFill>
                <a:latin typeface="Palatino Linotype"/>
                <a:cs typeface="Palatino Linotype"/>
              </a:rPr>
              <a:t>информационной </a:t>
            </a:r>
            <a:r>
              <a:rPr sz="1700" spc="-409" dirty="0">
                <a:solidFill>
                  <a:srgbClr val="663946"/>
                </a:solidFill>
                <a:latin typeface="Palatino Linotype"/>
                <a:cs typeface="Palatino Linotype"/>
              </a:rPr>
              <a:t> </a:t>
            </a:r>
            <a:r>
              <a:rPr sz="1700" spc="-5" dirty="0">
                <a:solidFill>
                  <a:srgbClr val="663946"/>
                </a:solidFill>
                <a:latin typeface="Palatino Linotype"/>
                <a:cs typeface="Palatino Linotype"/>
              </a:rPr>
              <a:t>грамотности,</a:t>
            </a:r>
            <a:r>
              <a:rPr sz="1700" spc="-25" dirty="0">
                <a:solidFill>
                  <a:srgbClr val="663946"/>
                </a:solidFill>
                <a:latin typeface="Palatino Linotype"/>
                <a:cs typeface="Palatino Linotype"/>
              </a:rPr>
              <a:t> </a:t>
            </a:r>
            <a:r>
              <a:rPr sz="1700" spc="-5" dirty="0">
                <a:solidFill>
                  <a:srgbClr val="663946"/>
                </a:solidFill>
                <a:latin typeface="Palatino Linotype"/>
                <a:cs typeface="Palatino Linotype"/>
              </a:rPr>
              <a:t>формирования критического</a:t>
            </a:r>
            <a:r>
              <a:rPr sz="1700" spc="-30" dirty="0">
                <a:solidFill>
                  <a:srgbClr val="663946"/>
                </a:solidFill>
                <a:latin typeface="Palatino Linotype"/>
                <a:cs typeface="Palatino Linotype"/>
              </a:rPr>
              <a:t> </a:t>
            </a:r>
            <a:r>
              <a:rPr sz="1700" dirty="0">
                <a:solidFill>
                  <a:srgbClr val="663946"/>
                </a:solidFill>
                <a:latin typeface="Palatino Linotype"/>
                <a:cs typeface="Palatino Linotype"/>
              </a:rPr>
              <a:t>и</a:t>
            </a:r>
            <a:r>
              <a:rPr sz="1700" spc="5" dirty="0">
                <a:solidFill>
                  <a:srgbClr val="663946"/>
                </a:solidFill>
                <a:latin typeface="Palatino Linotype"/>
                <a:cs typeface="Palatino Linotype"/>
              </a:rPr>
              <a:t> </a:t>
            </a:r>
            <a:r>
              <a:rPr sz="1700" spc="-5" dirty="0">
                <a:solidFill>
                  <a:srgbClr val="663946"/>
                </a:solidFill>
                <a:latin typeface="Palatino Linotype"/>
                <a:cs typeface="Palatino Linotype"/>
              </a:rPr>
              <a:t>креативного</a:t>
            </a:r>
            <a:r>
              <a:rPr sz="1700" spc="-30" dirty="0">
                <a:solidFill>
                  <a:srgbClr val="663946"/>
                </a:solidFill>
                <a:latin typeface="Palatino Linotype"/>
                <a:cs typeface="Palatino Linotype"/>
              </a:rPr>
              <a:t> </a:t>
            </a:r>
            <a:r>
              <a:rPr sz="1700" dirty="0">
                <a:solidFill>
                  <a:srgbClr val="663946"/>
                </a:solidFill>
                <a:latin typeface="Palatino Linotype"/>
                <a:cs typeface="Palatino Linotype"/>
              </a:rPr>
              <a:t>мышления.</a:t>
            </a:r>
            <a:endParaRPr sz="1700" dirty="0">
              <a:latin typeface="Palatino Linotype"/>
              <a:cs typeface="Palatino Linotype"/>
            </a:endParaRPr>
          </a:p>
          <a:p>
            <a:pPr marL="12700">
              <a:lnSpc>
                <a:spcPct val="100000"/>
              </a:lnSpc>
              <a:spcBef>
                <a:spcPts val="1435"/>
              </a:spcBef>
            </a:pPr>
            <a:r>
              <a:rPr sz="1400" dirty="0">
                <a:solidFill>
                  <a:srgbClr val="3B3B1E"/>
                </a:solidFill>
                <a:latin typeface="Palatino Linotype"/>
                <a:cs typeface="Palatino Linotype"/>
              </a:rPr>
              <a:t>Центры</a:t>
            </a:r>
            <a:r>
              <a:rPr sz="1400" spc="-55" dirty="0">
                <a:solidFill>
                  <a:srgbClr val="3B3B1E"/>
                </a:solidFill>
                <a:latin typeface="Palatino Linotype"/>
                <a:cs typeface="Palatino Linotype"/>
              </a:rPr>
              <a:t> </a:t>
            </a:r>
            <a:r>
              <a:rPr sz="1400" dirty="0">
                <a:solidFill>
                  <a:srgbClr val="3B3B1E"/>
                </a:solidFill>
                <a:latin typeface="Palatino Linotype"/>
                <a:cs typeface="Palatino Linotype"/>
              </a:rPr>
              <a:t>обеспечивают</a:t>
            </a:r>
            <a:endParaRPr sz="1400" dirty="0">
              <a:latin typeface="Palatino Linotype"/>
              <a:cs typeface="Palatino Linotype"/>
            </a:endParaRPr>
          </a:p>
          <a:p>
            <a:pPr marL="355600" marR="4238625" indent="-343535">
              <a:lnSpc>
                <a:spcPct val="80000"/>
              </a:lnSpc>
              <a:spcBef>
                <a:spcPts val="335"/>
              </a:spcBef>
              <a:buFont typeface="Wingdings"/>
              <a:buChar char=""/>
              <a:tabLst>
                <a:tab pos="355600" algn="l"/>
                <a:tab pos="356235" algn="l"/>
              </a:tabLst>
            </a:pPr>
            <a:r>
              <a:rPr sz="1400" dirty="0">
                <a:solidFill>
                  <a:srgbClr val="3B3B1E"/>
                </a:solidFill>
                <a:latin typeface="Palatino Linotype"/>
                <a:cs typeface="Palatino Linotype"/>
              </a:rPr>
              <a:t>реализацию </a:t>
            </a:r>
            <a:r>
              <a:rPr sz="1400" spc="-5" dirty="0">
                <a:solidFill>
                  <a:srgbClr val="3B3B1E"/>
                </a:solidFill>
                <a:latin typeface="Palatino Linotype"/>
                <a:cs typeface="Palatino Linotype"/>
              </a:rPr>
              <a:t>программ дополнительного </a:t>
            </a:r>
            <a:r>
              <a:rPr sz="1400" spc="-335" dirty="0">
                <a:solidFill>
                  <a:srgbClr val="3B3B1E"/>
                </a:solidFill>
                <a:latin typeface="Palatino Linotype"/>
                <a:cs typeface="Palatino Linotype"/>
              </a:rPr>
              <a:t> </a:t>
            </a:r>
            <a:r>
              <a:rPr sz="1400" spc="-5" dirty="0">
                <a:solidFill>
                  <a:srgbClr val="3B3B1E"/>
                </a:solidFill>
                <a:latin typeface="Palatino Linotype"/>
                <a:cs typeface="Palatino Linotype"/>
              </a:rPr>
              <a:t>образования</a:t>
            </a:r>
            <a:endParaRPr sz="1400" dirty="0">
              <a:latin typeface="Palatino Linotype"/>
              <a:cs typeface="Palatino Linotype"/>
            </a:endParaRPr>
          </a:p>
          <a:p>
            <a:pPr marL="355600" marR="4420870" indent="-343535">
              <a:lnSpc>
                <a:spcPct val="80100"/>
              </a:lnSpc>
              <a:spcBef>
                <a:spcPts val="335"/>
              </a:spcBef>
              <a:buFont typeface="Wingdings"/>
              <a:buChar char=""/>
              <a:tabLst>
                <a:tab pos="355600" algn="l"/>
                <a:tab pos="356235" algn="l"/>
              </a:tabLst>
            </a:pPr>
            <a:r>
              <a:rPr sz="1400" spc="-5" dirty="0">
                <a:solidFill>
                  <a:srgbClr val="3B3B1E"/>
                </a:solidFill>
                <a:latin typeface="Palatino Linotype"/>
                <a:cs typeface="Palatino Linotype"/>
              </a:rPr>
              <a:t>проведение</a:t>
            </a:r>
            <a:r>
              <a:rPr sz="1400" dirty="0">
                <a:solidFill>
                  <a:srgbClr val="3B3B1E"/>
                </a:solidFill>
                <a:latin typeface="Palatino Linotype"/>
                <a:cs typeface="Palatino Linotype"/>
              </a:rPr>
              <a:t> </a:t>
            </a:r>
            <a:r>
              <a:rPr sz="1400" spc="-5" dirty="0">
                <a:solidFill>
                  <a:srgbClr val="3B3B1E"/>
                </a:solidFill>
                <a:latin typeface="Palatino Linotype"/>
                <a:cs typeface="Palatino Linotype"/>
              </a:rPr>
              <a:t>мероприятий</a:t>
            </a:r>
            <a:r>
              <a:rPr sz="1400" spc="-15" dirty="0">
                <a:solidFill>
                  <a:srgbClr val="3B3B1E"/>
                </a:solidFill>
                <a:latin typeface="Palatino Linotype"/>
                <a:cs typeface="Palatino Linotype"/>
              </a:rPr>
              <a:t> </a:t>
            </a:r>
            <a:r>
              <a:rPr sz="1400" spc="-5" dirty="0">
                <a:solidFill>
                  <a:srgbClr val="3B3B1E"/>
                </a:solidFill>
                <a:latin typeface="Palatino Linotype"/>
                <a:cs typeface="Palatino Linotype"/>
              </a:rPr>
              <a:t>по</a:t>
            </a:r>
            <a:r>
              <a:rPr sz="1400" dirty="0">
                <a:solidFill>
                  <a:srgbClr val="3B3B1E"/>
                </a:solidFill>
                <a:latin typeface="Palatino Linotype"/>
                <a:cs typeface="Palatino Linotype"/>
              </a:rPr>
              <a:t> тематике </a:t>
            </a:r>
            <a:r>
              <a:rPr sz="1400" spc="-335" dirty="0">
                <a:solidFill>
                  <a:srgbClr val="3B3B1E"/>
                </a:solidFill>
                <a:latin typeface="Palatino Linotype"/>
                <a:cs typeface="Palatino Linotype"/>
              </a:rPr>
              <a:t> </a:t>
            </a:r>
            <a:r>
              <a:rPr sz="1400" spc="-5" dirty="0">
                <a:solidFill>
                  <a:srgbClr val="3B3B1E"/>
                </a:solidFill>
                <a:latin typeface="Palatino Linotype"/>
                <a:cs typeface="Palatino Linotype"/>
              </a:rPr>
              <a:t>современных</a:t>
            </a:r>
            <a:r>
              <a:rPr sz="1400" spc="-10" dirty="0">
                <a:solidFill>
                  <a:srgbClr val="3B3B1E"/>
                </a:solidFill>
                <a:latin typeface="Palatino Linotype"/>
                <a:cs typeface="Palatino Linotype"/>
              </a:rPr>
              <a:t> </a:t>
            </a:r>
            <a:r>
              <a:rPr sz="1400" spc="-5" dirty="0">
                <a:solidFill>
                  <a:srgbClr val="3B3B1E"/>
                </a:solidFill>
                <a:latin typeface="Palatino Linotype"/>
                <a:cs typeface="Palatino Linotype"/>
              </a:rPr>
              <a:t>цифровых</a:t>
            </a:r>
            <a:r>
              <a:rPr sz="1400" spc="-10" dirty="0">
                <a:solidFill>
                  <a:srgbClr val="3B3B1E"/>
                </a:solidFill>
                <a:latin typeface="Palatino Linotype"/>
                <a:cs typeface="Palatino Linotype"/>
              </a:rPr>
              <a:t> </a:t>
            </a:r>
            <a:r>
              <a:rPr sz="1400" spc="-5" dirty="0">
                <a:solidFill>
                  <a:srgbClr val="3B3B1E"/>
                </a:solidFill>
                <a:latin typeface="Palatino Linotype"/>
                <a:cs typeface="Palatino Linotype"/>
              </a:rPr>
              <a:t>технологий</a:t>
            </a:r>
            <a:r>
              <a:rPr sz="1400" spc="10" dirty="0">
                <a:solidFill>
                  <a:srgbClr val="3B3B1E"/>
                </a:solidFill>
                <a:latin typeface="Palatino Linotype"/>
                <a:cs typeface="Palatino Linotype"/>
              </a:rPr>
              <a:t> </a:t>
            </a:r>
            <a:r>
              <a:rPr sz="1400" dirty="0">
                <a:solidFill>
                  <a:srgbClr val="3B3B1E"/>
                </a:solidFill>
                <a:latin typeface="Palatino Linotype"/>
                <a:cs typeface="Palatino Linotype"/>
              </a:rPr>
              <a:t>и </a:t>
            </a:r>
            <a:r>
              <a:rPr sz="1400" spc="5" dirty="0">
                <a:solidFill>
                  <a:srgbClr val="3B3B1E"/>
                </a:solidFill>
                <a:latin typeface="Palatino Linotype"/>
                <a:cs typeface="Palatino Linotype"/>
              </a:rPr>
              <a:t> </a:t>
            </a:r>
            <a:r>
              <a:rPr sz="1400" spc="-5" dirty="0">
                <a:solidFill>
                  <a:srgbClr val="3B3B1E"/>
                </a:solidFill>
                <a:latin typeface="Palatino Linotype"/>
                <a:cs typeface="Palatino Linotype"/>
              </a:rPr>
              <a:t>информатики</a:t>
            </a:r>
            <a:endParaRPr sz="1400" dirty="0">
              <a:latin typeface="Palatino Linotype"/>
              <a:cs typeface="Palatino Linotype"/>
            </a:endParaRPr>
          </a:p>
          <a:p>
            <a:pPr marL="355600" marR="4069079" indent="-343535">
              <a:lnSpc>
                <a:spcPct val="80000"/>
              </a:lnSpc>
              <a:spcBef>
                <a:spcPts val="335"/>
              </a:spcBef>
              <a:buFont typeface="Wingdings"/>
              <a:buChar char=""/>
              <a:tabLst>
                <a:tab pos="355600" algn="l"/>
                <a:tab pos="356235" algn="l"/>
              </a:tabLst>
            </a:pPr>
            <a:r>
              <a:rPr sz="1400" dirty="0">
                <a:solidFill>
                  <a:srgbClr val="3B3B1E"/>
                </a:solidFill>
                <a:latin typeface="Palatino Linotype"/>
                <a:cs typeface="Palatino Linotype"/>
              </a:rPr>
              <a:t>знакомства с </a:t>
            </a:r>
            <a:r>
              <a:rPr sz="1400" spc="-5" dirty="0">
                <a:solidFill>
                  <a:srgbClr val="3B3B1E"/>
                </a:solidFill>
                <a:latin typeface="Palatino Linotype"/>
                <a:cs typeface="Palatino Linotype"/>
              </a:rPr>
              <a:t>технологиями</a:t>
            </a:r>
            <a:r>
              <a:rPr sz="1400" dirty="0">
                <a:solidFill>
                  <a:srgbClr val="3B3B1E"/>
                </a:solidFill>
                <a:latin typeface="Palatino Linotype"/>
                <a:cs typeface="Palatino Linotype"/>
              </a:rPr>
              <a:t> </a:t>
            </a:r>
            <a:r>
              <a:rPr sz="1400" spc="-5" dirty="0">
                <a:solidFill>
                  <a:srgbClr val="3B3B1E"/>
                </a:solidFill>
                <a:latin typeface="Palatino Linotype"/>
                <a:cs typeface="Palatino Linotype"/>
              </a:rPr>
              <a:t>искусственного </a:t>
            </a:r>
            <a:r>
              <a:rPr sz="1400" spc="-335" dirty="0">
                <a:solidFill>
                  <a:srgbClr val="3B3B1E"/>
                </a:solidFill>
                <a:latin typeface="Palatino Linotype"/>
                <a:cs typeface="Palatino Linotype"/>
              </a:rPr>
              <a:t> </a:t>
            </a:r>
            <a:r>
              <a:rPr sz="1400" dirty="0">
                <a:solidFill>
                  <a:srgbClr val="3B3B1E"/>
                </a:solidFill>
                <a:latin typeface="Palatino Linotype"/>
                <a:cs typeface="Palatino Linotype"/>
              </a:rPr>
              <a:t>интеллекта</a:t>
            </a:r>
            <a:endParaRPr sz="1400" dirty="0">
              <a:latin typeface="Palatino Linotype"/>
              <a:cs typeface="Palatino Linotype"/>
            </a:endParaRPr>
          </a:p>
          <a:p>
            <a:pPr marL="355600" marR="4352925" indent="-343535">
              <a:lnSpc>
                <a:spcPct val="80000"/>
              </a:lnSpc>
              <a:spcBef>
                <a:spcPts val="340"/>
              </a:spcBef>
              <a:buFont typeface="Wingdings"/>
              <a:buChar char=""/>
              <a:tabLst>
                <a:tab pos="355600" algn="l"/>
                <a:tab pos="356235" algn="l"/>
              </a:tabLst>
            </a:pPr>
            <a:r>
              <a:rPr sz="1400" spc="-5" dirty="0">
                <a:solidFill>
                  <a:srgbClr val="3B3B1E"/>
                </a:solidFill>
                <a:latin typeface="Palatino Linotype"/>
                <a:cs typeface="Palatino Linotype"/>
              </a:rPr>
              <a:t>просветительскую работу</a:t>
            </a:r>
            <a:r>
              <a:rPr sz="1400" spc="10" dirty="0">
                <a:solidFill>
                  <a:srgbClr val="3B3B1E"/>
                </a:solidFill>
                <a:latin typeface="Palatino Linotype"/>
                <a:cs typeface="Palatino Linotype"/>
              </a:rPr>
              <a:t> </a:t>
            </a:r>
            <a:r>
              <a:rPr sz="1400" spc="-5" dirty="0">
                <a:solidFill>
                  <a:srgbClr val="3B3B1E"/>
                </a:solidFill>
                <a:latin typeface="Palatino Linotype"/>
                <a:cs typeface="Palatino Linotype"/>
              </a:rPr>
              <a:t>по</a:t>
            </a:r>
            <a:r>
              <a:rPr sz="1400" dirty="0">
                <a:solidFill>
                  <a:srgbClr val="3B3B1E"/>
                </a:solidFill>
                <a:latin typeface="Palatino Linotype"/>
                <a:cs typeface="Palatino Linotype"/>
              </a:rPr>
              <a:t> </a:t>
            </a:r>
            <a:r>
              <a:rPr sz="1400" spc="-5" dirty="0">
                <a:solidFill>
                  <a:srgbClr val="3B3B1E"/>
                </a:solidFill>
                <a:latin typeface="Palatino Linotype"/>
                <a:cs typeface="Palatino Linotype"/>
              </a:rPr>
              <a:t>цифровой </a:t>
            </a:r>
            <a:r>
              <a:rPr sz="1400" spc="-335" dirty="0">
                <a:solidFill>
                  <a:srgbClr val="3B3B1E"/>
                </a:solidFill>
                <a:latin typeface="Palatino Linotype"/>
                <a:cs typeface="Palatino Linotype"/>
              </a:rPr>
              <a:t> </a:t>
            </a:r>
            <a:r>
              <a:rPr sz="1400" spc="-5" dirty="0">
                <a:solidFill>
                  <a:srgbClr val="3B3B1E"/>
                </a:solidFill>
                <a:latin typeface="Palatino Linotype"/>
                <a:cs typeface="Palatino Linotype"/>
              </a:rPr>
              <a:t>грамотности</a:t>
            </a:r>
            <a:r>
              <a:rPr sz="1400" dirty="0">
                <a:solidFill>
                  <a:srgbClr val="3B3B1E"/>
                </a:solidFill>
                <a:latin typeface="Palatino Linotype"/>
                <a:cs typeface="Palatino Linotype"/>
              </a:rPr>
              <a:t> и</a:t>
            </a:r>
            <a:r>
              <a:rPr sz="1400" spc="10" dirty="0">
                <a:solidFill>
                  <a:srgbClr val="3B3B1E"/>
                </a:solidFill>
                <a:latin typeface="Palatino Linotype"/>
                <a:cs typeface="Palatino Linotype"/>
              </a:rPr>
              <a:t> </a:t>
            </a:r>
            <a:r>
              <a:rPr sz="1400" spc="-5" dirty="0">
                <a:solidFill>
                  <a:srgbClr val="3B3B1E"/>
                </a:solidFill>
                <a:latin typeface="Palatino Linotype"/>
                <a:cs typeface="Palatino Linotype"/>
              </a:rPr>
              <a:t>цифровой</a:t>
            </a:r>
            <a:r>
              <a:rPr sz="1400" spc="15" dirty="0">
                <a:solidFill>
                  <a:srgbClr val="3B3B1E"/>
                </a:solidFill>
                <a:latin typeface="Palatino Linotype"/>
                <a:cs typeface="Palatino Linotype"/>
              </a:rPr>
              <a:t> </a:t>
            </a:r>
            <a:r>
              <a:rPr sz="1400" spc="-5" dirty="0">
                <a:solidFill>
                  <a:srgbClr val="3B3B1E"/>
                </a:solidFill>
                <a:latin typeface="Palatino Linotype"/>
                <a:cs typeface="Palatino Linotype"/>
              </a:rPr>
              <a:t>безопасности</a:t>
            </a:r>
            <a:endParaRPr sz="1400" dirty="0">
              <a:latin typeface="Palatino Linotype"/>
              <a:cs typeface="Palatino Linotyp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ИДЕЯ ПРОЕКТА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400" y="1409700"/>
            <a:ext cx="8610600" cy="2985433"/>
          </a:xfrm>
        </p:spPr>
        <p:txBody>
          <a:bodyPr/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</a:rPr>
              <a:t>ИДЕИ  ОБРАЗОВАНИЯ «IT-КУБ»: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-увеличение </a:t>
            </a:r>
            <a:r>
              <a:rPr lang="ru-RU" sz="1600" dirty="0">
                <a:solidFill>
                  <a:schemeClr val="tx1"/>
                </a:solidFill>
              </a:rPr>
              <a:t>охвата детей и подростков IT-образованием; </a:t>
            </a:r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dirty="0">
                <a:solidFill>
                  <a:schemeClr val="tx1"/>
                </a:solidFill>
              </a:rPr>
              <a:t>-</a:t>
            </a:r>
            <a:r>
              <a:rPr lang="ru-RU" sz="1600" dirty="0" smtClean="0">
                <a:solidFill>
                  <a:schemeClr val="tx1"/>
                </a:solidFill>
              </a:rPr>
              <a:t>модернизация </a:t>
            </a:r>
            <a:r>
              <a:rPr lang="ru-RU" sz="1600" dirty="0">
                <a:solidFill>
                  <a:schemeClr val="tx1"/>
                </a:solidFill>
              </a:rPr>
              <a:t>содержания образовательных программ и технологий в образовательном пространстве технического </a:t>
            </a:r>
            <a:r>
              <a:rPr lang="ru-RU" sz="1600" dirty="0" smtClean="0">
                <a:solidFill>
                  <a:schemeClr val="tx1"/>
                </a:solidFill>
              </a:rPr>
              <a:t>творчества.</a:t>
            </a:r>
          </a:p>
          <a:p>
            <a:endParaRPr lang="ru-RU" sz="1600" dirty="0" smtClean="0">
              <a:solidFill>
                <a:schemeClr val="tx1"/>
              </a:solidFill>
            </a:endParaRPr>
          </a:p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ЧТО </a:t>
            </a:r>
            <a:r>
              <a:rPr lang="ru-RU" sz="1600" b="1" dirty="0">
                <a:solidFill>
                  <a:schemeClr val="tx1"/>
                </a:solidFill>
              </a:rPr>
              <a:t>В ОСНОВЕ</a:t>
            </a:r>
            <a:r>
              <a:rPr lang="ru-RU" sz="1600" b="1" dirty="0" smtClean="0">
                <a:solidFill>
                  <a:schemeClr val="tx1"/>
                </a:solidFill>
              </a:rPr>
              <a:t>?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Образовательный </a:t>
            </a:r>
            <a:r>
              <a:rPr lang="ru-RU" sz="1600" dirty="0">
                <a:solidFill>
                  <a:schemeClr val="tx1"/>
                </a:solidFill>
              </a:rPr>
              <a:t>процесс </a:t>
            </a:r>
            <a:r>
              <a:rPr lang="ru-RU" sz="1600" dirty="0" smtClean="0">
                <a:solidFill>
                  <a:schemeClr val="tx1"/>
                </a:solidFill>
              </a:rPr>
              <a:t>в МБОУ «</a:t>
            </a:r>
            <a:r>
              <a:rPr lang="ru-RU" sz="1600" dirty="0" err="1" smtClean="0">
                <a:solidFill>
                  <a:schemeClr val="tx1"/>
                </a:solidFill>
              </a:rPr>
              <a:t>Яркополенская</a:t>
            </a:r>
            <a:r>
              <a:rPr lang="ru-RU" sz="1600" dirty="0" smtClean="0">
                <a:solidFill>
                  <a:schemeClr val="tx1"/>
                </a:solidFill>
              </a:rPr>
              <a:t> школа-детский сад» будет базироваться  </a:t>
            </a:r>
            <a:r>
              <a:rPr lang="ru-RU" sz="1600" dirty="0">
                <a:solidFill>
                  <a:schemeClr val="tx1"/>
                </a:solidFill>
              </a:rPr>
              <a:t>на </a:t>
            </a:r>
            <a:r>
              <a:rPr lang="ru-RU" sz="1600" dirty="0" smtClean="0">
                <a:solidFill>
                  <a:schemeClr val="tx1"/>
                </a:solidFill>
              </a:rPr>
              <a:t>проектной и внеурочной  </a:t>
            </a:r>
            <a:r>
              <a:rPr lang="ru-RU" sz="1600" dirty="0">
                <a:solidFill>
                  <a:schemeClr val="tx1"/>
                </a:solidFill>
              </a:rPr>
              <a:t>деятельности - дети не просто </a:t>
            </a:r>
            <a:r>
              <a:rPr lang="ru-RU" sz="1600" dirty="0" smtClean="0">
                <a:solidFill>
                  <a:schemeClr val="tx1"/>
                </a:solidFill>
              </a:rPr>
              <a:t>изучат </a:t>
            </a:r>
            <a:r>
              <a:rPr lang="ru-RU" sz="1600" dirty="0">
                <a:solidFill>
                  <a:schemeClr val="tx1"/>
                </a:solidFill>
              </a:rPr>
              <a:t>информационные технологии, а </a:t>
            </a:r>
            <a:r>
              <a:rPr lang="ru-RU" sz="1600" dirty="0" smtClean="0">
                <a:solidFill>
                  <a:schemeClr val="tx1"/>
                </a:solidFill>
              </a:rPr>
              <a:t>создадут </a:t>
            </a:r>
            <a:r>
              <a:rPr lang="ru-RU" sz="1600" dirty="0">
                <a:solidFill>
                  <a:schemeClr val="tx1"/>
                </a:solidFill>
              </a:rPr>
              <a:t>программные проекты. Причем эти проекты носят формат законченных продуктов или решений (например, готовый сайт, мобильное приложение или программа сетевой безопасности</a:t>
            </a:r>
            <a:r>
              <a:rPr lang="ru-RU" sz="1600" dirty="0" smtClean="0">
                <a:solidFill>
                  <a:schemeClr val="tx1"/>
                </a:solidFill>
              </a:rPr>
              <a:t>).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501784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0" y="190500"/>
            <a:ext cx="5708474" cy="1354217"/>
          </a:xfrm>
        </p:spPr>
        <p:txBody>
          <a:bodyPr/>
          <a:lstStyle/>
          <a:p>
            <a:r>
              <a:rPr lang="ru-RU" dirty="0" smtClean="0"/>
              <a:t>ОЖИДАЕМЫЕ РЕЗУЛЬТАТЫ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0" y="1943100"/>
            <a:ext cx="5012690" cy="209804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952500"/>
            <a:ext cx="2319728" cy="182003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5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469" y="2963056"/>
            <a:ext cx="3457731" cy="2401189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748290"/>
              </p:ext>
            </p:extLst>
          </p:nvPr>
        </p:nvGraphicFramePr>
        <p:xfrm>
          <a:off x="3657600" y="1562100"/>
          <a:ext cx="5410200" cy="3997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2844800"/>
                <a:gridCol w="1346200"/>
              </a:tblGrid>
              <a:tr h="868680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Наименование</a:t>
                      </a:r>
                      <a:r>
                        <a:rPr lang="ru-RU" baseline="0" dirty="0" smtClean="0"/>
                        <a:t> оборудования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Цена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Ноутбук (10шт)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250000.00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Стол ученический одноместный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(10шт)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27000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Стул ученический (10шт)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17000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Стол</a:t>
                      </a:r>
                      <a:r>
                        <a:rPr lang="ru-RU" baseline="0" dirty="0" smtClean="0"/>
                        <a:t> учительский (1шт)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Стул учительский (1шт)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2500</a:t>
                      </a:r>
                      <a:endParaRPr lang="ru-RU" dirty="0"/>
                    </a:p>
                  </a:txBody>
                  <a:tcPr/>
                </a:tc>
              </a:tr>
              <a:tr h="284480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Доска классная</a:t>
                      </a:r>
                      <a:r>
                        <a:rPr lang="ru-RU" baseline="0" dirty="0" smtClean="0"/>
                        <a:t> магнитно-маркерная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50000</a:t>
                      </a:r>
                      <a:endParaRPr lang="ru-RU" dirty="0"/>
                    </a:p>
                  </a:txBody>
                  <a:tcPr/>
                </a:tc>
              </a:tr>
              <a:tr h="2844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ИТОГО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350000.00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809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ЦЕЛЕВАЯ АУДИТОРИЯ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2000" y="1409700"/>
            <a:ext cx="7543800" cy="3693319"/>
          </a:xfrm>
        </p:spPr>
        <p:txBody>
          <a:bodyPr/>
          <a:lstStyle/>
          <a:p>
            <a:r>
              <a:rPr lang="ru-RU" sz="2400" dirty="0" smtClean="0"/>
              <a:t>Дети в возрасте от 7-18 лет, которые будут обучаться в рамках внеурочной деятельности и дополнительного образования за федеральный бюджет и бюджет </a:t>
            </a:r>
            <a:r>
              <a:rPr lang="ru-RU" sz="2400" dirty="0"/>
              <a:t>республики. </a:t>
            </a:r>
            <a:r>
              <a:rPr lang="ru-RU" sz="2400" dirty="0" smtClean="0"/>
              <a:t>Ученики смогут принимать участие в мероприятиях, конкурсах, развивать </a:t>
            </a:r>
            <a:r>
              <a:rPr lang="ru-RU" sz="2400" dirty="0"/>
              <a:t>навыки в разных областях разработки в процессе командной работы над проектами, на базе центра для обучения и творчества в сфере информационных технологий для детей и подростков IT–</a:t>
            </a:r>
            <a:r>
              <a:rPr lang="ru-RU" sz="2400" dirty="0" err="1"/>
              <a:t>cube</a:t>
            </a:r>
            <a:r>
              <a:rPr lang="ru-RU" sz="2400" dirty="0"/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146209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196" y="319277"/>
            <a:ext cx="7369606" cy="1354217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Мероприятия по продвижению проекта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1943100"/>
            <a:ext cx="6553200" cy="3662541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Информация по реализации проекта  размещена на сайте образовательной организации, в социальной сети ВК.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Проведены родительские собрания, собрания совета обучающихся.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742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B004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930</TotalTime>
  <Words>354</Words>
  <Application>Microsoft Office PowerPoint</Application>
  <PresentationFormat>Экран (16:10)</PresentationFormat>
  <Paragraphs>56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Создание и развитие центров  цифрового образования для детей IT-куб</vt:lpstr>
      <vt:lpstr>Актуальность проекта</vt:lpstr>
      <vt:lpstr>ИДЕЯ ПРОЕКТА</vt:lpstr>
      <vt:lpstr>ОЖИДАЕМЫЕ РЕЗУЛЬТАТЫ</vt:lpstr>
      <vt:lpstr>ЦЕЛЕВАЯ АУДИТОРИЯ</vt:lpstr>
      <vt:lpstr>Мероприятия по продвижению проекта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Гуляева Елена Геннадьевна</dc:creator>
  <cp:lastModifiedBy>Владелец</cp:lastModifiedBy>
  <cp:revision>14</cp:revision>
  <dcterms:created xsi:type="dcterms:W3CDTF">2024-10-21T16:57:53Z</dcterms:created>
  <dcterms:modified xsi:type="dcterms:W3CDTF">2024-10-22T08:29:11Z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2022-12-20T00:00:00Z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2024-10-21T00:00:00Z</vt:filetime>
  </property>
</Properties>
</file>