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87" r:id="rId3"/>
    <p:sldId id="288" r:id="rId4"/>
    <p:sldId id="292" r:id="rId5"/>
    <p:sldId id="289" r:id="rId6"/>
    <p:sldId id="290" r:id="rId7"/>
    <p:sldId id="293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FA"/>
    <a:srgbClr val="F612D5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217" autoAdjust="0"/>
  </p:normalViewPr>
  <p:slideViewPr>
    <p:cSldViewPr snapToGrid="0">
      <p:cViewPr varScale="1">
        <p:scale>
          <a:sx n="88" d="100"/>
          <a:sy n="88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78E0891-321E-46BC-90E5-ECB879BF28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3A4E48-A4E1-48A9-A85D-32BCA70D5C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9A7A1-23D1-4549-8883-F3C94C15AE6F}" type="datetimeFigureOut">
              <a:rPr lang="ru-RU" smtClean="0"/>
              <a:t>28.10.2025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58C0B2-1153-4BA3-BDC4-8C67420754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76F0D5-D141-4D5D-A09C-810536CDB6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4F147-F764-4061-85C3-CF01260D8F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813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ED75A-E9E0-4F0D-8B93-13738E45A518}" type="datetimeFigureOut">
              <a:rPr lang="ru-RU" noProof="0" smtClean="0"/>
              <a:t>28.10.2025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5EEA8-EABA-4508-A476-A3C033E56895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78212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8965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23845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7545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06694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8925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1666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EEA8-EABA-4508-A476-A3C033E56895}" type="slidenum">
              <a:rPr lang="ru-RU" noProof="0" smtClean="0"/>
              <a:t>7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94719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833D3B-2D2F-4413-9967-42462EE76F5D}" type="datetime1">
              <a:rPr lang="ru-RU" noProof="0" smtClean="0"/>
              <a:t>28.10.2025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033E45D4-0CAB-43AD-8327-A4B3BCA50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id="{1D9CA3B9-594A-4133-B4F9-D27AA5726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FF6F31-09CB-47A3-AEDB-7CA7BE1E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51336E-BF65-45C6-B5C8-97AF7A52C310}" type="datetime1">
              <a:rPr lang="ru-RU" noProof="0" smtClean="0"/>
              <a:t>28.10.2025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EFC938-9C31-4327-9275-3EB93C5B5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FE30415C-79F5-4EAA-8D86-27D6FD1A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3515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>
            <a:extLst>
              <a:ext uri="{FF2B5EF4-FFF2-40B4-BE49-F238E27FC236}">
                <a16:creationId xmlns:a16="http://schemas.microsoft.com/office/drawing/2014/main" id="{E3F9AA0A-4FF4-45DA-8DEC-4437E2DD91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Вертикальный текст 2">
            <a:extLst>
              <a:ext uri="{FF2B5EF4-FFF2-40B4-BE49-F238E27FC236}">
                <a16:creationId xmlns:a16="http://schemas.microsoft.com/office/drawing/2014/main" id="{303D255C-51DF-421E-A067-5E9E80CD9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627DEB-7DEA-43CC-A21F-F81EEC6CE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D5C39AD-5390-46A7-96DE-E121CB79AD99}" type="datetime1">
              <a:rPr lang="ru-RU" noProof="0" smtClean="0"/>
              <a:t>28.10.2025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3EDAFC-3543-4A0D-80D2-F4871AED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30F550C7-3342-49D6-8734-F9809E853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02753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DF6BB5-8C08-4450-875C-F797D918704B}" type="datetime1">
              <a:rPr lang="ru-RU" noProof="0" smtClean="0"/>
              <a:t>28.10.2025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2A5B57A-1FF9-45A8-90C3-E84F7061388A}" type="datetime1">
              <a:rPr lang="ru-RU" noProof="0" smtClean="0"/>
              <a:t>28.10.2025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849216-3F0F-4131-9DEE-AB667814266B}" type="datetime1">
              <a:rPr lang="ru-RU" noProof="0" smtClean="0"/>
              <a:t>28.10.2025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 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 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Объект 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94C5D7-DDC1-4BF1-B079-4BF81053D6D5}" type="datetime1">
              <a:rPr lang="ru-RU" noProof="0" smtClean="0"/>
              <a:t>28.10.2025</a:t>
            </a:fld>
            <a:endParaRPr lang="ru-RU" noProof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9" name="Номер слайда 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136922-629D-487C-AF85-01871054F6A3}" type="datetime1">
              <a:rPr lang="ru-RU" noProof="0" smtClean="0"/>
              <a:t>28.10.2025</a:t>
            </a:fld>
            <a:endParaRPr lang="ru-RU" noProof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EB93A2-7833-4F34-A3FB-525BA451B9FA}" type="datetime1">
              <a:rPr lang="ru-RU" noProof="0" smtClean="0"/>
              <a:t>28.10.2025</a:t>
            </a:fld>
            <a:endParaRPr lang="ru-RU" noProof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4" name="Номер слайда 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 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4939F3-D386-424B-A090-9E4CE22C18B8}" type="datetime1">
              <a:rPr lang="ru-RU" noProof="0" smtClean="0"/>
              <a:t>28.10.2025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изображение</a:t>
            </a:r>
          </a:p>
        </p:txBody>
      </p:sp>
      <p:sp>
        <p:nvSpPr>
          <p:cNvPr id="4" name="Текст 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F74D90-62EE-4F5D-AF8C-290CE60B55CD}" type="datetime1">
              <a:rPr lang="ru-RU" noProof="0" smtClean="0"/>
              <a:t>28.10.2025</a:t>
            </a:fld>
            <a:endParaRPr lang="ru-RU" noProof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noProof="0"/>
          </a:p>
        </p:txBody>
      </p:sp>
      <p:sp>
        <p:nvSpPr>
          <p:cNvPr id="7" name="Номер слайда 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8CD3594-B616-473E-93EE-E0A728E55AB1}" type="datetime1">
              <a:rPr lang="ru-RU" noProof="0" smtClean="0"/>
              <a:t>28.10.2025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CEC5C30-0B3A-4B13-ADDD-7C63C8AA921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ublic205417456?z=video-205417456_456239109%2F961f7dd9500fcd7f61%2Fpl_wall_-205417456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vk.com/wall-205417456_153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-205417456_1534" TargetMode="External"/><Relationship Id="rId5" Type="http://schemas.openxmlformats.org/officeDocument/2006/relationships/hyperlink" Target="https://vk.com/wall-205417456_1563" TargetMode="External"/><Relationship Id="rId4" Type="http://schemas.openxmlformats.org/officeDocument/2006/relationships/image" Target="../media/image5.svg"/><Relationship Id="rId9" Type="http://schemas.openxmlformats.org/officeDocument/2006/relationships/hyperlink" Target="https://vk.com/wall-205417456_15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133621"/>
          </a:xfrm>
        </p:spPr>
        <p:txBody>
          <a:bodyPr rtlCol="0">
            <a:normAutofit/>
          </a:bodyPr>
          <a:lstStyle/>
          <a:p>
            <a:pPr rtl="0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Комната отдыха «Территория идей»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7751" y="3296871"/>
            <a:ext cx="7530163" cy="2727062"/>
          </a:xfrm>
        </p:spPr>
        <p:txBody>
          <a:bodyPr rtlCol="0">
            <a:normAutofit/>
          </a:bodyPr>
          <a:lstStyle/>
          <a:p>
            <a:pPr algn="r" rtl="0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Руководитель: Юсупов Рустем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Рамиз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оглы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r" rtl="0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Участники: школьная команда №1</a:t>
            </a:r>
          </a:p>
          <a:p>
            <a:pPr algn="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Капитан команды: Ибрагимова Алина</a:t>
            </a:r>
          </a:p>
          <a:p>
            <a:pPr algn="r" rtl="0"/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Аблитаров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Эдем</a:t>
            </a:r>
          </a:p>
          <a:p>
            <a:pPr algn="r" rtl="0"/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Бережко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Роман</a:t>
            </a:r>
          </a:p>
          <a:p>
            <a:pPr algn="r" rtl="0"/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Эмиралиева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Эльвие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494536D-5996-4502-3EC6-4D45804DC844}"/>
              </a:ext>
            </a:extLst>
          </p:cNvPr>
          <p:cNvSpPr txBox="1"/>
          <p:nvPr/>
        </p:nvSpPr>
        <p:spPr>
          <a:xfrm>
            <a:off x="119815" y="272638"/>
            <a:ext cx="119742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«ЯРКОПОЛЕНСКАЯ ШКОЛА-ДЕТСКИЙ САД»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ДЖАНКОЙСКОГО РАЙОНА РЕСПУБЛИКИ КРЫМ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1156BD-E68F-8B44-CC9B-FB632A33F908}"/>
              </a:ext>
            </a:extLst>
          </p:cNvPr>
          <p:cNvSpPr txBox="1"/>
          <p:nvPr/>
        </p:nvSpPr>
        <p:spPr>
          <a:xfrm>
            <a:off x="5677786" y="6042464"/>
            <a:ext cx="2626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Яркое Поле - 2026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A32862-D6D6-4352-A8B7-7B5D0028BA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87" y="3429000"/>
            <a:ext cx="5595718" cy="2982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>
            <a:off x="9067046" y="0"/>
            <a:ext cx="3124954" cy="6858000"/>
            <a:chOff x="9055676" y="0"/>
            <a:chExt cx="3136324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B76FE03-FD58-4426-4F44-645A4E0F6979}"/>
              </a:ext>
            </a:extLst>
          </p:cNvPr>
          <p:cNvSpPr txBox="1"/>
          <p:nvPr/>
        </p:nvSpPr>
        <p:spPr>
          <a:xfrm>
            <a:off x="372940" y="290816"/>
            <a:ext cx="8694106" cy="6144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Школьная жизнь богата разнообразными событиями. Большое количество времени учащиеся проводят в стенах школы – это примерно 1190 часов в году (до 6-8 часов в день). Труд учеников, в первую очередь, предполагает значительную нагрузку на память, концентрацию внимания, умственное напряжение. Именно по этой причине необходимы условия для отдыха, расслабления, профилактики школьных трудностей, укрепления и сохранения здоровья.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считаем, что решению этой проблемы может способствовать создание   комнаты отдыха.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школе имеется кабинет, который не используется в рамках учебного процесса. Мы предлагаем оборудовать кабинет как места для проведения отдыха учащимися </a:t>
            </a:r>
          </a:p>
          <a:p>
            <a:pPr algn="just">
              <a:lnSpc>
                <a:spcPct val="10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1-11 классов, а также как дополнительное образовательное пространство для внеучебной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медиаобразовательной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деятельности.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Желание сделать образовательное учреждение уютнее и послужило толчком к идее оформления комнаты отдыха.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5000"/>
              </a:lnSpc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Главная идея нашего проекта – создание игрового пространства в школе для учащихся 1-11 классов, а также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осуществление  освещения событий различного уровня, в которых принимают участие ученики нашей школы.</a:t>
            </a:r>
          </a:p>
          <a:p>
            <a:pPr lvl="0" algn="just" defTabSz="914400"/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Цель проекта: </a:t>
            </a:r>
          </a:p>
          <a:p>
            <a:pPr lvl="0" algn="just" defTabSz="914400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создание условий для гармоничного развития детей путем погружения в зону отдыха, беседы, релаксации, этим самым активизировать творческий потенциал и развивать коммуникативные способности.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666F8E-47D3-6252-3C30-1350BCA9C7CD}"/>
              </a:ext>
            </a:extLst>
          </p:cNvPr>
          <p:cNvSpPr txBox="1"/>
          <p:nvPr/>
        </p:nvSpPr>
        <p:spPr>
          <a:xfrm>
            <a:off x="9498478" y="555526"/>
            <a:ext cx="2848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0EB6D3-0962-43E6-85E6-27FE175DF54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9759">
            <a:off x="9292383" y="1565497"/>
            <a:ext cx="2606001" cy="1746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676412B-7006-4FD4-9019-C213167E4E1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66663">
            <a:off x="9256620" y="4107982"/>
            <a:ext cx="2552700" cy="191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80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4069958" cy="7459326"/>
            <a:chOff x="9055676" y="0"/>
            <a:chExt cx="4069958" cy="7459326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1" name="Графический объект 10" descr="Буфер обмена">
              <a:extLst>
                <a:ext uri="{FF2B5EF4-FFF2-40B4-BE49-F238E27FC236}">
                  <a16:creationId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718301">
              <a:off x="9713240" y="4046932"/>
              <a:ext cx="3412394" cy="341239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77E18F9-CB4F-2570-4423-D4DEC6672B2C}"/>
              </a:ext>
            </a:extLst>
          </p:cNvPr>
          <p:cNvSpPr txBox="1"/>
          <p:nvPr/>
        </p:nvSpPr>
        <p:spPr>
          <a:xfrm>
            <a:off x="851156" y="402652"/>
            <a:ext cx="59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AEE51-8D7C-8A76-DE09-40FDB73EF96C}"/>
              </a:ext>
            </a:extLst>
          </p:cNvPr>
          <p:cNvSpPr txBox="1"/>
          <p:nvPr/>
        </p:nvSpPr>
        <p:spPr>
          <a:xfrm>
            <a:off x="1055331" y="434473"/>
            <a:ext cx="635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541B3A-7728-7AEA-CB86-08AA35E43516}"/>
              </a:ext>
            </a:extLst>
          </p:cNvPr>
          <p:cNvSpPr txBox="1"/>
          <p:nvPr/>
        </p:nvSpPr>
        <p:spPr>
          <a:xfrm>
            <a:off x="7436977" y="616842"/>
            <a:ext cx="675545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</a:p>
          <a:p>
            <a:pPr algn="ctr" rtl="0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460774-7206-E96E-4F38-345AAC0AC03A}"/>
              </a:ext>
            </a:extLst>
          </p:cNvPr>
          <p:cNvSpPr txBox="1"/>
          <p:nvPr/>
        </p:nvSpPr>
        <p:spPr>
          <a:xfrm>
            <a:off x="5161660" y="480639"/>
            <a:ext cx="1315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89DE6DE-6253-4A21-8CC3-95068DB557C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387" y="1048983"/>
            <a:ext cx="3584257" cy="2319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8620E25-4490-4755-82B3-E2B57B81236F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5" y="3669925"/>
            <a:ext cx="3577839" cy="244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835FCC6-4F69-456C-95A3-033387CAE7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14" y="1048983"/>
            <a:ext cx="3584257" cy="239103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AA899C8-2963-48FE-AFF4-D69EA5B15B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28" y="3669924"/>
            <a:ext cx="3516843" cy="244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564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4069958" cy="7459326"/>
            <a:chOff x="9055676" y="0"/>
            <a:chExt cx="4069958" cy="7459326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250624" cy="6858000"/>
              <a:chOff x="9055676" y="0"/>
              <a:chExt cx="32506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3362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1" name="Графический объект 10" descr="Буфер обмена">
              <a:extLst>
                <a:ext uri="{FF2B5EF4-FFF2-40B4-BE49-F238E27FC236}">
                  <a16:creationId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718301">
              <a:off x="9713240" y="4046932"/>
              <a:ext cx="3412394" cy="341239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77E18F9-CB4F-2570-4423-D4DEC6672B2C}"/>
              </a:ext>
            </a:extLst>
          </p:cNvPr>
          <p:cNvSpPr txBox="1"/>
          <p:nvPr/>
        </p:nvSpPr>
        <p:spPr>
          <a:xfrm>
            <a:off x="851156" y="402652"/>
            <a:ext cx="59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360F56-1BD7-44EF-039A-D815AB7F936E}"/>
              </a:ext>
            </a:extLst>
          </p:cNvPr>
          <p:cNvSpPr txBox="1"/>
          <p:nvPr/>
        </p:nvSpPr>
        <p:spPr>
          <a:xfrm>
            <a:off x="7443541" y="531918"/>
            <a:ext cx="67554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</a:t>
            </a:r>
          </a:p>
          <a:p>
            <a:pPr algn="ctr" rtl="0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B5B070-0E9C-B6F2-76B3-733F3D67F48F}"/>
              </a:ext>
            </a:extLst>
          </p:cNvPr>
          <p:cNvSpPr txBox="1"/>
          <p:nvPr/>
        </p:nvSpPr>
        <p:spPr>
          <a:xfrm>
            <a:off x="619571" y="402652"/>
            <a:ext cx="7101554" cy="2394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05000"/>
              </a:lnSpc>
              <a:spcBef>
                <a:spcPts val="600"/>
              </a:spcBef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проект будет принят, то в скором будущем обучающиеся МБОУ «Яркополенская школа-детский сад» будут учиться в красиво оформленной школе, а ученики 1-11 классов (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228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учеников) нашей школы смогут с пользой проводить перемены и реализовывать новые проекты.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DF05B6-2163-B3EC-17EE-0EFD6BEC6AB4}"/>
              </a:ext>
            </a:extLst>
          </p:cNvPr>
          <p:cNvSpPr txBox="1"/>
          <p:nvPr/>
        </p:nvSpPr>
        <p:spPr>
          <a:xfrm>
            <a:off x="449629" y="3802048"/>
            <a:ext cx="86787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общешкольного голосования по отбору проектов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A0E3D382-01A4-10D0-7590-59B93CA15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561670"/>
              </p:ext>
            </p:extLst>
          </p:nvPr>
        </p:nvGraphicFramePr>
        <p:xfrm>
          <a:off x="506551" y="4564169"/>
          <a:ext cx="8127999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5139">
                  <a:extLst>
                    <a:ext uri="{9D8B030D-6E8A-4147-A177-3AD203B41FA5}">
                      <a16:colId xmlns:a16="http://schemas.microsoft.com/office/drawing/2014/main" val="3175321842"/>
                    </a:ext>
                  </a:extLst>
                </a:gridCol>
                <a:gridCol w="4982198">
                  <a:extLst>
                    <a:ext uri="{9D8B030D-6E8A-4147-A177-3AD203B41FA5}">
                      <a16:colId xmlns:a16="http://schemas.microsoft.com/office/drawing/2014/main" val="177183971"/>
                    </a:ext>
                  </a:extLst>
                </a:gridCol>
                <a:gridCol w="2310662">
                  <a:extLst>
                    <a:ext uri="{9D8B030D-6E8A-4147-A177-3AD203B41FA5}">
                      <a16:colId xmlns:a16="http://schemas.microsoft.com/office/drawing/2014/main" val="12764636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голосов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466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Комната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отдыха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Территория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идей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743815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Школьная киностудия «Мотор»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60346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и развитие центров цифрового образования для детей 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 –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куб»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1545987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F8F71E96-0F5D-BA83-C3F1-FF1AF4FF8426}"/>
              </a:ext>
            </a:extLst>
          </p:cNvPr>
          <p:cNvSpPr txBox="1"/>
          <p:nvPr/>
        </p:nvSpPr>
        <p:spPr>
          <a:xfrm>
            <a:off x="408183" y="2926228"/>
            <a:ext cx="7608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1-11 классов</a:t>
            </a:r>
          </a:p>
        </p:txBody>
      </p:sp>
    </p:spTree>
    <p:extLst>
      <p:ext uri="{BB962C8B-B14F-4D97-AF65-F5344CB8AC3E}">
        <p14:creationId xmlns:p14="http://schemas.microsoft.com/office/powerpoint/2010/main" val="400042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05223" y="-54455"/>
            <a:ext cx="3412394" cy="6858000"/>
            <a:chOff x="9000769" y="0"/>
            <a:chExt cx="3412394" cy="6858000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dirty="0"/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1" name="Графический объект 10" descr="Буфер обмена">
              <a:extLst>
                <a:ext uri="{FF2B5EF4-FFF2-40B4-BE49-F238E27FC236}">
                  <a16:creationId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718301">
              <a:off x="9000769" y="3261322"/>
              <a:ext cx="3412394" cy="341239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77E18F9-CB4F-2570-4423-D4DEC6672B2C}"/>
              </a:ext>
            </a:extLst>
          </p:cNvPr>
          <p:cNvSpPr txBox="1"/>
          <p:nvPr/>
        </p:nvSpPr>
        <p:spPr>
          <a:xfrm>
            <a:off x="851156" y="402652"/>
            <a:ext cx="59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C0DEB3-3709-3920-3A0A-93817A7DF1C0}"/>
              </a:ext>
            </a:extLst>
          </p:cNvPr>
          <p:cNvSpPr txBox="1"/>
          <p:nvPr/>
        </p:nvSpPr>
        <p:spPr>
          <a:xfrm>
            <a:off x="9871443" y="402652"/>
            <a:ext cx="21927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СМЕТА </a:t>
            </a:r>
          </a:p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26F911D-7341-409E-A7B0-FF28BB7F3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461769"/>
              </p:ext>
            </p:extLst>
          </p:nvPr>
        </p:nvGraphicFramePr>
        <p:xfrm>
          <a:off x="643945" y="402652"/>
          <a:ext cx="7778838" cy="56504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7690">
                  <a:extLst>
                    <a:ext uri="{9D8B030D-6E8A-4147-A177-3AD203B41FA5}">
                      <a16:colId xmlns:a16="http://schemas.microsoft.com/office/drawing/2014/main" val="1539706850"/>
                    </a:ext>
                  </a:extLst>
                </a:gridCol>
                <a:gridCol w="3892076">
                  <a:extLst>
                    <a:ext uri="{9D8B030D-6E8A-4147-A177-3AD203B41FA5}">
                      <a16:colId xmlns:a16="http://schemas.microsoft.com/office/drawing/2014/main" val="1909620663"/>
                    </a:ext>
                  </a:extLst>
                </a:gridCol>
                <a:gridCol w="1756968">
                  <a:extLst>
                    <a:ext uri="{9D8B030D-6E8A-4147-A177-3AD203B41FA5}">
                      <a16:colId xmlns:a16="http://schemas.microsoft.com/office/drawing/2014/main" val="1016746428"/>
                    </a:ext>
                  </a:extLst>
                </a:gridCol>
                <a:gridCol w="1632104">
                  <a:extLst>
                    <a:ext uri="{9D8B030D-6E8A-4147-A177-3AD203B41FA5}">
                      <a16:colId xmlns:a16="http://schemas.microsoft.com/office/drawing/2014/main" val="397012735"/>
                    </a:ext>
                  </a:extLst>
                </a:gridCol>
              </a:tblGrid>
              <a:tr h="7403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материала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017519"/>
                  </a:ext>
                </a:extLst>
              </a:tr>
              <a:tr h="489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Экран напольный рулонный черный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12 200,00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9676550"/>
                  </a:ext>
                </a:extLst>
              </a:tr>
              <a:tr h="740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Шахматы магнитные, демонстрационные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8 400, 00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5515443"/>
                  </a:ext>
                </a:extLst>
              </a:tr>
              <a:tr h="489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Доска магнитно-меловая, черная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6 200,00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5183508"/>
                  </a:ext>
                </a:extLst>
              </a:tr>
              <a:tr h="489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Диван (оранжевый)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27 500, 00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4282886"/>
                  </a:ext>
                </a:extLst>
              </a:tr>
              <a:tr h="489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Стул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VENTUNO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43 200, 00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1268604"/>
                  </a:ext>
                </a:extLst>
              </a:tr>
              <a:tr h="740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Стол полукруглый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Размер: 1400 х 600 х 723 мм.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35 600, 00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9673064"/>
                  </a:ext>
                </a:extLst>
              </a:tr>
              <a:tr h="7403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Интерактивная информационная панель.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194 500,00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4113713"/>
                  </a:ext>
                </a:extLst>
              </a:tr>
              <a:tr h="489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Ноутбук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LENOVO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48 200, 00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4722234"/>
                  </a:ext>
                </a:extLst>
              </a:tr>
              <a:tr h="239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375 800, 00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2988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928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4069958" cy="7459326"/>
            <a:chOff x="9055676" y="0"/>
            <a:chExt cx="4069958" cy="7459326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136324" cy="6858000"/>
              <a:chOff x="9055676" y="0"/>
              <a:chExt cx="31363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2219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2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1" name="Графический объект 10" descr="Буфер обмена">
              <a:extLst>
                <a:ext uri="{FF2B5EF4-FFF2-40B4-BE49-F238E27FC236}">
                  <a16:creationId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718301">
              <a:off x="9713240" y="4046932"/>
              <a:ext cx="3412394" cy="341239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77E18F9-CB4F-2570-4423-D4DEC6672B2C}"/>
              </a:ext>
            </a:extLst>
          </p:cNvPr>
          <p:cNvSpPr txBox="1"/>
          <p:nvPr/>
        </p:nvSpPr>
        <p:spPr>
          <a:xfrm>
            <a:off x="851156" y="402652"/>
            <a:ext cx="59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FDFF8C68-1D84-870E-7B7B-6B03D0BF9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276816"/>
              </p:ext>
            </p:extLst>
          </p:nvPr>
        </p:nvGraphicFramePr>
        <p:xfrm>
          <a:off x="132399" y="109521"/>
          <a:ext cx="8996015" cy="6831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412">
                  <a:extLst>
                    <a:ext uri="{9D8B030D-6E8A-4147-A177-3AD203B41FA5}">
                      <a16:colId xmlns:a16="http://schemas.microsoft.com/office/drawing/2014/main" val="2619592615"/>
                    </a:ext>
                  </a:extLst>
                </a:gridCol>
                <a:gridCol w="5512038">
                  <a:extLst>
                    <a:ext uri="{9D8B030D-6E8A-4147-A177-3AD203B41FA5}">
                      <a16:colId xmlns:a16="http://schemas.microsoft.com/office/drawing/2014/main" val="3622739969"/>
                    </a:ext>
                  </a:extLst>
                </a:gridCol>
                <a:gridCol w="1505565">
                  <a:extLst>
                    <a:ext uri="{9D8B030D-6E8A-4147-A177-3AD203B41FA5}">
                      <a16:colId xmlns:a16="http://schemas.microsoft.com/office/drawing/2014/main" val="1153150006"/>
                    </a:ext>
                  </a:extLst>
                </a:gridCol>
              </a:tblGrid>
              <a:tr h="426407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работы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929379"/>
                  </a:ext>
                </a:extLst>
              </a:tr>
              <a:tr h="1366838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 компании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Принятие локальных школьных НПА о реализации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ШкИБ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202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году. Уведомление центра изучения гражданских инициатив о принятии решения Управляющего совета школы об участии в </a:t>
                      </a:r>
                      <a:r>
                        <a:rPr lang="ru-RU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ШкИБ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202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13.10-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693988"/>
                  </a:ext>
                </a:extLst>
              </a:tr>
              <a:tr h="73599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Выдвижение проектных идей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собраний обучающихся и выбор проектных идей. Создание школьных команд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.10-25.10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560283"/>
                  </a:ext>
                </a:extLst>
              </a:tr>
              <a:tr h="105141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проектов, консультирование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школьных команд. Проведение экспертизы.  Доработка проектов школьными командами. Подача заявок на участие на участие в общешкольном голосовании.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.10-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694950"/>
                  </a:ext>
                </a:extLst>
              </a:tr>
              <a:tr h="105141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Презентация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презентации проектов. Проектов продвижения проектов школьными командами. Организация дискуссионных площадок. Агитация.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.10-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576193"/>
                  </a:ext>
                </a:extLst>
              </a:tr>
              <a:tr h="73599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Голосование за проекты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День выборов. Утверждение результатов отбора проектов школьных команд, объявление проектов победителей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02.11.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5228232"/>
                  </a:ext>
                </a:extLst>
              </a:tr>
              <a:tr h="1051414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процедур определения подрядчиков, заключение контрактов с подрядчиками со сроком выполнения работ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декабрь-май 202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111777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42B98F6-351C-34BA-2AC0-C831850FA05F}"/>
              </a:ext>
            </a:extLst>
          </p:cNvPr>
          <p:cNvSpPr txBox="1"/>
          <p:nvPr/>
        </p:nvSpPr>
        <p:spPr>
          <a:xfrm>
            <a:off x="8672378" y="402652"/>
            <a:ext cx="45406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</a:p>
          <a:p>
            <a:pPr algn="ctr" rtl="0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42791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98EA88B-C439-4F17-9585-820972CE0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55676" y="0"/>
            <a:ext cx="4069958" cy="7459326"/>
            <a:chOff x="9055676" y="0"/>
            <a:chExt cx="4069958" cy="7459326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D4EF09CF-3362-453A-9463-F6669A9D3E01}"/>
                </a:ext>
              </a:extLst>
            </p:cNvPr>
            <p:cNvGrpSpPr/>
            <p:nvPr/>
          </p:nvGrpSpPr>
          <p:grpSpPr>
            <a:xfrm>
              <a:off x="9055676" y="0"/>
              <a:ext cx="3250624" cy="6858000"/>
              <a:chOff x="9055676" y="0"/>
              <a:chExt cx="3250624" cy="6858000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403AE892-EBD6-40F1-851B-FEADBD59429F}"/>
                  </a:ext>
                </a:extLst>
              </p:cNvPr>
              <p:cNvSpPr/>
              <p:nvPr/>
            </p:nvSpPr>
            <p:spPr>
              <a:xfrm>
                <a:off x="9336232" y="0"/>
                <a:ext cx="2970068" cy="68580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54318653-1A38-442C-BA0F-F2C51149BCFF}"/>
                  </a:ext>
                </a:extLst>
              </p:cNvPr>
              <p:cNvSpPr/>
              <p:nvPr/>
            </p:nvSpPr>
            <p:spPr>
              <a:xfrm>
                <a:off x="9055676" y="0"/>
                <a:ext cx="166255" cy="6858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C25D63D1-E9CE-42BF-BD4D-374FD0293155}"/>
                  </a:ext>
                </a:extLst>
              </p:cNvPr>
              <p:cNvSpPr/>
              <p:nvPr/>
            </p:nvSpPr>
            <p:spPr>
              <a:xfrm>
                <a:off x="9221932" y="0"/>
                <a:ext cx="114301" cy="6858000"/>
              </a:xfrm>
              <a:prstGeom prst="rect">
                <a:avLst/>
              </a:prstGeom>
              <a:solidFill>
                <a:srgbClr val="FFD34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A4EE865-9F0D-4531-A737-E13A557C0277}"/>
                  </a:ext>
                </a:extLst>
              </p:cNvPr>
              <p:cNvSpPr/>
              <p:nvPr/>
            </p:nvSpPr>
            <p:spPr>
              <a:xfrm>
                <a:off x="9336233" y="0"/>
                <a:ext cx="150667" cy="6858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6A1183CB-C5B0-498A-A49C-4180134C74B0}"/>
                  </a:ext>
                </a:extLst>
              </p:cNvPr>
              <p:cNvSpPr/>
              <p:nvPr/>
            </p:nvSpPr>
            <p:spPr>
              <a:xfrm>
                <a:off x="9336233" y="0"/>
                <a:ext cx="5715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ru-RU"/>
              </a:p>
            </p:txBody>
          </p:sp>
        </p:grpSp>
        <p:pic>
          <p:nvPicPr>
            <p:cNvPr id="11" name="Графический объект 10" descr="Буфер обмена">
              <a:extLst>
                <a:ext uri="{FF2B5EF4-FFF2-40B4-BE49-F238E27FC236}">
                  <a16:creationId xmlns:a16="http://schemas.microsoft.com/office/drawing/2014/main" id="{4F58D0C9-D25F-4044-8F1B-4190E5A1B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0718301">
              <a:off x="9713240" y="4046932"/>
              <a:ext cx="3412394" cy="341239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77E18F9-CB4F-2570-4423-D4DEC6672B2C}"/>
              </a:ext>
            </a:extLst>
          </p:cNvPr>
          <p:cNvSpPr txBox="1"/>
          <p:nvPr/>
        </p:nvSpPr>
        <p:spPr>
          <a:xfrm>
            <a:off x="851156" y="402652"/>
            <a:ext cx="593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360F56-1BD7-44EF-039A-D815AB7F936E}"/>
              </a:ext>
            </a:extLst>
          </p:cNvPr>
          <p:cNvSpPr txBox="1"/>
          <p:nvPr/>
        </p:nvSpPr>
        <p:spPr>
          <a:xfrm>
            <a:off x="7443541" y="531918"/>
            <a:ext cx="67554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</a:t>
            </a:r>
          </a:p>
          <a:p>
            <a:pPr algn="ctr" rtl="0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</a:p>
          <a:p>
            <a:pPr algn="ctr" rtl="0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ПРОДВИЖЕНИЮ</a:t>
            </a:r>
          </a:p>
          <a:p>
            <a:pPr algn="ctr" rtl="0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715E997-C201-2FBA-F2A2-5926E80F5AC3}"/>
              </a:ext>
            </a:extLst>
          </p:cNvPr>
          <p:cNvSpPr/>
          <p:nvPr/>
        </p:nvSpPr>
        <p:spPr>
          <a:xfrm>
            <a:off x="799151" y="300104"/>
            <a:ext cx="3998932" cy="3853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информационные стенды: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оформлено 2 стенда: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-информационно-презентационный, представляющий суть бюджетирования и содержание заявленных проектов;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стенд, посвященный проектным идеям</a:t>
            </a:r>
          </a:p>
          <a:p>
            <a:pPr algn="ctr"/>
            <a:r>
              <a:rPr lang="en-US" sz="1400" dirty="0">
                <a:hlinkClick r:id="rId5"/>
              </a:rPr>
              <a:t>https://vk.com/wall-205417456_1563</a:t>
            </a:r>
            <a:r>
              <a:rPr lang="ru-RU" sz="1400" dirty="0"/>
              <a:t> </a:t>
            </a:r>
          </a:p>
          <a:p>
            <a:pPr algn="ctr"/>
            <a:r>
              <a:rPr lang="en-US" sz="1400" dirty="0">
                <a:hlinkClick r:id="rId6"/>
              </a:rPr>
              <a:t>https://vk.com/wall-205417456_1534</a:t>
            </a:r>
            <a:r>
              <a:rPr lang="ru-RU" sz="1400" dirty="0"/>
              <a:t> </a:t>
            </a:r>
          </a:p>
          <a:p>
            <a:pPr algn="ctr"/>
            <a:r>
              <a:rPr lang="en-US" sz="1400" dirty="0">
                <a:hlinkClick r:id="rId7"/>
              </a:rPr>
              <a:t>https://vk.com/wall-205417456_1530</a:t>
            </a:r>
            <a:r>
              <a:rPr lang="ru-RU" sz="1400" dirty="0"/>
              <a:t> 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673B76A-96DD-05CC-E7CE-E6B7D9950D45}"/>
              </a:ext>
            </a:extLst>
          </p:cNvPr>
          <p:cNvSpPr/>
          <p:nvPr/>
        </p:nvSpPr>
        <p:spPr>
          <a:xfrm>
            <a:off x="799151" y="4255804"/>
            <a:ext cx="3998932" cy="248682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Видеоролик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размещение о процессе бюджетирования в школьной группе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https://vk.com/public205417456?z=video-205417456_456239109%2F961f7dd9500fcd7f61%2Fpl_wall_-205417456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2A2B32F2-DBC9-816B-F4F1-9502A9F65FBB}"/>
              </a:ext>
            </a:extLst>
          </p:cNvPr>
          <p:cNvSpPr/>
          <p:nvPr/>
        </p:nvSpPr>
        <p:spPr>
          <a:xfrm>
            <a:off x="4998028" y="300104"/>
            <a:ext cx="3857703" cy="38531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в социальных сетях.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этап работы в рамках школьного инициативного бюджетирования освещался в школьной группе ВКонтакте, а также в муниципальной группе и республиканских группах. (всего 20 постов)</a:t>
            </a: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https://vk.com/wall-205417456_1572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https://vk.com/wall-205417456_1530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https://vk.com/public205417456?z=video-205417456_456239109%2F961f7dd9500fcd7f61%2Fpl_wall_-205417456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https://vk.com/wall-205417456_1563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https://vk.com/wall-205417456_1534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A0EECB8A-3EF1-5B43-339C-9579B2A69496}"/>
              </a:ext>
            </a:extLst>
          </p:cNvPr>
          <p:cNvSpPr/>
          <p:nvPr/>
        </p:nvSpPr>
        <p:spPr>
          <a:xfrm>
            <a:off x="5076202" y="4255805"/>
            <a:ext cx="3779530" cy="23437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и информационные с обучающимися по разъяснению содержания и этапов бюджетирования</a:t>
            </a:r>
          </a:p>
          <a:p>
            <a:pPr algn="ctr"/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https://vk.com/wall-205417456_1530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0981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094_TF33787325" id="{18D54F6A-308A-4375-83C4-7C47CD17DB36}" vid="{C1E13FCF-C86D-47F5-9DD1-93B3870E0AB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Лабораторная безопасность</Template>
  <TotalTime>0</TotalTime>
  <Words>785</Words>
  <Application>Microsoft Office PowerPoint</Application>
  <PresentationFormat>Широкоэкранный</PresentationFormat>
  <Paragraphs>153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Комната отдыха «Территория идей»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2022-04-25T15:47:39Z</dcterms:created>
  <dcterms:modified xsi:type="dcterms:W3CDTF">2025-10-28T14:17:58Z</dcterms:modified>
</cp:coreProperties>
</file>