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61" r:id="rId5"/>
    <p:sldId id="266" r:id="rId6"/>
    <p:sldId id="264" r:id="rId7"/>
    <p:sldId id="263" r:id="rId8"/>
    <p:sldId id="262" r:id="rId9"/>
    <p:sldId id="267" r:id="rId10"/>
    <p:sldId id="270" r:id="rId11"/>
    <p:sldId id="265" r:id="rId12"/>
    <p:sldId id="272" r:id="rId13"/>
    <p:sldId id="277" r:id="rId14"/>
    <p:sldId id="278" r:id="rId15"/>
    <p:sldId id="279" r:id="rId16"/>
    <p:sldId id="280" r:id="rId17"/>
    <p:sldId id="271" r:id="rId18"/>
    <p:sldId id="268" r:id="rId19"/>
    <p:sldId id="269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A4EF-2425-4D8A-B788-409497633F2C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ACF1-703E-4F8E-A059-BC4E7118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85751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Формирование функциональной грамотности  на уроках литературного чтения в начальной школе.</a:t>
            </a:r>
          </a:p>
        </p:txBody>
      </p:sp>
      <p:pic>
        <p:nvPicPr>
          <p:cNvPr id="1029" name="Picture 5" descr="C:\Users\ольга\Documents\из-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500174"/>
            <a:ext cx="1028306" cy="919651"/>
          </a:xfrm>
          <a:prstGeom prst="rect">
            <a:avLst/>
          </a:prstGeom>
          <a:noFill/>
        </p:spPr>
      </p:pic>
      <p:pic>
        <p:nvPicPr>
          <p:cNvPr id="10" name="Picture 5" descr="C:\Users\ольга\Documents\из-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500174"/>
            <a:ext cx="1028306" cy="9196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4572008"/>
            <a:ext cx="324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Алиева Э.Э.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/>
              <a:t>МБОУ «</a:t>
            </a:r>
            <a:r>
              <a:rPr lang="ru-RU" dirty="0" err="1"/>
              <a:t>Чайкинская</a:t>
            </a:r>
            <a:r>
              <a:rPr lang="ru-RU" dirty="0"/>
              <a:t> школа-детский сад»</a:t>
            </a:r>
          </a:p>
        </p:txBody>
      </p:sp>
      <p:sp>
        <p:nvSpPr>
          <p:cNvPr id="3" name="AutoShape 2" descr="Picture background">
            <a:extLst>
              <a:ext uri="{FF2B5EF4-FFF2-40B4-BE49-F238E27FC236}">
                <a16:creationId xmlns:a16="http://schemas.microsoft.com/office/drawing/2014/main" id="{D2C92F5F-20B1-68E3-3F3C-620D141489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Изображение выглядит как одежда, человек, Человеческое лицо, стена">
            <a:extLst>
              <a:ext uri="{FF2B5EF4-FFF2-40B4-BE49-F238E27FC236}">
                <a16:creationId xmlns:a16="http://schemas.microsoft.com/office/drawing/2014/main" id="{684CDE94-87A2-327D-605B-1B734D1E4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0" y="3068960"/>
            <a:ext cx="4932040" cy="32928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ocuments\ФГ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Технология смыслового чтения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          </a:t>
            </a:r>
            <a:r>
              <a:rPr lang="ru-RU" b="1" u="sng" dirty="0"/>
              <a:t>Три этапа работы с текстом</a:t>
            </a:r>
          </a:p>
          <a:p>
            <a:pPr marL="514350" indent="-514350">
              <a:buAutoNum type="arabicPeriod"/>
            </a:pPr>
            <a:r>
              <a:rPr lang="ru-RU" b="1" dirty="0"/>
              <a:t>Работа с текстом до чтения.</a:t>
            </a:r>
          </a:p>
          <a:p>
            <a:pPr marL="514350" indent="-514350">
              <a:buNone/>
            </a:pPr>
            <a:r>
              <a:rPr lang="ru-RU" dirty="0"/>
              <a:t>Антиципация (предвосхищение, предугадывание предстоящего чтения).</a:t>
            </a:r>
            <a:endParaRPr lang="ru-RU" b="1" dirty="0"/>
          </a:p>
          <a:p>
            <a:pPr marL="514350" indent="-514350">
              <a:buNone/>
            </a:pPr>
            <a:r>
              <a:rPr lang="ru-RU" b="1" dirty="0"/>
              <a:t>2. Работа с текстом во время чтения</a:t>
            </a:r>
          </a:p>
          <a:p>
            <a:pPr marL="514350" indent="-514350">
              <a:buNone/>
            </a:pPr>
            <a:r>
              <a:rPr lang="ru-RU" dirty="0"/>
              <a:t>Изучение текста( в т.ч. диалог с автором, вычитывание подтекста).  </a:t>
            </a:r>
            <a:r>
              <a:rPr lang="ru-RU" dirty="0">
                <a:solidFill>
                  <a:srgbClr val="00B050"/>
                </a:solidFill>
              </a:rPr>
              <a:t>Результат:</a:t>
            </a:r>
            <a:r>
              <a:rPr lang="ru-RU" dirty="0"/>
              <a:t> интерпретация текста.</a:t>
            </a:r>
          </a:p>
          <a:p>
            <a:pPr marL="514350" indent="-514350">
              <a:buNone/>
            </a:pPr>
            <a:r>
              <a:rPr lang="ru-RU" b="1" dirty="0"/>
              <a:t>3. Работа с текстом после чтения</a:t>
            </a:r>
          </a:p>
          <a:p>
            <a:pPr marL="514350" indent="-514350">
              <a:buNone/>
            </a:pPr>
            <a:r>
              <a:rPr lang="ru-RU" dirty="0"/>
              <a:t>Рефлексивное чтение, концептуальные вопросы.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00B050"/>
                </a:solidFill>
              </a:rPr>
              <a:t>Результат:</a:t>
            </a:r>
            <a:r>
              <a:rPr lang="ru-RU" dirty="0"/>
              <a:t> понимание  авторского смысла, корректировка своей интерпретации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Picture 5" descr="C:\Users\ольга\Documents\из-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86388"/>
            <a:ext cx="1814124" cy="1276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 этап.</a:t>
            </a:r>
            <a:br>
              <a:rPr lang="ru-RU" b="1" dirty="0"/>
            </a:br>
            <a:r>
              <a:rPr lang="ru-RU" b="1" i="1" dirty="0"/>
              <a:t>Работа с текстом до чтения.</a:t>
            </a:r>
            <a:br>
              <a:rPr lang="ru-RU" b="1" i="1" dirty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491174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0070C0"/>
                </a:solidFill>
              </a:rPr>
              <a:t>Приёмы: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</a:rPr>
              <a:t>«Глоссарий»</a:t>
            </a:r>
          </a:p>
          <a:p>
            <a:pPr>
              <a:buNone/>
            </a:pPr>
            <a:r>
              <a:rPr lang="ru-RU" sz="2800" b="1" dirty="0"/>
              <a:t>Цель: актуализация и повторение словаря, связанного с темой текста.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</a:rPr>
              <a:t>«Ориентиры предвосхищения»</a:t>
            </a:r>
          </a:p>
          <a:p>
            <a:pPr>
              <a:buNone/>
            </a:pPr>
            <a:r>
              <a:rPr lang="ru-RU" b="1" dirty="0"/>
              <a:t>Цель: актуализация предшествующих знаний и опыта, имеющих отношение к теме текста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</a:rPr>
              <a:t>«Рассечение вопроса» </a:t>
            </a:r>
            <a:r>
              <a:rPr lang="ru-RU" b="1" dirty="0" err="1"/>
              <a:t>Цель:смысловая</a:t>
            </a:r>
            <a:r>
              <a:rPr lang="ru-RU" b="1" dirty="0"/>
              <a:t> догадка о возможном содержании текста на основе его заглавия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Верите ли вы что..» </a:t>
            </a:r>
            <a:r>
              <a:rPr lang="ru-RU" b="1" dirty="0" err="1"/>
              <a:t>Цель:способствовать</a:t>
            </a:r>
            <a:r>
              <a:rPr lang="ru-RU" b="1" dirty="0"/>
              <a:t> вдумчивой работе с текстом, делать выводы о точности и ценности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C:\Users\ольга\Documents\из-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86388"/>
            <a:ext cx="1814124" cy="1276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9358346" cy="64294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2 этап.</a:t>
            </a:r>
            <a:br>
              <a:rPr lang="ru-RU" sz="4000" b="1" dirty="0"/>
            </a:br>
            <a:r>
              <a:rPr lang="ru-RU" sz="4000" b="1" i="1" dirty="0"/>
              <a:t>Работа с текстом во время чтения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7688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/>
              <a:t>1.Первичное чтение текста.</a:t>
            </a:r>
          </a:p>
          <a:p>
            <a:pPr>
              <a:buNone/>
            </a:pPr>
            <a:r>
              <a:rPr lang="ru-RU" sz="2800" dirty="0"/>
              <a:t>2. </a:t>
            </a:r>
            <a:r>
              <a:rPr lang="ru-RU" sz="2800" dirty="0" err="1"/>
              <a:t>Перечитывание</a:t>
            </a:r>
            <a:r>
              <a:rPr lang="ru-RU" sz="2800" dirty="0"/>
              <a:t> текста.</a:t>
            </a:r>
          </a:p>
          <a:p>
            <a:pPr>
              <a:buNone/>
            </a:pPr>
            <a:r>
              <a:rPr lang="ru-RU" sz="2800" dirty="0"/>
              <a:t>3. Беседа  по содержанию текста.</a:t>
            </a:r>
          </a:p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Приёмы: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«</a:t>
            </a:r>
            <a:r>
              <a:rPr lang="ru-RU" sz="2800" b="1" dirty="0">
                <a:solidFill>
                  <a:srgbClr val="0070C0"/>
                </a:solidFill>
              </a:rPr>
              <a:t>Чтение про себя с вопросами»</a:t>
            </a:r>
          </a:p>
          <a:p>
            <a:pPr>
              <a:buNone/>
            </a:pPr>
            <a:r>
              <a:rPr lang="ru-RU" sz="2800" dirty="0"/>
              <a:t>Цель: научиться вдумчиво читать текст, задавая себе самому всё более усложняющие вопросы.</a:t>
            </a:r>
          </a:p>
          <a:p>
            <a:pPr>
              <a:buNone/>
            </a:pPr>
            <a:r>
              <a:rPr lang="ru-RU" sz="2800" b="1" dirty="0">
                <a:solidFill>
                  <a:srgbClr val="0070C0"/>
                </a:solidFill>
              </a:rPr>
              <a:t>«Чтение с остановками»  </a:t>
            </a:r>
            <a:r>
              <a:rPr lang="ru-RU" sz="2800" dirty="0"/>
              <a:t>Цель: управление процессом осмысления текста во время чтения.</a:t>
            </a:r>
          </a:p>
          <a:p>
            <a:pPr>
              <a:buNone/>
            </a:pPr>
            <a:r>
              <a:rPr lang="ru-RU" sz="2800" b="1" dirty="0">
                <a:solidFill>
                  <a:srgbClr val="00B0F0"/>
                </a:solidFill>
              </a:rPr>
              <a:t>«Чтение про себя с пометками» </a:t>
            </a:r>
            <a:r>
              <a:rPr lang="ru-RU" sz="2800" dirty="0"/>
              <a:t>Цель: мониторинг понимания читаемого текста и его критический анализ.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Приёмы</a:t>
            </a:r>
            <a:r>
              <a:rPr lang="ru-RU" dirty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«Ключевые слова» </a:t>
            </a:r>
            <a:r>
              <a:rPr lang="ru-RU" dirty="0"/>
              <a:t>(Наиболее важные слова в тексте)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«Восстанови текст»  </a:t>
            </a:r>
            <a:r>
              <a:rPr lang="ru-RU" dirty="0"/>
              <a:t>(Развитие логического         мышления)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«Чтение со </a:t>
            </a:r>
            <a:r>
              <a:rPr lang="ru-RU" b="1" dirty="0" err="1">
                <a:solidFill>
                  <a:srgbClr val="0070C0"/>
                </a:solidFill>
              </a:rPr>
              <a:t>стопом</a:t>
            </a:r>
            <a:r>
              <a:rPr lang="ru-RU" b="1" dirty="0">
                <a:solidFill>
                  <a:srgbClr val="0070C0"/>
                </a:solidFill>
              </a:rPr>
              <a:t>»  </a:t>
            </a:r>
            <a:r>
              <a:rPr lang="ru-RU" dirty="0">
                <a:solidFill>
                  <a:srgbClr val="0070C0"/>
                </a:solidFill>
              </a:rPr>
              <a:t>( </a:t>
            </a:r>
            <a:r>
              <a:rPr lang="ru-RU" dirty="0"/>
              <a:t>использовать после первой и второй остановки при работе с сюжетными текстами)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«Мозговой штурм»  </a:t>
            </a:r>
            <a:r>
              <a:rPr lang="ru-RU" dirty="0"/>
              <a:t>(позволяет активизировать младших школьников, помочь решить проблему, формирует нестандартное мышление)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  этап.</a:t>
            </a:r>
            <a:br>
              <a:rPr lang="ru-RU" b="1" dirty="0"/>
            </a:br>
            <a:r>
              <a:rPr lang="ru-RU" b="1" i="1" dirty="0"/>
              <a:t>Работа с текстом после чтения.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1.Смысловая беседа по тексту.</a:t>
            </a:r>
          </a:p>
          <a:p>
            <a:pPr>
              <a:buNone/>
            </a:pPr>
            <a:r>
              <a:rPr lang="ru-RU" dirty="0"/>
              <a:t>2.Работа с заглавием, иллюстрациями. Обсуждение смысла заглавий. </a:t>
            </a:r>
          </a:p>
          <a:p>
            <a:pPr>
              <a:buNone/>
            </a:pPr>
            <a:r>
              <a:rPr lang="ru-RU" dirty="0"/>
              <a:t>3. Творческие задания, опирающиеся  на какую-либо сферу читательской деятельности учащихся(эмоции, воображение, осмысление содержания)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Цель</a:t>
            </a:r>
            <a:r>
              <a:rPr lang="ru-RU" dirty="0"/>
              <a:t>: корректировка читательской интерпретации в соответствии с авторским замыслом.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Приёмы: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«Тайм – аут»</a:t>
            </a:r>
          </a:p>
          <a:p>
            <a:pPr>
              <a:buNone/>
            </a:pPr>
            <a:r>
              <a:rPr lang="ru-RU" dirty="0"/>
              <a:t>Цель: самопроверка и оценка понимания путём обсуждения его а парах и в группе.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«Написание творческих работ»</a:t>
            </a:r>
          </a:p>
          <a:p>
            <a:pPr>
              <a:buNone/>
            </a:pPr>
            <a:r>
              <a:rPr lang="ru-RU" dirty="0"/>
              <a:t>Цель: закрепление изученного.</a:t>
            </a:r>
          </a:p>
          <a:p>
            <a:pPr>
              <a:buNone/>
            </a:pPr>
            <a:r>
              <a:rPr lang="ru-RU" b="1" dirty="0">
                <a:solidFill>
                  <a:srgbClr val="00B0F0"/>
                </a:solidFill>
              </a:rPr>
              <a:t>«Создание диафильма»</a:t>
            </a:r>
          </a:p>
          <a:p>
            <a:pPr>
              <a:buNone/>
            </a:pPr>
            <a:r>
              <a:rPr lang="ru-RU" dirty="0"/>
              <a:t>Цель: учить делить текст на смысловые  части, к которым надо нарисовать иллюстрацию.</a:t>
            </a:r>
          </a:p>
          <a:p>
            <a:pPr>
              <a:buNone/>
            </a:pPr>
            <a:r>
              <a:rPr lang="ru-RU" b="1" dirty="0">
                <a:solidFill>
                  <a:srgbClr val="00B0F0"/>
                </a:solidFill>
              </a:rPr>
              <a:t>«Крестики – нолики»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ocuments\ФГ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ocuments\ФГ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ocuments\ФГ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Л.С. Выгодский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900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/>
              <a:t>«…чем ребёнок, которого научили читать, отличается от ребёнка, который читать не умеет ?! </a:t>
            </a:r>
            <a:r>
              <a:rPr lang="ru-RU" sz="3600" b="1" i="1" dirty="0">
                <a:solidFill>
                  <a:srgbClr val="0070C0"/>
                </a:solidFill>
              </a:rPr>
              <a:t>--- ничего не прибавляется в ребёнке от того, что он научился читать. Это тот же самый ребёнок, только умеющий читать! Знание --- не самоцель обучения, а </a:t>
            </a:r>
            <a:r>
              <a:rPr lang="ru-RU" sz="5400" b="1" i="1" dirty="0">
                <a:solidFill>
                  <a:srgbClr val="0070C0"/>
                </a:solidFill>
              </a:rPr>
              <a:t>средство развития</a:t>
            </a:r>
            <a:r>
              <a:rPr lang="ru-RU" sz="3600" b="1" i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5" name="Picture 2" descr="C:\Users\ольга\Documents\книг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500702"/>
            <a:ext cx="1785950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«Привить ребёнку вкус к чтению – лучший подарок, который мы можем  ему  сделать»</a:t>
            </a:r>
            <a:r>
              <a:rPr lang="ru-RU" sz="6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ru-RU" sz="6000" b="1" i="1" dirty="0">
                <a:solidFill>
                  <a:srgbClr val="0070C0"/>
                </a:solidFill>
              </a:rPr>
              <a:t>              </a:t>
            </a:r>
            <a:r>
              <a:rPr lang="ru-RU" sz="4000" b="1" i="1" dirty="0" err="1">
                <a:solidFill>
                  <a:srgbClr val="0070C0"/>
                </a:solidFill>
              </a:rPr>
              <a:t>Сесиль</a:t>
            </a:r>
            <a:r>
              <a:rPr lang="ru-RU" sz="4000" b="1" i="1" dirty="0">
                <a:solidFill>
                  <a:srgbClr val="0070C0"/>
                </a:solidFill>
              </a:rPr>
              <a:t>  Лупан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ольга\Documents\книги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47149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5400" b="1" dirty="0">
                <a:solidFill>
                  <a:srgbClr val="C00000"/>
                </a:solidFill>
              </a:rPr>
              <a:t>        Спасибо за внимание!</a:t>
            </a:r>
          </a:p>
          <a:p>
            <a:pPr>
              <a:buNone/>
            </a:pPr>
            <a:endParaRPr lang="ru-RU" sz="5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5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5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5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b="1" dirty="0">
                <a:solidFill>
                  <a:srgbClr val="00B0F0"/>
                </a:solidFill>
              </a:rPr>
              <a:t>«</a:t>
            </a:r>
            <a:r>
              <a:rPr lang="ru-RU" sz="3600" b="1" i="1" dirty="0">
                <a:solidFill>
                  <a:srgbClr val="00B0F0"/>
                </a:solidFill>
              </a:rPr>
              <a:t>Мои ученики будут узнавать новое не только от меня; они будут открывать это новое сами»</a:t>
            </a:r>
          </a:p>
          <a:p>
            <a:pPr algn="r">
              <a:buNone/>
            </a:pPr>
            <a:r>
              <a:rPr lang="ru-RU" sz="3600" b="1" i="1" dirty="0">
                <a:solidFill>
                  <a:srgbClr val="00B0F0"/>
                </a:solidFill>
              </a:rPr>
              <a:t>И.Г. Песталоцци</a:t>
            </a:r>
          </a:p>
          <a:p>
            <a:pPr>
              <a:buNone/>
            </a:pPr>
            <a:endParaRPr lang="ru-RU" sz="5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5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ольга\Documents\из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4595845" cy="269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ФГОС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400" b="1" dirty="0"/>
              <a:t>«… формирование читательской компетентности младшего школьника, осознание  себя  как  грамотного читателя, способного к использованию читательской деятельности как средства САМООБРАЗОВАНИЯ»</a:t>
            </a:r>
          </a:p>
        </p:txBody>
      </p:sp>
      <p:pic>
        <p:nvPicPr>
          <p:cNvPr id="4" name="Picture 5" descr="C:\Users\ольга\Documents\из-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248256" cy="1560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ГРАМОТНО ЧИТАТЬ -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это значит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текст,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РАЗМЫШЛЯТЬ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над его содержанием,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ОЦЕНИВАТЬ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смысл и значение,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ФИКСИРОВАТЬ И ИСПОЛЬЗОВАТЬ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полученную информацию,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ИЗЛАГАТЬ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свои мысли о прочитанном.</a:t>
            </a:r>
          </a:p>
        </p:txBody>
      </p:sp>
      <p:pic>
        <p:nvPicPr>
          <p:cNvPr id="6" name="Picture 5" descr="C:\Users\ольга\Documents\из-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369290"/>
            <a:ext cx="3071834" cy="2131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ocuments\ФГ 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4298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ocuments\ФГ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ocuments\ФГ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ocuments\Ф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ocuments\ФГ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3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598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Формирование функциональной грамотности  на уроках литературного чтения в начальной школе.</vt:lpstr>
      <vt:lpstr>Л.С. Выгодский</vt:lpstr>
      <vt:lpstr>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смыслового чтения</vt:lpstr>
      <vt:lpstr>1 этап. Работа с текстом до чтения. </vt:lpstr>
      <vt:lpstr> 2 этап. Работа с текстом во время чтения</vt:lpstr>
      <vt:lpstr>Презентация PowerPoint</vt:lpstr>
      <vt:lpstr>3  этап. Работа с текстом после чтения.</vt:lpstr>
      <vt:lpstr>Приёмы: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 на уроках литературного чтения в начальной школе.</dc:title>
  <dc:creator>ольга</dc:creator>
  <cp:lastModifiedBy>Элла Алиева</cp:lastModifiedBy>
  <cp:revision>99</cp:revision>
  <dcterms:created xsi:type="dcterms:W3CDTF">2021-11-10T16:29:21Z</dcterms:created>
  <dcterms:modified xsi:type="dcterms:W3CDTF">2025-01-23T13:30:20Z</dcterms:modified>
</cp:coreProperties>
</file>