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81" r:id="rId4"/>
    <p:sldId id="261" r:id="rId5"/>
    <p:sldId id="266" r:id="rId6"/>
    <p:sldId id="264" r:id="rId7"/>
    <p:sldId id="263" r:id="rId8"/>
    <p:sldId id="262" r:id="rId9"/>
    <p:sldId id="267" r:id="rId10"/>
    <p:sldId id="270" r:id="rId11"/>
    <p:sldId id="265" r:id="rId12"/>
    <p:sldId id="272" r:id="rId13"/>
    <p:sldId id="277" r:id="rId14"/>
    <p:sldId id="278" r:id="rId15"/>
    <p:sldId id="279" r:id="rId16"/>
    <p:sldId id="280" r:id="rId17"/>
    <p:sldId id="271" r:id="rId18"/>
    <p:sldId id="268" r:id="rId19"/>
    <p:sldId id="269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35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1A4EF-2425-4D8A-B788-409497633F2C}" type="datetimeFigureOut">
              <a:rPr lang="ru-RU" smtClean="0"/>
              <a:pPr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ACF1-703E-4F8E-A059-BC4E711803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1A4EF-2425-4D8A-B788-409497633F2C}" type="datetimeFigureOut">
              <a:rPr lang="ru-RU" smtClean="0"/>
              <a:pPr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ACF1-703E-4F8E-A059-BC4E711803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1A4EF-2425-4D8A-B788-409497633F2C}" type="datetimeFigureOut">
              <a:rPr lang="ru-RU" smtClean="0"/>
              <a:pPr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ACF1-703E-4F8E-A059-BC4E711803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1A4EF-2425-4D8A-B788-409497633F2C}" type="datetimeFigureOut">
              <a:rPr lang="ru-RU" smtClean="0"/>
              <a:pPr/>
              <a:t>23.01.2025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ACF1-703E-4F8E-A059-BC4E711803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1A4EF-2425-4D8A-B788-409497633F2C}" type="datetimeFigureOut">
              <a:rPr lang="ru-RU" smtClean="0"/>
              <a:pPr/>
              <a:t>23.01.2025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ACF1-703E-4F8E-A059-BC4E711803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1A4EF-2425-4D8A-B788-409497633F2C}" type="datetimeFigureOut">
              <a:rPr lang="ru-RU" smtClean="0"/>
              <a:pPr/>
              <a:t>23.01.2025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ACF1-703E-4F8E-A059-BC4E711803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1A4EF-2425-4D8A-B788-409497633F2C}" type="datetimeFigureOut">
              <a:rPr lang="ru-RU" smtClean="0"/>
              <a:pPr/>
              <a:t>23.01.2025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ACF1-703E-4F8E-A059-BC4E711803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1A4EF-2425-4D8A-B788-409497633F2C}" type="datetimeFigureOut">
              <a:rPr lang="ru-RU" smtClean="0"/>
              <a:pPr/>
              <a:t>23.01.2025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ACF1-703E-4F8E-A059-BC4E711803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1A4EF-2425-4D8A-B788-409497633F2C}" type="datetimeFigureOut">
              <a:rPr lang="ru-RU" smtClean="0"/>
              <a:pPr/>
              <a:t>23.01.2025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ACF1-703E-4F8E-A059-BC4E711803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1A4EF-2425-4D8A-B788-409497633F2C}" type="datetimeFigureOut">
              <a:rPr lang="ru-RU" smtClean="0"/>
              <a:pPr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ACF1-703E-4F8E-A059-BC4E711803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1A4EF-2425-4D8A-B788-409497633F2C}" type="datetimeFigureOut">
              <a:rPr lang="ru-RU" smtClean="0"/>
              <a:pPr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BACF1-703E-4F8E-A059-BC4E711803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1A4EF-2425-4D8A-B788-409497633F2C}" type="datetimeFigureOut">
              <a:rPr lang="ru-RU" smtClean="0"/>
              <a:pPr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BACF1-703E-4F8E-A059-BC4E7118037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2857519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00B050"/>
                </a:solidFill>
              </a:rPr>
              <a:t>Формирование функциональной грамотности  на уроках литературного чтения в начальной школе.</a:t>
            </a:r>
          </a:p>
        </p:txBody>
      </p:sp>
      <p:pic>
        <p:nvPicPr>
          <p:cNvPr id="1029" name="Picture 5" descr="C:\Users\ольга\Documents\из-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86710" y="1500174"/>
            <a:ext cx="1028306" cy="919651"/>
          </a:xfrm>
          <a:prstGeom prst="rect">
            <a:avLst/>
          </a:prstGeom>
          <a:noFill/>
        </p:spPr>
      </p:pic>
      <p:pic>
        <p:nvPicPr>
          <p:cNvPr id="10" name="Picture 5" descr="C:\Users\ольга\Documents\из-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5272" y="1500174"/>
            <a:ext cx="1028306" cy="91965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143636" y="4572008"/>
            <a:ext cx="32428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Алиева Э.Э.</a:t>
            </a:r>
          </a:p>
          <a:p>
            <a:r>
              <a:rPr lang="ru-RU" dirty="0"/>
              <a:t>учитель начальных классов</a:t>
            </a:r>
          </a:p>
          <a:p>
            <a:r>
              <a:rPr lang="ru-RU" dirty="0"/>
              <a:t>МБОУ «</a:t>
            </a:r>
            <a:r>
              <a:rPr lang="ru-RU" dirty="0" err="1"/>
              <a:t>Чайкинская</a:t>
            </a:r>
            <a:r>
              <a:rPr lang="ru-RU" dirty="0"/>
              <a:t> школа-детский сад»</a:t>
            </a:r>
          </a:p>
        </p:txBody>
      </p:sp>
      <p:sp>
        <p:nvSpPr>
          <p:cNvPr id="3" name="AutoShape 2" descr="Picture background">
            <a:extLst>
              <a:ext uri="{FF2B5EF4-FFF2-40B4-BE49-F238E27FC236}">
                <a16:creationId xmlns:a16="http://schemas.microsoft.com/office/drawing/2014/main" id="{D2C92F5F-20B1-68E3-3F3C-620D1414892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 descr="Изображение выглядит как одежда, человек, Человеческое лицо, стена">
            <a:extLst>
              <a:ext uri="{FF2B5EF4-FFF2-40B4-BE49-F238E27FC236}">
                <a16:creationId xmlns:a16="http://schemas.microsoft.com/office/drawing/2014/main" id="{684CDE94-87A2-327D-605B-1B734D1E41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80" y="3068960"/>
            <a:ext cx="4932040" cy="329280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C00000"/>
                </a:solidFill>
              </a:rPr>
              <a:t>Л.С. Выгодский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001156" cy="490063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600" b="1" i="1" dirty="0"/>
              <a:t>«…чем ребёнок, которого научили читать, отличается от ребёнка, который читать не умеет ?! </a:t>
            </a:r>
            <a:r>
              <a:rPr lang="ru-RU" sz="3600" b="1" i="1" dirty="0">
                <a:solidFill>
                  <a:srgbClr val="0070C0"/>
                </a:solidFill>
              </a:rPr>
              <a:t>--- ничего не прибавляется в ребёнке от того, что он научился читать. Это тот же самый ребёнок, только умеющий читать! Знание --- не самоцель обучения, а </a:t>
            </a:r>
            <a:r>
              <a:rPr lang="ru-RU" sz="5400" b="1" i="1" dirty="0">
                <a:solidFill>
                  <a:srgbClr val="0070C0"/>
                </a:solidFill>
              </a:rPr>
              <a:t>средство развития</a:t>
            </a:r>
            <a:r>
              <a:rPr lang="ru-RU" sz="3600" b="1" i="1" dirty="0">
                <a:solidFill>
                  <a:srgbClr val="0070C0"/>
                </a:solidFill>
              </a:rPr>
              <a:t>!</a:t>
            </a:r>
          </a:p>
        </p:txBody>
      </p:sp>
      <p:pic>
        <p:nvPicPr>
          <p:cNvPr id="5" name="Picture 2" descr="C:\Users\ольга\Documents\книга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68" y="5500702"/>
            <a:ext cx="1785950" cy="12144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ФГОС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4400" b="1" dirty="0"/>
              <a:t>«… формирование читательской компетентности младшего школьника, осознание  себя  как  грамотного читателя, способного к использованию читательской деятельности как средства САМООБРАЗОВАНИЯ»</a:t>
            </a:r>
          </a:p>
        </p:txBody>
      </p:sp>
      <p:pic>
        <p:nvPicPr>
          <p:cNvPr id="4" name="Picture 5" descr="C:\Users\ольга\Documents\из-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42852"/>
            <a:ext cx="2248256" cy="15600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28604"/>
            <a:ext cx="9144000" cy="61436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	ГРАМОТНО ЧИТАТЬ -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это значит </a:t>
            </a:r>
            <a:r>
              <a:rPr lang="ru-RU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ПОНИМАТЬ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текст, </a:t>
            </a:r>
            <a:r>
              <a:rPr lang="ru-RU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РАЗМЫШЛЯТЬ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над его содержанием, </a:t>
            </a:r>
            <a:r>
              <a:rPr lang="ru-RU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ОЦЕНИВАТЬ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смысл и значение, </a:t>
            </a:r>
            <a:r>
              <a:rPr lang="ru-RU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ФИКСИРОВАТЬ И ИСПОЛЬЗОВАТЬ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полученную информацию, </a:t>
            </a:r>
            <a:r>
              <a:rPr lang="ru-RU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ИЗЛАГАТЬ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свои мысли о прочитанном.</a:t>
            </a:r>
          </a:p>
        </p:txBody>
      </p:sp>
      <p:pic>
        <p:nvPicPr>
          <p:cNvPr id="6" name="Picture 5" descr="C:\Users\ольга\Documents\из-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4369290"/>
            <a:ext cx="3071834" cy="2131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ольга\Documents\ФГ 1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42908" y="0"/>
            <a:ext cx="942981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ольга\Documents\ФГ1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ольга\Documents\ФГ1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ольга\Documents\ФГ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ольга\Documents\ФГ 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0"/>
            <a:ext cx="8786873" cy="67151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ольга\Documents\ФГ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6437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C00000"/>
                </a:solidFill>
              </a:rPr>
              <a:t>Технология смыслового чтения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/>
              <a:t>           </a:t>
            </a:r>
            <a:r>
              <a:rPr lang="ru-RU" b="1" u="sng" dirty="0"/>
              <a:t>Три этапа работы с текстом</a:t>
            </a:r>
          </a:p>
          <a:p>
            <a:pPr marL="514350" indent="-514350">
              <a:buAutoNum type="arabicPeriod"/>
            </a:pPr>
            <a:r>
              <a:rPr lang="ru-RU" b="1" dirty="0"/>
              <a:t>Работа с текстом до чтения.</a:t>
            </a:r>
          </a:p>
          <a:p>
            <a:pPr marL="514350" indent="-514350">
              <a:buNone/>
            </a:pPr>
            <a:r>
              <a:rPr lang="ru-RU" dirty="0"/>
              <a:t>Антиципация (предвосхищение, предугадывание предстоящего чтения).</a:t>
            </a:r>
            <a:endParaRPr lang="ru-RU" b="1" dirty="0"/>
          </a:p>
          <a:p>
            <a:pPr marL="514350" indent="-514350">
              <a:buNone/>
            </a:pPr>
            <a:r>
              <a:rPr lang="ru-RU" b="1" dirty="0"/>
              <a:t>2. Работа с текстом во время чтения</a:t>
            </a:r>
          </a:p>
          <a:p>
            <a:pPr marL="514350" indent="-514350">
              <a:buNone/>
            </a:pPr>
            <a:r>
              <a:rPr lang="ru-RU" dirty="0"/>
              <a:t>Изучение текста( в т.ч. диалог с автором, вычитывание подтекста).  </a:t>
            </a:r>
            <a:r>
              <a:rPr lang="ru-RU" dirty="0">
                <a:solidFill>
                  <a:srgbClr val="00B050"/>
                </a:solidFill>
              </a:rPr>
              <a:t>Результат:</a:t>
            </a:r>
            <a:r>
              <a:rPr lang="ru-RU" dirty="0"/>
              <a:t> интерпретация текста.</a:t>
            </a:r>
          </a:p>
          <a:p>
            <a:pPr marL="514350" indent="-514350">
              <a:buNone/>
            </a:pPr>
            <a:r>
              <a:rPr lang="ru-RU" b="1" dirty="0"/>
              <a:t>3. Работа с текстом после чтения</a:t>
            </a:r>
          </a:p>
          <a:p>
            <a:pPr marL="514350" indent="-514350">
              <a:buNone/>
            </a:pPr>
            <a:r>
              <a:rPr lang="ru-RU" dirty="0"/>
              <a:t>Рефлексивное чтение, концептуальные вопросы.</a:t>
            </a:r>
          </a:p>
          <a:p>
            <a:pPr marL="514350" indent="-514350">
              <a:buNone/>
            </a:pPr>
            <a:r>
              <a:rPr lang="ru-RU" dirty="0">
                <a:solidFill>
                  <a:srgbClr val="00B050"/>
                </a:solidFill>
              </a:rPr>
              <a:t>Результат:</a:t>
            </a:r>
            <a:r>
              <a:rPr lang="ru-RU" dirty="0"/>
              <a:t> понимание  авторского смысла, корректировка своей интерпретации</a:t>
            </a:r>
          </a:p>
          <a:p>
            <a:pPr marL="514350" indent="-514350">
              <a:buNone/>
            </a:pPr>
            <a:endParaRPr lang="ru-RU" dirty="0"/>
          </a:p>
        </p:txBody>
      </p:sp>
      <p:pic>
        <p:nvPicPr>
          <p:cNvPr id="4" name="Picture 5" descr="C:\Users\ольга\Documents\из-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92" y="5286388"/>
            <a:ext cx="1814124" cy="12768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1 этап.</a:t>
            </a:r>
            <a:br>
              <a:rPr lang="ru-RU" b="1" dirty="0"/>
            </a:br>
            <a:r>
              <a:rPr lang="ru-RU" b="1" i="1" dirty="0"/>
              <a:t>Работа с текстом до чтения.</a:t>
            </a:r>
            <a:br>
              <a:rPr lang="ru-RU" b="1" i="1" dirty="0"/>
            </a:b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14422"/>
            <a:ext cx="9001156" cy="4911741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b="1" i="1" dirty="0">
                <a:solidFill>
                  <a:srgbClr val="0070C0"/>
                </a:solidFill>
              </a:rPr>
              <a:t>Приёмы:</a:t>
            </a:r>
          </a:p>
          <a:p>
            <a:pPr>
              <a:buNone/>
            </a:pPr>
            <a:r>
              <a:rPr lang="ru-RU" b="1" dirty="0">
                <a:solidFill>
                  <a:srgbClr val="00B050"/>
                </a:solidFill>
              </a:rPr>
              <a:t>«Глоссарий»</a:t>
            </a:r>
          </a:p>
          <a:p>
            <a:pPr>
              <a:buNone/>
            </a:pPr>
            <a:r>
              <a:rPr lang="ru-RU" sz="2800" b="1" dirty="0"/>
              <a:t>Цель: актуализация и повторение словаря, связанного с темой текста.</a:t>
            </a:r>
          </a:p>
          <a:p>
            <a:pPr>
              <a:buNone/>
            </a:pPr>
            <a:r>
              <a:rPr lang="ru-RU" b="1" dirty="0">
                <a:solidFill>
                  <a:srgbClr val="00B050"/>
                </a:solidFill>
              </a:rPr>
              <a:t>«Ориентиры предвосхищения»</a:t>
            </a:r>
          </a:p>
          <a:p>
            <a:pPr>
              <a:buNone/>
            </a:pPr>
            <a:r>
              <a:rPr lang="ru-RU" b="1" dirty="0"/>
              <a:t>Цель: актуализация предшествующих знаний и опыта, имеющих отношение к теме текста</a:t>
            </a:r>
            <a:endParaRPr lang="ru-RU" b="1" dirty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b="1" dirty="0">
                <a:solidFill>
                  <a:srgbClr val="00B050"/>
                </a:solidFill>
              </a:rPr>
              <a:t>«Рассечение вопроса» </a:t>
            </a:r>
            <a:r>
              <a:rPr lang="ru-RU" b="1" dirty="0" err="1"/>
              <a:t>Цель:смысловая</a:t>
            </a:r>
            <a:r>
              <a:rPr lang="ru-RU" b="1" dirty="0"/>
              <a:t> догадка о возможном содержании текста на основе его заглавия</a:t>
            </a:r>
            <a:endParaRPr lang="ru-RU" b="1" dirty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b="1" dirty="0">
                <a:solidFill>
                  <a:srgbClr val="002060"/>
                </a:solidFill>
              </a:rPr>
              <a:t>«</a:t>
            </a:r>
            <a:r>
              <a:rPr lang="ru-RU" b="1" dirty="0">
                <a:solidFill>
                  <a:srgbClr val="00B050"/>
                </a:solidFill>
              </a:rPr>
              <a:t>Верите ли вы что..» </a:t>
            </a:r>
            <a:r>
              <a:rPr lang="ru-RU" b="1" dirty="0" err="1"/>
              <a:t>Цель:способствовать</a:t>
            </a:r>
            <a:r>
              <a:rPr lang="ru-RU" b="1" dirty="0"/>
              <a:t> вдумчивой работе с текстом, делать выводы о точности и ценности информации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Picture 5" descr="C:\Users\ольга\Documents\из-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92" y="5286388"/>
            <a:ext cx="1814124" cy="12768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14346" y="214290"/>
            <a:ext cx="9358346" cy="642942"/>
          </a:xfrm>
        </p:spPr>
        <p:txBody>
          <a:bodyPr>
            <a:normAutofit fontScale="90000"/>
          </a:bodyPr>
          <a:lstStyle/>
          <a:p>
            <a:br>
              <a:rPr lang="ru-RU" b="1" dirty="0">
                <a:solidFill>
                  <a:srgbClr val="C00000"/>
                </a:solidFill>
              </a:rPr>
            </a:br>
            <a:r>
              <a:rPr lang="ru-RU" sz="4000" b="1" dirty="0">
                <a:solidFill>
                  <a:srgbClr val="C00000"/>
                </a:solidFill>
              </a:rPr>
              <a:t>2 этап.</a:t>
            </a:r>
            <a:br>
              <a:rPr lang="ru-RU" sz="4000" b="1" dirty="0"/>
            </a:br>
            <a:r>
              <a:rPr lang="ru-RU" sz="4000" b="1" i="1" dirty="0"/>
              <a:t>Работа с текстом во время чтения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57298"/>
            <a:ext cx="9144000" cy="476886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800" dirty="0"/>
              <a:t>1.Первичное чтение текста.</a:t>
            </a:r>
          </a:p>
          <a:p>
            <a:pPr>
              <a:buNone/>
            </a:pPr>
            <a:r>
              <a:rPr lang="ru-RU" sz="2800" dirty="0"/>
              <a:t>2. </a:t>
            </a:r>
            <a:r>
              <a:rPr lang="ru-RU" sz="2800" dirty="0" err="1"/>
              <a:t>Перечитывание</a:t>
            </a:r>
            <a:r>
              <a:rPr lang="ru-RU" sz="2800" dirty="0"/>
              <a:t> текста.</a:t>
            </a:r>
          </a:p>
          <a:p>
            <a:pPr>
              <a:buNone/>
            </a:pPr>
            <a:r>
              <a:rPr lang="ru-RU" sz="2800" dirty="0"/>
              <a:t>3. Беседа  по содержанию текста.</a:t>
            </a:r>
          </a:p>
          <a:p>
            <a:pPr>
              <a:buNone/>
            </a:pPr>
            <a:r>
              <a:rPr lang="ru-RU" sz="2800" b="1" dirty="0">
                <a:solidFill>
                  <a:srgbClr val="C00000"/>
                </a:solidFill>
              </a:rPr>
              <a:t>Приёмы:</a:t>
            </a:r>
            <a:r>
              <a:rPr lang="ru-RU" sz="2800" dirty="0"/>
              <a:t> </a:t>
            </a:r>
            <a:r>
              <a:rPr lang="ru-RU" sz="2800" dirty="0">
                <a:solidFill>
                  <a:srgbClr val="0070C0"/>
                </a:solidFill>
              </a:rPr>
              <a:t>«</a:t>
            </a:r>
            <a:r>
              <a:rPr lang="ru-RU" sz="2800" b="1" dirty="0">
                <a:solidFill>
                  <a:srgbClr val="0070C0"/>
                </a:solidFill>
              </a:rPr>
              <a:t>Чтение про себя с вопросами»</a:t>
            </a:r>
          </a:p>
          <a:p>
            <a:pPr>
              <a:buNone/>
            </a:pPr>
            <a:r>
              <a:rPr lang="ru-RU" sz="2800" dirty="0"/>
              <a:t>Цель: научиться вдумчиво читать текст, задавая себе самому всё более усложняющие вопросы.</a:t>
            </a:r>
          </a:p>
          <a:p>
            <a:pPr>
              <a:buNone/>
            </a:pPr>
            <a:r>
              <a:rPr lang="ru-RU" sz="2800" b="1" dirty="0">
                <a:solidFill>
                  <a:srgbClr val="0070C0"/>
                </a:solidFill>
              </a:rPr>
              <a:t>«Чтение с остановками»  </a:t>
            </a:r>
            <a:r>
              <a:rPr lang="ru-RU" sz="2800" dirty="0"/>
              <a:t>Цель: управление процессом осмысления текста во время чтения.</a:t>
            </a:r>
          </a:p>
          <a:p>
            <a:pPr>
              <a:buNone/>
            </a:pPr>
            <a:r>
              <a:rPr lang="ru-RU" sz="2800" b="1" dirty="0">
                <a:solidFill>
                  <a:srgbClr val="00B0F0"/>
                </a:solidFill>
              </a:rPr>
              <a:t>«Чтение про себя с пометками» </a:t>
            </a:r>
            <a:r>
              <a:rPr lang="ru-RU" sz="2800" dirty="0"/>
              <a:t>Цель: мониторинг понимания читаемого текста и его критический анализ.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>
                <a:solidFill>
                  <a:srgbClr val="C00000"/>
                </a:solidFill>
              </a:rPr>
              <a:t>Приёмы</a:t>
            </a:r>
            <a:r>
              <a:rPr lang="ru-RU" dirty="0">
                <a:solidFill>
                  <a:srgbClr val="C00000"/>
                </a:solidFill>
              </a:rPr>
              <a:t>: </a:t>
            </a:r>
          </a:p>
          <a:p>
            <a:pPr>
              <a:buNone/>
            </a:pPr>
            <a:r>
              <a:rPr lang="ru-RU" b="1" dirty="0">
                <a:solidFill>
                  <a:srgbClr val="0070C0"/>
                </a:solidFill>
              </a:rPr>
              <a:t>«Ключевые слова» </a:t>
            </a:r>
            <a:r>
              <a:rPr lang="ru-RU" dirty="0"/>
              <a:t>(Наиболее важные слова в тексте)</a:t>
            </a:r>
          </a:p>
          <a:p>
            <a:pPr>
              <a:buNone/>
            </a:pPr>
            <a:r>
              <a:rPr lang="ru-RU" b="1" dirty="0">
                <a:solidFill>
                  <a:srgbClr val="0070C0"/>
                </a:solidFill>
              </a:rPr>
              <a:t>«Восстанови текст»  </a:t>
            </a:r>
            <a:r>
              <a:rPr lang="ru-RU" dirty="0"/>
              <a:t>(Развитие логического         мышления)</a:t>
            </a:r>
          </a:p>
          <a:p>
            <a:pPr>
              <a:buNone/>
            </a:pPr>
            <a:r>
              <a:rPr lang="ru-RU" b="1" dirty="0">
                <a:solidFill>
                  <a:srgbClr val="0070C0"/>
                </a:solidFill>
              </a:rPr>
              <a:t>«Чтение со </a:t>
            </a:r>
            <a:r>
              <a:rPr lang="ru-RU" b="1" dirty="0" err="1">
                <a:solidFill>
                  <a:srgbClr val="0070C0"/>
                </a:solidFill>
              </a:rPr>
              <a:t>стопом</a:t>
            </a:r>
            <a:r>
              <a:rPr lang="ru-RU" b="1" dirty="0">
                <a:solidFill>
                  <a:srgbClr val="0070C0"/>
                </a:solidFill>
              </a:rPr>
              <a:t>»  </a:t>
            </a:r>
            <a:r>
              <a:rPr lang="ru-RU" dirty="0">
                <a:solidFill>
                  <a:srgbClr val="0070C0"/>
                </a:solidFill>
              </a:rPr>
              <a:t>( </a:t>
            </a:r>
            <a:r>
              <a:rPr lang="ru-RU" dirty="0"/>
              <a:t>использовать после первой и второй остановки при работе с сюжетными текстами)</a:t>
            </a:r>
          </a:p>
          <a:p>
            <a:pPr>
              <a:buNone/>
            </a:pPr>
            <a:r>
              <a:rPr lang="ru-RU" b="1" dirty="0">
                <a:solidFill>
                  <a:srgbClr val="0070C0"/>
                </a:solidFill>
              </a:rPr>
              <a:t>«Мозговой штурм»  </a:t>
            </a:r>
            <a:r>
              <a:rPr lang="ru-RU" dirty="0"/>
              <a:t>(позволяет активизировать младших школьников, помочь решить проблему, формирует нестандартное мышление)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3  этап.</a:t>
            </a:r>
            <a:br>
              <a:rPr lang="ru-RU" b="1" dirty="0"/>
            </a:br>
            <a:r>
              <a:rPr lang="ru-RU" b="1" i="1" dirty="0"/>
              <a:t>Работа с текстом после чтения.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/>
              <a:t>1.Смысловая беседа по тексту.</a:t>
            </a:r>
          </a:p>
          <a:p>
            <a:pPr>
              <a:buNone/>
            </a:pPr>
            <a:r>
              <a:rPr lang="ru-RU" dirty="0"/>
              <a:t>2.Работа с заглавием, иллюстрациями. Обсуждение смысла заглавий. </a:t>
            </a:r>
          </a:p>
          <a:p>
            <a:pPr>
              <a:buNone/>
            </a:pPr>
            <a:r>
              <a:rPr lang="ru-RU" dirty="0"/>
              <a:t>3. Творческие задания, опирающиеся  на какую-либо сферу читательской деятельности учащихся(эмоции, воображение, осмысление содержания)</a:t>
            </a:r>
          </a:p>
          <a:p>
            <a:pPr>
              <a:buNone/>
            </a:pPr>
            <a:r>
              <a:rPr lang="ru-RU" dirty="0">
                <a:solidFill>
                  <a:srgbClr val="0070C0"/>
                </a:solidFill>
              </a:rPr>
              <a:t>Цель</a:t>
            </a:r>
            <a:r>
              <a:rPr lang="ru-RU" dirty="0"/>
              <a:t>: корректировка читательской интерпретации в соответствии с авторским замыслом.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Приёмы: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/>
          <a:lstStyle/>
          <a:p>
            <a:pPr>
              <a:buNone/>
            </a:pPr>
            <a:r>
              <a:rPr lang="ru-RU" b="1" dirty="0">
                <a:solidFill>
                  <a:srgbClr val="0070C0"/>
                </a:solidFill>
              </a:rPr>
              <a:t>«Тайм – аут»</a:t>
            </a:r>
          </a:p>
          <a:p>
            <a:pPr>
              <a:buNone/>
            </a:pPr>
            <a:r>
              <a:rPr lang="ru-RU" dirty="0"/>
              <a:t>Цель: самопроверка и оценка понимания путём обсуждения его а парах и в группе.</a:t>
            </a:r>
          </a:p>
          <a:p>
            <a:pPr>
              <a:buNone/>
            </a:pPr>
            <a:r>
              <a:rPr lang="ru-RU" b="1" dirty="0">
                <a:solidFill>
                  <a:srgbClr val="0070C0"/>
                </a:solidFill>
              </a:rPr>
              <a:t>«Написание творческих работ»</a:t>
            </a:r>
          </a:p>
          <a:p>
            <a:pPr>
              <a:buNone/>
            </a:pPr>
            <a:r>
              <a:rPr lang="ru-RU" dirty="0"/>
              <a:t>Цель: закрепление изученного.</a:t>
            </a:r>
          </a:p>
          <a:p>
            <a:pPr>
              <a:buNone/>
            </a:pPr>
            <a:r>
              <a:rPr lang="ru-RU" b="1" dirty="0">
                <a:solidFill>
                  <a:srgbClr val="00B0F0"/>
                </a:solidFill>
              </a:rPr>
              <a:t>«Создание диафильма»</a:t>
            </a:r>
          </a:p>
          <a:p>
            <a:pPr>
              <a:buNone/>
            </a:pPr>
            <a:r>
              <a:rPr lang="ru-RU" dirty="0"/>
              <a:t>Цель: учить делить текст на смысловые  части, к которым надо нарисовать иллюстрацию.</a:t>
            </a:r>
          </a:p>
          <a:p>
            <a:pPr>
              <a:buNone/>
            </a:pPr>
            <a:r>
              <a:rPr lang="ru-RU" b="1" dirty="0">
                <a:solidFill>
                  <a:srgbClr val="00B0F0"/>
                </a:solidFill>
              </a:rPr>
              <a:t>«Крестики – нолики»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ольга\Documents\ФГ 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42852"/>
            <a:ext cx="9001156" cy="67151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ольга\Documents\ФГ 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ольга\Documents\ФГ 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6000" b="1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«Привить ребёнку вкус к чтению – лучший подарок, который мы можем  ему  сделать»</a:t>
            </a:r>
            <a:r>
              <a:rPr lang="ru-RU" sz="6000" b="1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algn="r">
              <a:buNone/>
            </a:pPr>
            <a:r>
              <a:rPr lang="ru-RU" sz="6000" b="1" i="1" dirty="0">
                <a:solidFill>
                  <a:srgbClr val="0070C0"/>
                </a:solidFill>
              </a:rPr>
              <a:t>              </a:t>
            </a:r>
            <a:r>
              <a:rPr lang="ru-RU" sz="4000" b="1" i="1" dirty="0" err="1">
                <a:solidFill>
                  <a:srgbClr val="0070C0"/>
                </a:solidFill>
              </a:rPr>
              <a:t>Сесиль</a:t>
            </a:r>
            <a:r>
              <a:rPr lang="ru-RU" sz="4000" b="1" i="1" dirty="0">
                <a:solidFill>
                  <a:srgbClr val="0070C0"/>
                </a:solidFill>
              </a:rPr>
              <a:t>  Лупан</a:t>
            </a:r>
            <a:endParaRPr lang="ru-RU" sz="60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C:\Users\ольга\Documents\книги1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4143380"/>
            <a:ext cx="4714908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14290"/>
            <a:ext cx="9144000" cy="591187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5400" b="1" dirty="0">
                <a:solidFill>
                  <a:srgbClr val="C00000"/>
                </a:solidFill>
              </a:rPr>
              <a:t>        Спасибо за внимание!</a:t>
            </a:r>
          </a:p>
          <a:p>
            <a:pPr>
              <a:buNone/>
            </a:pPr>
            <a:endParaRPr lang="ru-RU" sz="5400" b="1" dirty="0">
              <a:solidFill>
                <a:srgbClr val="C00000"/>
              </a:solidFill>
            </a:endParaRPr>
          </a:p>
          <a:p>
            <a:pPr>
              <a:buNone/>
            </a:pPr>
            <a:endParaRPr lang="ru-RU" sz="5400" b="1" dirty="0">
              <a:solidFill>
                <a:srgbClr val="C00000"/>
              </a:solidFill>
            </a:endParaRPr>
          </a:p>
          <a:p>
            <a:pPr>
              <a:buNone/>
            </a:pPr>
            <a:endParaRPr lang="ru-RU" sz="5400" b="1" dirty="0">
              <a:solidFill>
                <a:srgbClr val="C00000"/>
              </a:solidFill>
            </a:endParaRPr>
          </a:p>
          <a:p>
            <a:pPr>
              <a:buNone/>
            </a:pPr>
            <a:endParaRPr lang="ru-RU" sz="5400" b="1" dirty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sz="3600" b="1" dirty="0">
                <a:solidFill>
                  <a:srgbClr val="00B0F0"/>
                </a:solidFill>
              </a:rPr>
              <a:t>«</a:t>
            </a:r>
            <a:r>
              <a:rPr lang="ru-RU" sz="3600" b="1" i="1" dirty="0">
                <a:solidFill>
                  <a:srgbClr val="00B0F0"/>
                </a:solidFill>
              </a:rPr>
              <a:t>Мои ученики будут узнавать новое не только от меня; они будут открывать это новое сами»</a:t>
            </a:r>
          </a:p>
          <a:p>
            <a:pPr algn="r">
              <a:buNone/>
            </a:pPr>
            <a:r>
              <a:rPr lang="ru-RU" sz="3600" b="1" i="1" dirty="0">
                <a:solidFill>
                  <a:srgbClr val="00B0F0"/>
                </a:solidFill>
              </a:rPr>
              <a:t>И.Г. Песталоцци</a:t>
            </a:r>
          </a:p>
          <a:p>
            <a:pPr>
              <a:buNone/>
            </a:pPr>
            <a:endParaRPr lang="ru-RU" sz="5400" b="1" dirty="0">
              <a:solidFill>
                <a:srgbClr val="C00000"/>
              </a:solidFill>
            </a:endParaRPr>
          </a:p>
          <a:p>
            <a:pPr>
              <a:buNone/>
            </a:pPr>
            <a:endParaRPr lang="ru-RU" sz="5400" b="1" dirty="0">
              <a:solidFill>
                <a:srgbClr val="C00000"/>
              </a:solidFill>
            </a:endParaRPr>
          </a:p>
          <a:p>
            <a:pPr>
              <a:buNone/>
            </a:pPr>
            <a:endParaRPr lang="ru-RU" sz="5400" b="1" dirty="0">
              <a:solidFill>
                <a:srgbClr val="C00000"/>
              </a:solidFill>
            </a:endParaRPr>
          </a:p>
        </p:txBody>
      </p:sp>
      <p:pic>
        <p:nvPicPr>
          <p:cNvPr id="5122" name="Picture 2" descr="C:\Users\ольга\Documents\из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928670"/>
            <a:ext cx="4595845" cy="26902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1058</TotalTime>
  <Words>598</Words>
  <Application>Microsoft Office PowerPoint</Application>
  <PresentationFormat>Экран (4:3)</PresentationFormat>
  <Paragraphs>62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Calibri</vt:lpstr>
      <vt:lpstr>Times New Roman</vt:lpstr>
      <vt:lpstr>Тема Office</vt:lpstr>
      <vt:lpstr>Формирование функциональной грамотности  на уроках литературного чтения в начальной школе.</vt:lpstr>
      <vt:lpstr>Л.С. Выгодский</vt:lpstr>
      <vt:lpstr>ФГОС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Технология смыслового чтения</vt:lpstr>
      <vt:lpstr>1 этап. Работа с текстом до чтения. </vt:lpstr>
      <vt:lpstr> 2 этап. Работа с текстом во время чтения</vt:lpstr>
      <vt:lpstr>Презентация PowerPoint</vt:lpstr>
      <vt:lpstr>3  этап. Работа с текстом после чтения.</vt:lpstr>
      <vt:lpstr>Приёмы: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функциональной грамотности  на уроках литературного чтения в начальной школе.</dc:title>
  <dc:creator>ольга</dc:creator>
  <cp:lastModifiedBy>Элла Алиева</cp:lastModifiedBy>
  <cp:revision>99</cp:revision>
  <dcterms:created xsi:type="dcterms:W3CDTF">2021-11-10T16:29:21Z</dcterms:created>
  <dcterms:modified xsi:type="dcterms:W3CDTF">2025-01-23T13:30:20Z</dcterms:modified>
</cp:coreProperties>
</file>