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2" r:id="rId2"/>
    <p:sldId id="308" r:id="rId3"/>
    <p:sldId id="310" r:id="rId4"/>
    <p:sldId id="309" r:id="rId5"/>
    <p:sldId id="259" r:id="rId6"/>
    <p:sldId id="311" r:id="rId7"/>
    <p:sldId id="312" r:id="rId8"/>
    <p:sldId id="270" r:id="rId9"/>
    <p:sldId id="295" r:id="rId10"/>
    <p:sldId id="296" r:id="rId11"/>
    <p:sldId id="297" r:id="rId12"/>
    <p:sldId id="305" r:id="rId13"/>
    <p:sldId id="299" r:id="rId14"/>
    <p:sldId id="300" r:id="rId15"/>
    <p:sldId id="283" r:id="rId16"/>
    <p:sldId id="285" r:id="rId17"/>
    <p:sldId id="286" r:id="rId18"/>
    <p:sldId id="284" r:id="rId19"/>
    <p:sldId id="290" r:id="rId20"/>
    <p:sldId id="288" r:id="rId21"/>
    <p:sldId id="313" r:id="rId22"/>
    <p:sldId id="301" r:id="rId23"/>
    <p:sldId id="287" r:id="rId24"/>
    <p:sldId id="303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8" autoAdjust="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6401-C636-468E-A44A-D9452603104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47A5-FDA1-4F60-A4BB-0F0DC5DEF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7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747A5-FDA1-4F60-A4BB-0F0DC5DEF3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6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747A5-FDA1-4F60-A4BB-0F0DC5DEF3C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9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5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0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29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6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9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1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9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2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29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5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7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0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5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0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3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3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3C81BA-EDD1-43F9-8922-F2C43B3C7468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B23A0D-845B-496F-A7C2-BD0E11E9C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7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uroki.ru/?ysclid=lfzoyuhipm705183376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content.edsoo.ru/lab/subject/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edu.skysmart.ru/" TargetMode="External"/><Relationship Id="rId4" Type="http://schemas.openxmlformats.org/officeDocument/2006/relationships/hyperlink" Target="https://&#1101;&#1082;&#1086;&#1082;&#1083;&#1072;&#1089;&#1089;.&#1088;&#1092;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7D5924-E8F5-4850-BA6B-A4C4BD2F2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3635" y="-27046163"/>
            <a:ext cx="249382" cy="30623768"/>
          </a:xfrm>
          <a:prstGeom prst="roundRect">
            <a:avLst/>
          </a:prstGeom>
          <a:solidFill>
            <a:srgbClr val="EEF2F5">
              <a:alpha val="85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b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uk-UA" sz="32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</a:t>
            </a:r>
            <a:r>
              <a:rPr lang="uk-UA" sz="32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uk-UA" sz="32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3200" b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32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uk-UA" sz="32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41C3B8-FAB8-4BAD-9EEC-813DBE166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116632"/>
            <a:ext cx="9144000" cy="90708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Чайкинская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школа-детский сад»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341AD-BF3F-4BA1-A917-8E3D44462E7B}"/>
              </a:ext>
            </a:extLst>
          </p:cNvPr>
          <p:cNvSpPr txBox="1"/>
          <p:nvPr/>
        </p:nvSpPr>
        <p:spPr>
          <a:xfrm>
            <a:off x="2211233" y="3996966"/>
            <a:ext cx="7560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 Наталия Дмитриевна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67608" y="2724727"/>
            <a:ext cx="7204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естественно-научной функциональной грамотности на уроках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54204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F91D84-509E-4689-9F0D-FC761AC52A9E}"/>
              </a:ext>
            </a:extLst>
          </p:cNvPr>
          <p:cNvSpPr txBox="1"/>
          <p:nvPr/>
        </p:nvSpPr>
        <p:spPr>
          <a:xfrm>
            <a:off x="794326" y="1013337"/>
            <a:ext cx="73059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«Сконструируй определение»;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«Развернутый ответ»;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«Верные и неверные утверждения»;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«Исключение»;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«Задай вопрос».</a:t>
            </a:r>
          </a:p>
          <a:p>
            <a:r>
              <a:rPr lang="ru-RU" sz="3200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521DDD-224D-4FB7-AE82-E525E71CC054}"/>
              </a:ext>
            </a:extLst>
          </p:cNvPr>
          <p:cNvSpPr/>
          <p:nvPr/>
        </p:nvSpPr>
        <p:spPr>
          <a:xfrm>
            <a:off x="794327" y="3253158"/>
            <a:ext cx="1072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«Исключение»: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Даются слова: камбий, древесина, прилистник ,сердцевина. Необходимо указать лишнее слово и обосновать свой выбор.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Прилистник, т. к. не является частью стебля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73AF7C-8AD2-4989-A559-33CEFE4911B7}"/>
              </a:ext>
            </a:extLst>
          </p:cNvPr>
          <p:cNvSpPr/>
          <p:nvPr/>
        </p:nvSpPr>
        <p:spPr>
          <a:xfrm>
            <a:off x="826682" y="4236874"/>
            <a:ext cx="10450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Учащиеся получают задание прочитать фрагмент текста, задать по нему вопросы, причем ограничивается время и число вопросов. И тут же предлагается на эти вопросы ответить самим учащимся.</a:t>
            </a:r>
          </a:p>
        </p:txBody>
      </p:sp>
      <p:pic>
        <p:nvPicPr>
          <p:cNvPr id="1026" name="Picture 2" descr="https://uchebniki-rabochaya-tetrad.com/onlajn_1407_kniga/stranica_231.jpg">
            <a:extLst>
              <a:ext uri="{FF2B5EF4-FFF2-40B4-BE49-F238E27FC236}">
                <a16:creationId xmlns:a16="http://schemas.microsoft.com/office/drawing/2014/main" id="{F21FE8BB-93BF-474D-B46F-EB9AA883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27" y="704273"/>
            <a:ext cx="2939212" cy="28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7382" y="551672"/>
            <a:ext cx="1058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Смысловое чтение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327" y="5086419"/>
            <a:ext cx="101432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2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общая ориентация в тексте, глубокое </a:t>
            </a:r>
            <a:r>
              <a:rPr lang="ru-RU">
                <a:solidFill>
                  <a:srgbClr val="333333"/>
                </a:solidFill>
                <a:latin typeface="Times New Roman" panose="02020603050405020304" pitchFamily="18" charset="0"/>
              </a:rPr>
              <a:t>понимание текста</a:t>
            </a:r>
            <a:r>
              <a:rPr lang="ru-RU"/>
              <a:t>, </a:t>
            </a:r>
            <a:r>
              <a:rPr lang="ru-RU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полученной информации в практической деятельности </a:t>
            </a:r>
            <a:r>
              <a:rPr lang="ru-RU" b="1" i="1" u="sng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6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F666FF-0F19-4112-B488-AF516E22C1E4}"/>
              </a:ext>
            </a:extLst>
          </p:cNvPr>
          <p:cNvSpPr txBox="1"/>
          <p:nvPr/>
        </p:nvSpPr>
        <p:spPr>
          <a:xfrm>
            <a:off x="923636" y="2869256"/>
            <a:ext cx="92548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проблемного обучения: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общей проблемной ситуации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ситуации, формулировка конкретной проблемы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и обоснование гипотез, последовательная их проверка (решение проблемы)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решения </a:t>
            </a:r>
          </a:p>
        </p:txBody>
      </p:sp>
      <p:pic>
        <p:nvPicPr>
          <p:cNvPr id="4098" name="Picture 2" descr="https://img2.freepng.ru/20180602/tc/kisspng-affiliate-marketing-money-service-researchgate-gmb-any-questions-5b122f57011948.0762310615279184230045.jpg">
            <a:extLst>
              <a:ext uri="{FF2B5EF4-FFF2-40B4-BE49-F238E27FC236}">
                <a16:creationId xmlns:a16="http://schemas.microsoft.com/office/drawing/2014/main" id="{DAF642CE-3979-4BC4-855D-C677DA04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09" y="3639126"/>
            <a:ext cx="2216725" cy="23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091" y="674254"/>
            <a:ext cx="10603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Технология проблемного обучения</a:t>
            </a:r>
            <a:r>
              <a:rPr lang="ru-RU" sz="2400" dirty="0"/>
              <a:t> предполагает создание под руководством учителя проблемных ситуаций и активную самостоятельную деятельность учащихся по их разрешению, </a:t>
            </a:r>
            <a:r>
              <a:rPr lang="ru-RU" sz="2400" b="1" u="sng" dirty="0"/>
              <a:t>в результате чего и происходит творческое овладение профессиональными знаниями, навыками, умениями и развитием мыслительных способностей</a:t>
            </a:r>
            <a:r>
              <a:rPr lang="ru-RU" sz="2400" dirty="0"/>
              <a:t>. 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9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" y="581891"/>
            <a:ext cx="10649527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7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B88512-4026-4B0C-94E6-92D74C3F5E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" y="355059"/>
            <a:ext cx="11212946" cy="6054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1E3C6-AA0B-4474-8A75-932DEBB8CB65}"/>
              </a:ext>
            </a:extLst>
          </p:cNvPr>
          <p:cNvSpPr/>
          <p:nvPr/>
        </p:nvSpPr>
        <p:spPr>
          <a:xfrm>
            <a:off x="1" y="0"/>
            <a:ext cx="797668" cy="7101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5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0DD1EA-5F07-4702-AAED-E7D908742B95}"/>
              </a:ext>
            </a:extLst>
          </p:cNvPr>
          <p:cNvSpPr/>
          <p:nvPr/>
        </p:nvSpPr>
        <p:spPr>
          <a:xfrm>
            <a:off x="655783" y="1117447"/>
            <a:ext cx="10883650" cy="1354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 </a:t>
            </a:r>
            <a:r>
              <a:rPr lang="ru-RU" sz="2400" b="1" dirty="0"/>
              <a:t>Критическое </a:t>
            </a:r>
            <a:r>
              <a:rPr lang="ru-RU" sz="2400" dirty="0"/>
              <a:t> </a:t>
            </a:r>
            <a:r>
              <a:rPr lang="ru-RU" sz="2400" b="1" dirty="0"/>
              <a:t>мышление - оценочное, рефлексивное, развивающееся путем наложения новой информации на жизненный личный опыт.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077D1D-B7F5-4BE6-B9D7-156CD83CEF49}"/>
              </a:ext>
            </a:extLst>
          </p:cNvPr>
          <p:cNvSpPr/>
          <p:nvPr/>
        </p:nvSpPr>
        <p:spPr>
          <a:xfrm>
            <a:off x="1200727" y="1985716"/>
            <a:ext cx="8515928" cy="353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Приемы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могут использоваться на различных этапах урока)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/>
              <a:t>Кластер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err="1"/>
              <a:t>Синквейн</a:t>
            </a:r>
            <a:endParaRPr lang="ru-RU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/>
              <a:t>Таблица «толстых» и «тонких» вопросов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err="1"/>
              <a:t>Инсерт</a:t>
            </a:r>
            <a:endParaRPr lang="ru-RU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err="1"/>
              <a:t>Фишнбоун</a:t>
            </a:r>
            <a:r>
              <a:rPr lang="ru-RU" sz="2400" dirty="0"/>
              <a:t>, или Рыбий скелет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/>
              <a:t>Мозговой штурм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2C783B-9718-420D-B945-82C21066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611" y="2844800"/>
            <a:ext cx="4043844" cy="2593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327" y="655782"/>
            <a:ext cx="827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Технология развития критического мышления (ТРКМ)</a:t>
            </a:r>
          </a:p>
        </p:txBody>
      </p:sp>
    </p:spTree>
    <p:extLst>
      <p:ext uri="{BB962C8B-B14F-4D97-AF65-F5344CB8AC3E}">
        <p14:creationId xmlns:p14="http://schemas.microsoft.com/office/powerpoint/2010/main" val="340890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D1EDC-9D1F-47E3-BC82-FB88F26D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891" y="766618"/>
            <a:ext cx="5108505" cy="6503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2.Кластер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94DA6-E36A-40E4-82DE-B2AB032E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2" y="683491"/>
            <a:ext cx="5101071" cy="4010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ello_html_m20c35b44.gif">
            <a:extLst>
              <a:ext uri="{FF2B5EF4-FFF2-40B4-BE49-F238E27FC236}">
                <a16:creationId xmlns:a16="http://schemas.microsoft.com/office/drawing/2014/main" id="{C015096E-E8BA-49A0-A8A3-D3D8CDD2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91" y="1416918"/>
            <a:ext cx="5320146" cy="44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ello_html_m5033b6a9.gif">
            <a:extLst>
              <a:ext uri="{FF2B5EF4-FFF2-40B4-BE49-F238E27FC236}">
                <a16:creationId xmlns:a16="http://schemas.microsoft.com/office/drawing/2014/main" id="{98ABB225-5AFB-42AF-8DFB-BB2A5B6E08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7" y="1323192"/>
            <a:ext cx="4636656" cy="4664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2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25770-D1EE-46F2-92E7-0CF2E84C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74" y="113198"/>
            <a:ext cx="7620235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Таблица «толстых» и «тонких» вопросов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s://ds05.infourok.ru/uploads/ex/0779/00020348-035921f2/img20.jpg">
            <a:extLst>
              <a:ext uri="{FF2B5EF4-FFF2-40B4-BE49-F238E27FC236}">
                <a16:creationId xmlns:a16="http://schemas.microsoft.com/office/drawing/2014/main" id="{591354DA-6D7D-418B-8EE5-0792E4C9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0" y="932874"/>
            <a:ext cx="5745019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C74294-02C7-4D18-8C11-E8D66F4DE48D}"/>
              </a:ext>
            </a:extLst>
          </p:cNvPr>
          <p:cNvSpPr/>
          <p:nvPr/>
        </p:nvSpPr>
        <p:spPr>
          <a:xfrm>
            <a:off x="1182254" y="3438039"/>
            <a:ext cx="7232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Инсерт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Читая текст, ученик делает пометки: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уже знал;        </a:t>
            </a:r>
          </a:p>
          <a:p>
            <a:pPr marL="228600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новое;         </a:t>
            </a:r>
          </a:p>
          <a:p>
            <a:pPr marL="22860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думал иначе;    </a:t>
            </a:r>
          </a:p>
          <a:p>
            <a:pPr marL="228600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не понял, есть вопросы.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276BDB-7938-46FF-A491-77FAE581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79" y="3429000"/>
            <a:ext cx="4844143" cy="1784036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9A965-4D62-4255-827F-9567E3996E37}"/>
              </a:ext>
            </a:extLst>
          </p:cNvPr>
          <p:cNvSpPr txBox="1"/>
          <p:nvPr/>
        </p:nvSpPr>
        <p:spPr>
          <a:xfrm>
            <a:off x="757382" y="3814618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«Мозговой штурм»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Постановка задачи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Выдвижение идей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Обсуждение идей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Принятие решения</a:t>
            </a:r>
          </a:p>
        </p:txBody>
      </p:sp>
      <p:pic>
        <p:nvPicPr>
          <p:cNvPr id="5122" name="Picture 2" descr="https://fs00.infourok.ru/images/doc/192/219406/img16.jpg">
            <a:extLst>
              <a:ext uri="{FF2B5EF4-FFF2-40B4-BE49-F238E27FC236}">
                <a16:creationId xmlns:a16="http://schemas.microsoft.com/office/drawing/2014/main" id="{B248C8E0-C85E-44B8-BBF9-2E915456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50" y="683674"/>
            <a:ext cx="7100136" cy="274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DE0275-68F6-46DC-9731-8DC02105FD41}"/>
              </a:ext>
            </a:extLst>
          </p:cNvPr>
          <p:cNvSpPr/>
          <p:nvPr/>
        </p:nvSpPr>
        <p:spPr>
          <a:xfrm>
            <a:off x="655783" y="573022"/>
            <a:ext cx="10612582" cy="102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«</a:t>
            </a:r>
            <a:r>
              <a:rPr lang="ru-RU" sz="2400" dirty="0" err="1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Фишнбоун</a:t>
            </a:r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», или «Рыбий скелет», урок в 8 классе по теме «Гигиена питания и предупреждение ЖКЗ»</a:t>
            </a:r>
            <a:br>
              <a:rPr lang="ru-RU" sz="24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FAC1D5-05D8-466A-BABC-7056476BD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09" y="3843807"/>
            <a:ext cx="2261188" cy="19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9868-6054-492E-BED6-C3AD58A1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7" y="1309268"/>
            <a:ext cx="10662241" cy="490267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/>
              <a:t> интерактивной доски, презентаций, иллюстраций, видео,</a:t>
            </a:r>
          </a:p>
          <a:p>
            <a:r>
              <a:rPr lang="ru-RU" dirty="0"/>
              <a:t>компьютерных программ и приложений.  </a:t>
            </a:r>
          </a:p>
          <a:p>
            <a:r>
              <a:rPr lang="en-US" dirty="0"/>
              <a:t>Microsoft Office </a:t>
            </a:r>
            <a:r>
              <a:rPr lang="ru-RU" dirty="0"/>
              <a:t>для построения графиков, таблиц</a:t>
            </a:r>
          </a:p>
          <a:p>
            <a:r>
              <a:rPr lang="ru-RU" dirty="0"/>
              <a:t>виртуальных лабораторий  </a:t>
            </a:r>
            <a:r>
              <a:rPr lang="en-US" dirty="0">
                <a:hlinkClick r:id="rId2"/>
              </a:rPr>
              <a:t>https://content.edsoo.ru/lab/subject/1/</a:t>
            </a:r>
            <a:endParaRPr lang="en-US" dirty="0"/>
          </a:p>
          <a:p>
            <a:r>
              <a:rPr lang="ru-RU" dirty="0"/>
              <a:t>сайт «</a:t>
            </a:r>
            <a:r>
              <a:rPr lang="ru-RU" dirty="0" err="1"/>
              <a:t>Биоуроки</a:t>
            </a:r>
            <a:r>
              <a:rPr lang="ru-RU" dirty="0"/>
              <a:t>» </a:t>
            </a:r>
            <a:r>
              <a:rPr lang="en-US" dirty="0">
                <a:hlinkClick r:id="rId3"/>
              </a:rPr>
              <a:t>https://biouroki.ru/?ysclid=lfzoyuhipm705183376</a:t>
            </a:r>
            <a:endParaRPr lang="ru-RU" dirty="0"/>
          </a:p>
          <a:p>
            <a:r>
              <a:rPr lang="ru-RU" dirty="0"/>
              <a:t>портал «</a:t>
            </a:r>
            <a:r>
              <a:rPr lang="ru-RU" dirty="0" err="1"/>
              <a:t>Экокласс</a:t>
            </a:r>
            <a:r>
              <a:rPr lang="ru-RU" dirty="0"/>
              <a:t>» (Общероссийские и международные экологические уроки) </a:t>
            </a:r>
            <a:r>
              <a:rPr lang="en-US" dirty="0">
                <a:hlinkClick r:id="rId4"/>
              </a:rPr>
              <a:t>https://</a:t>
            </a:r>
            <a:r>
              <a:rPr lang="ru-RU" dirty="0" err="1">
                <a:hlinkClick r:id="rId4"/>
              </a:rPr>
              <a:t>экокласс.рф</a:t>
            </a:r>
            <a:r>
              <a:rPr lang="ru-RU" dirty="0">
                <a:hlinkClick r:id="rId4"/>
              </a:rPr>
              <a:t>/</a:t>
            </a:r>
            <a:r>
              <a:rPr lang="en-US" dirty="0">
                <a:hlinkClick r:id="rId4"/>
              </a:rPr>
              <a:t>index.html</a:t>
            </a:r>
            <a:endParaRPr lang="ru-RU" dirty="0"/>
          </a:p>
          <a:p>
            <a:r>
              <a:rPr lang="en-US" dirty="0" err="1"/>
              <a:t>Skysmart</a:t>
            </a:r>
            <a:r>
              <a:rPr lang="en-US" dirty="0"/>
              <a:t> </a:t>
            </a:r>
            <a:r>
              <a:rPr lang="ru-RU" dirty="0"/>
              <a:t>Класс (задания для закрепления, контроля знаний, подготовка к ВПР, ОГЭ, ЕГЭ)  </a:t>
            </a:r>
            <a:r>
              <a:rPr lang="en-US" dirty="0">
                <a:hlinkClick r:id="rId5"/>
              </a:rPr>
              <a:t>https://edu.skysmart.ru/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6618" y="847603"/>
            <a:ext cx="785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4.Информационно-коммуникационные технологии (ИКТ)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80" y="1042484"/>
            <a:ext cx="2196379" cy="2291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2480" y="679879"/>
            <a:ext cx="2196378" cy="3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69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19E4A2-8294-4CD7-8797-0C4439FB8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3" y="661877"/>
            <a:ext cx="10852728" cy="2242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Проектно-исследовательская  деятельность-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 организации творческой деятельности учащихся по решению новых для них задач.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B066E9-0D8A-4804-8E5B-DC23B26DCA76}"/>
              </a:ext>
            </a:extLst>
          </p:cNvPr>
          <p:cNvSpPr/>
          <p:nvPr/>
        </p:nvSpPr>
        <p:spPr>
          <a:xfrm>
            <a:off x="701962" y="1457849"/>
            <a:ext cx="11138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, serif"/>
              </a:rPr>
              <a:t>Цель технологии</a:t>
            </a:r>
            <a:r>
              <a:rPr lang="ru-RU" i="1" dirty="0">
                <a:latin typeface="Times New Roman, serif"/>
              </a:rPr>
              <a:t> - </a:t>
            </a:r>
            <a:r>
              <a:rPr lang="ru-RU" dirty="0">
                <a:latin typeface="Times New Roman, serif"/>
              </a:rPr>
              <a:t>стимулировать интерес учащихся к определенным проблемам, предполагающим владение определенной суммой знаний и через проектную деятельность решение этих проблем, умение практически применять полученные знания.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1875-EE55-4635-AA87-1258940F854B}"/>
              </a:ext>
            </a:extLst>
          </p:cNvPr>
          <p:cNvSpPr txBox="1"/>
          <p:nvPr/>
        </p:nvSpPr>
        <p:spPr>
          <a:xfrm>
            <a:off x="823560" y="2515431"/>
            <a:ext cx="72492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работы: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Урок-исследование;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Урок-лаборатория;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Урок-защита исследовательских проектов;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изобретательства;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открытых мыслей и др.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54" y="2371448"/>
            <a:ext cx="1317685" cy="16996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454" y="4089040"/>
            <a:ext cx="1556385" cy="18427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521" y="2415180"/>
            <a:ext cx="1311562" cy="1637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139" y="2406102"/>
            <a:ext cx="1384454" cy="16664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310" y="4077651"/>
            <a:ext cx="1358475" cy="1844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2521" y="4040179"/>
            <a:ext cx="1301757" cy="18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7" y="665018"/>
            <a:ext cx="10621817" cy="55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F2BDF9-6B7D-44B8-A25B-E5E3208E8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8" y="701965"/>
            <a:ext cx="10566399" cy="330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Кейс-технологии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Кейс</a:t>
            </a:r>
            <a:r>
              <a:rPr lang="ru-RU" dirty="0"/>
              <a:t> - описание конкретной реальной ситуации, подготовленной по определённому формату и предназначенной для обучения учащихся анализу разных видов информации, ее обобщению, навыкам формулирования проблемы и выработки возможных вариантов ее решения в соответствии с установленным критериями.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Кейс-технология – </a:t>
            </a:r>
            <a:r>
              <a:rPr lang="ru-RU" b="1" u="sng" dirty="0"/>
              <a:t>это обучение действием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64" y="3107962"/>
            <a:ext cx="3648363" cy="2831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3565" y="4110382"/>
            <a:ext cx="6807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прием в генетическую консультацию пришла молодая семейная пара. Они планируют рождение детей, но хотят убедиться в том, что их дети не будут иметь некое генетическое заболевание, которое встречается в семье одного их супругов. </a:t>
            </a:r>
          </a:p>
        </p:txBody>
      </p:sp>
    </p:spTree>
    <p:extLst>
      <p:ext uri="{BB962C8B-B14F-4D97-AF65-F5344CB8AC3E}">
        <p14:creationId xmlns:p14="http://schemas.microsoft.com/office/powerpoint/2010/main" val="77098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418" y="751344"/>
            <a:ext cx="989214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Кейс-стадии: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шаг: сформулируйте конкретную проблему и запишите ее.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шаг: выявите и запишите основные причины ее возникновения.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шаг: проблема перефразируется в цель. 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шаг: причины становятся задачами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шаг: для каждого задания определяется комплекс мероприятий-шагов по ее решению, назначаются ответственные, которые подбирают команду для реализации мероприятий.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шаг: Ответственные определяют необходимые ресурсы и время для выполнения мероприятия.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шаг: для каждого блока задач определяется конкретный продукт и критерии эффективности решения задачи.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391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CE132E-A4AA-4DDC-947A-1EFB505AA43E}"/>
              </a:ext>
            </a:extLst>
          </p:cNvPr>
          <p:cNvSpPr/>
          <p:nvPr/>
        </p:nvSpPr>
        <p:spPr>
          <a:xfrm>
            <a:off x="794327" y="877455"/>
            <a:ext cx="10603346" cy="510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Кейс-стадии: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шаг: сформулируйте конкретную проблему и запишите ее.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вероятность рождения больных детей?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шаг: выявите и запишите основные причины ее возникновения.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есть проявление этой болезни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шаг: проблема перефразируется в цель.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вероятность рождения больного ребенка.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шаг: причины становятся задачами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Выявить  больных родственников, их место в родословной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шаг: для каждого задания определяется комплекс мероприятий-шагов по ее решению, назначаются ответственные, которые подбирают команду для реализации мероприятий.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 к семейной паре, определение элементов родословной.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шаг: Ответственные определяют необходимые ресурсы и время для выполнения мероприятия.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генеалогического дерева.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шаг: для каждого блока задач определяется конкретный продукт и критерии эффективности решения задачи.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родословной, определение вероятности, результаты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3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490EDB-7C3B-4976-8A69-351F0179EA74}"/>
              </a:ext>
            </a:extLst>
          </p:cNvPr>
          <p:cNvSpPr txBox="1"/>
          <p:nvPr/>
        </p:nvSpPr>
        <p:spPr>
          <a:xfrm>
            <a:off x="3533467" y="1147574"/>
            <a:ext cx="489301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умения ЕНГ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C2051-0832-421B-B812-2549D7537F18}"/>
              </a:ext>
            </a:extLst>
          </p:cNvPr>
          <p:cNvSpPr txBox="1"/>
          <p:nvPr/>
        </p:nvSpPr>
        <p:spPr>
          <a:xfrm>
            <a:off x="1198418" y="2730617"/>
            <a:ext cx="32101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EA3D5-6AFA-4E88-8929-0B82E6050564}"/>
              </a:ext>
            </a:extLst>
          </p:cNvPr>
          <p:cNvSpPr txBox="1"/>
          <p:nvPr/>
        </p:nvSpPr>
        <p:spPr>
          <a:xfrm>
            <a:off x="7370618" y="2759363"/>
            <a:ext cx="35467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71C16-3724-4A4F-B660-00EF18900616}"/>
              </a:ext>
            </a:extLst>
          </p:cNvPr>
          <p:cNvSpPr txBox="1"/>
          <p:nvPr/>
        </p:nvSpPr>
        <p:spPr>
          <a:xfrm>
            <a:off x="4329217" y="3479295"/>
            <a:ext cx="36459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C7643-1C06-4A26-BF92-B687421DA7E5}"/>
              </a:ext>
            </a:extLst>
          </p:cNvPr>
          <p:cNvSpPr txBox="1"/>
          <p:nvPr/>
        </p:nvSpPr>
        <p:spPr>
          <a:xfrm>
            <a:off x="4250987" y="4863830"/>
            <a:ext cx="3535785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РЕАЛЬНАЯ ЖИЗНЕННАЯ СИТУАЦИЯ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A507470-35CB-4433-9120-7D2D4052E337}"/>
              </a:ext>
            </a:extLst>
          </p:cNvPr>
          <p:cNvCxnSpPr/>
          <p:nvPr/>
        </p:nvCxnSpPr>
        <p:spPr>
          <a:xfrm flipH="1">
            <a:off x="3414409" y="1732349"/>
            <a:ext cx="994136" cy="9469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D6FC2D1-8AE2-4753-9854-B42881F1D2EE}"/>
              </a:ext>
            </a:extLst>
          </p:cNvPr>
          <p:cNvCxnSpPr>
            <a:cxnSpLocks/>
          </p:cNvCxnSpPr>
          <p:nvPr/>
        </p:nvCxnSpPr>
        <p:spPr>
          <a:xfrm flipH="1">
            <a:off x="6022110" y="1834701"/>
            <a:ext cx="19225" cy="1480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E7453D4-BF0F-4170-A0BD-DC0F96787840}"/>
              </a:ext>
            </a:extLst>
          </p:cNvPr>
          <p:cNvCxnSpPr>
            <a:cxnSpLocks/>
          </p:cNvCxnSpPr>
          <p:nvPr/>
        </p:nvCxnSpPr>
        <p:spPr>
          <a:xfrm>
            <a:off x="7786772" y="1732349"/>
            <a:ext cx="1012784" cy="9469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7C7E112-1FE5-4299-9A99-126DB3189D40}"/>
              </a:ext>
            </a:extLst>
          </p:cNvPr>
          <p:cNvCxnSpPr>
            <a:cxnSpLocks/>
          </p:cNvCxnSpPr>
          <p:nvPr/>
        </p:nvCxnSpPr>
        <p:spPr>
          <a:xfrm>
            <a:off x="2558095" y="3344138"/>
            <a:ext cx="1739998" cy="141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BB81DEF-31DE-469E-83EC-636467DF9194}"/>
              </a:ext>
            </a:extLst>
          </p:cNvPr>
          <p:cNvCxnSpPr>
            <a:cxnSpLocks/>
          </p:cNvCxnSpPr>
          <p:nvPr/>
        </p:nvCxnSpPr>
        <p:spPr>
          <a:xfrm flipH="1">
            <a:off x="6020487" y="4091912"/>
            <a:ext cx="1622" cy="669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5D0022B-0F05-4A49-9B4A-F85578FC33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793232" y="3221028"/>
            <a:ext cx="1350768" cy="1642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036" y="705070"/>
            <a:ext cx="1048327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опыт педагогической деятельности, обучающиеся могут знать суть вопроса, но не всегда могут поделиться своими знаниями, т. е. их коммуникативная компетентность не сформирована полностью.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стороны, хорошо известно, что глубокое, основательное понимание предмета формируется тогда, когда ты можешь донести очень сложную информацию доступным собеседнику языком.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стороны, при решении заданий обучающемуся приходится все чаще опираться на свой жизненный опыт, привлекать знания, полученные на других предметах естественно-научного цикла, уметь высказывать предположения, принимать решения или отвергать их.</a:t>
            </a:r>
          </a:p>
        </p:txBody>
      </p:sp>
    </p:spTree>
    <p:extLst>
      <p:ext uri="{BB962C8B-B14F-4D97-AF65-F5344CB8AC3E}">
        <p14:creationId xmlns:p14="http://schemas.microsoft.com/office/powerpoint/2010/main" val="93371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8CF27A-65EC-4F90-A3CF-CB440F72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6454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291" y="619368"/>
            <a:ext cx="106711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исследования (PISA) оказали в последние годы наибольшее влияние на развитие образования в мире, в том числе и в России. Не учитывать результаты PISA отечественное образование сегодня не может, поскольку вопрос о конкурентоспособности стоит очень остро. Исследование PISA на сегодня рассматривается в мире, как универсальный инструмент сравнительной оценки эффективности школьного образования. Данные, полученные в ходе исследования, служат основой для определения стратегий развития системы образования. Известно, что качество российского образования отличается от качества образования за рубежом: при достаточно высоких предметных знаниях и умениях российские школьники испытывают затруднения в применении своих знаний в ситуациях, близких к повседневной жизни, а также в работе с информацией, представленной в различной форме. Таким образом, по важнейшему сегодня в мире практико-ориентированному показателю российское образование не отвечает международным требованиям и стандартам.</a:t>
            </a:r>
          </a:p>
        </p:txBody>
      </p:sp>
    </p:spTree>
    <p:extLst>
      <p:ext uri="{BB962C8B-B14F-4D97-AF65-F5344CB8AC3E}">
        <p14:creationId xmlns:p14="http://schemas.microsoft.com/office/powerpoint/2010/main" val="202843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9055" y="825510"/>
            <a:ext cx="104093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компоненте государственного стандарта общего образования среди прочих направлений модернизации общего образования выделяется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«формирования ключевых компетенций – готовности учащихся использовать усвоенные знания, умения и способы деятельности в реальной жизни для решения практических задач». Кроме того, отмечается, что одним из базовых требований к содержанию образования на ступени основного общего образования «… является достижение выпускниками уровня функциональной грамотности, необходимой в современном обществе, как по математическому и естественно-научному, так и социально-культурному направлениям».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 грамотность - это способность человека вступать в отношения с внешней средой 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 быстро адаптироваться и функционировать в ней.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включает в себя: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 компетенции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  грамотность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 грамотность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 грамотность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 грамотность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093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6DE48-DB66-4D19-B2A5-24E12339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8" y="434109"/>
            <a:ext cx="9776691" cy="1046591"/>
          </a:xfrm>
        </p:spPr>
        <p:txBody>
          <a:bodyPr>
            <a:normAutofit/>
          </a:bodyPr>
          <a:lstStyle/>
          <a:p>
            <a:pPr algn="l"/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F081A-D575-45BC-AC2E-F3B9E1A6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9" y="808492"/>
            <a:ext cx="10492032" cy="580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-это способность человека занимать активную гражданскую позицию по общественно значимым вопросам, которые связанны с естественными науками, и его готовность интересоваться естественно-научными идеями.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 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научное объяснение явлений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особенностей естественно-научного исследования 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данных и использование научных доказательств для получения выводов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s://sdo.cpm.kz/pluginfile.php/2259/course/overviewfiles/PISA.png">
            <a:extLst>
              <a:ext uri="{FF2B5EF4-FFF2-40B4-BE49-F238E27FC236}">
                <a16:creationId xmlns:a16="http://schemas.microsoft.com/office/drawing/2014/main" id="{EB96EFFB-26E4-4F5F-A3BB-91A7E39D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099" y="5163025"/>
            <a:ext cx="1997626" cy="15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o-rzn.ru/upload/iblock/f5a/f5a5b7ae9a2f604fb40a931fa4c19e76.jpg">
            <a:extLst>
              <a:ext uri="{FF2B5EF4-FFF2-40B4-BE49-F238E27FC236}">
                <a16:creationId xmlns:a16="http://schemas.microsoft.com/office/drawing/2014/main" id="{BE770E99-B9AC-48DE-B1E9-0DAE74F0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512" y="4136813"/>
            <a:ext cx="2117699" cy="180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do-rzn.ru/upload/iblock/f5a/f5a5b7ae9a2f604fb40a931fa4c19e76.jpg">
            <a:extLst>
              <a:ext uri="{FF2B5EF4-FFF2-40B4-BE49-F238E27FC236}">
                <a16:creationId xmlns:a16="http://schemas.microsoft.com/office/drawing/2014/main" id="{BE770E99-B9AC-48DE-B1E9-0DAE74F0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875" y="4261521"/>
            <a:ext cx="2117699" cy="180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5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4406" y="642536"/>
            <a:ext cx="5825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естественно-научной грамотности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96007"/>
              </p:ext>
            </p:extLst>
          </p:nvPr>
        </p:nvGraphicFramePr>
        <p:xfrm>
          <a:off x="650449" y="1092499"/>
          <a:ext cx="10765411" cy="5157814"/>
        </p:xfrm>
        <a:graphic>
          <a:graphicData uri="http://schemas.openxmlformats.org/drawingml/2006/table">
            <a:tbl>
              <a:tblPr firstRow="1" bandRow="1"/>
              <a:tblGrid>
                <a:gridCol w="1578082">
                  <a:extLst>
                    <a:ext uri="{9D8B030D-6E8A-4147-A177-3AD203B41FA5}">
                      <a16:colId xmlns:a16="http://schemas.microsoft.com/office/drawing/2014/main" val="2816996404"/>
                    </a:ext>
                  </a:extLst>
                </a:gridCol>
                <a:gridCol w="9187329">
                  <a:extLst>
                    <a:ext uri="{9D8B030D-6E8A-4147-A177-3AD203B41FA5}">
                      <a16:colId xmlns:a16="http://schemas.microsoft.com/office/drawing/2014/main" val="2418092288"/>
                    </a:ext>
                  </a:extLst>
                </a:gridCol>
              </a:tblGrid>
              <a:tr h="7837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уровень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ограниченные знания, которые могут применять только в знакомых ситуациях.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могут давать очевидные объяснения, которые явно следуют из имеющихся данных. 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62551"/>
                  </a:ext>
                </a:extLst>
              </a:tr>
              <a:tr h="11954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уровень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давать возможные объяснения в знакомых ситуациях на основе адекватных научных знаний;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 выводы на основе простых исследований;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прямые связи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18877"/>
                  </a:ext>
                </a:extLst>
              </a:tr>
              <a:tr h="12914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уровень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ясно сформулированные научные проблемы;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отобрать факты и знания, необходимые для объяснения явлений;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простые модели; - интерпретировать и напрямую использовать естественно-научные понятия;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 короткие высказывания, используя факты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70732"/>
                  </a:ext>
                </a:extLst>
              </a:tr>
              <a:tr h="18679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уровень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различные ситуации и проблемы, в которых явно проявляются отдельные явления;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или обобщить объяснения, основанные на знаниях различных разделов естествознания и технологии, и связать эти объяснения напрямую с отдельными аспектами жизненных ситуаций;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оценивать свои действия и сообщать о своих решениях, используя при этом естественно-научные знания и обоснования. </a:t>
                      </a:r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8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0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46633"/>
              </p:ext>
            </p:extLst>
          </p:nvPr>
        </p:nvGraphicFramePr>
        <p:xfrm>
          <a:off x="905164" y="685686"/>
          <a:ext cx="10317018" cy="539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352">
                  <a:extLst>
                    <a:ext uri="{9D8B030D-6E8A-4147-A177-3AD203B41FA5}">
                      <a16:colId xmlns:a16="http://schemas.microsoft.com/office/drawing/2014/main" val="1546283253"/>
                    </a:ext>
                  </a:extLst>
                </a:gridCol>
                <a:gridCol w="8804666">
                  <a:extLst>
                    <a:ext uri="{9D8B030D-6E8A-4147-A177-3AD203B41FA5}">
                      <a16:colId xmlns:a16="http://schemas.microsoft.com/office/drawing/2014/main" val="16170105"/>
                    </a:ext>
                  </a:extLst>
                </a:gridCol>
              </a:tblGrid>
              <a:tr h="2704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5 уровень</a:t>
                      </a:r>
                    </a:p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могут: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/>
                        <a:t>выявлять естественно-научные аспекты во многих сложных жизненных ситуациях, применять естественно-научные знания и знания о науке в этих ситуациях;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/>
                        <a:t>сравнивать, отбирать и оценивать соответствующие научные обоснования и доказательства для принятия решений в жизненных ситуациях;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/>
                        <a:t>устанавливать связи между отдельными знаниями и критически анализировать ситуации;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/>
                        <a:t>- выстраивать обоснованные объяснения и давать аргументацию на основе критического анализа.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/>
                        <a:t>У них хорошо сформированы исследовательские умения. 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560750112"/>
                  </a:ext>
                </a:extLst>
              </a:tr>
              <a:tr h="2270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6 уровень</a:t>
                      </a:r>
                    </a:p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могут: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/>
                        <a:t>определять, объяснять и применять </a:t>
                      </a:r>
                      <a:r>
                        <a:rPr lang="ru-RU" sz="1800" dirty="0" err="1"/>
                        <a:t>естественно-научные</a:t>
                      </a:r>
                      <a:r>
                        <a:rPr lang="ru-RU" sz="1800" dirty="0"/>
                        <a:t> знания и знания о науке в различных сложных жизненных ситуациях;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dirty="0"/>
                        <a:t> - связывать информацию и объяснения из различных источников и использовать их для обоснования различных решений. Они постоянно демонстрируют высокий уровень </a:t>
                      </a:r>
                      <a:r>
                        <a:rPr lang="ru-RU" sz="1800" dirty="0" err="1"/>
                        <a:t>сформированности</a:t>
                      </a:r>
                      <a:r>
                        <a:rPr lang="ru-RU" sz="1800" dirty="0"/>
                        <a:t> интеллектуальных умений,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например, доказывать и обосновывать. Они могут использовать свои знания для аргументации рекомендаций или решений, принятых в контексте личных, социально-экономических и глобальных ситуаций.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254778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1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9EAA4-606B-4106-BAA6-B5634144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87" y="1154545"/>
            <a:ext cx="9096866" cy="138545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у школьников, выявленные международными исследованиями: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9F497-5E44-4CCD-AEC3-09520DF6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899" y="2466109"/>
            <a:ext cx="9576245" cy="37367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знаний типа «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 вопросы;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обосновывать, доказывать;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простейшие приемы исследования;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Строить развернутые высказывания;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надежность информации;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1A43A6-11F2-4FEE-85CD-8D01A43D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18" y="628072"/>
            <a:ext cx="2138899" cy="6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2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6C4E09-1063-4605-A4E7-7B0CCFA39576}"/>
              </a:ext>
            </a:extLst>
          </p:cNvPr>
          <p:cNvSpPr/>
          <p:nvPr/>
        </p:nvSpPr>
        <p:spPr>
          <a:xfrm>
            <a:off x="1036948" y="229950"/>
            <a:ext cx="10024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/>
          </a:p>
          <a:p>
            <a:pPr algn="ctr"/>
            <a:endParaRPr lang="ru-RU" sz="2400" b="1" u="sng" dirty="0"/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для формирования и развития ЕНГ на уроках биологии: </a:t>
            </a:r>
          </a:p>
          <a:p>
            <a:r>
              <a:rPr lang="ru-RU" sz="2400" dirty="0"/>
              <a:t> </a:t>
            </a:r>
            <a:endParaRPr lang="ru-RU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 деятельность;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68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1472</TotalTime>
  <Words>1665</Words>
  <Application>Microsoft Office PowerPoint</Application>
  <PresentationFormat>Широкоэкранный</PresentationFormat>
  <Paragraphs>175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Times New Roman, serif</vt:lpstr>
      <vt:lpstr>Arial</vt:lpstr>
      <vt:lpstr>Calibri</vt:lpstr>
      <vt:lpstr>Garamond</vt:lpstr>
      <vt:lpstr>Times New Roman</vt:lpstr>
      <vt:lpstr>Wingdings</vt:lpstr>
      <vt:lpstr>Натуральные материалы</vt:lpstr>
      <vt:lpstr>  «Формирование естественно-научной грамотности на уроках биологии»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Проблемы у школьников, выявленные международными исследованиями: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2.Кластер </vt:lpstr>
      <vt:lpstr>3. Таблица «толстых» и «тонких» вопросов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Зыкова</dc:creator>
  <cp:lastModifiedBy>Элла Алиева</cp:lastModifiedBy>
  <cp:revision>110</cp:revision>
  <dcterms:created xsi:type="dcterms:W3CDTF">2021-03-15T08:21:28Z</dcterms:created>
  <dcterms:modified xsi:type="dcterms:W3CDTF">2025-01-24T13:01:04Z</dcterms:modified>
</cp:coreProperties>
</file>