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7"/>
  </p:notesMasterIdLst>
  <p:sldIdLst>
    <p:sldId id="302" r:id="rId2"/>
    <p:sldId id="308" r:id="rId3"/>
    <p:sldId id="310" r:id="rId4"/>
    <p:sldId id="309" r:id="rId5"/>
    <p:sldId id="259" r:id="rId6"/>
    <p:sldId id="311" r:id="rId7"/>
    <p:sldId id="312" r:id="rId8"/>
    <p:sldId id="270" r:id="rId9"/>
    <p:sldId id="295" r:id="rId10"/>
    <p:sldId id="296" r:id="rId11"/>
    <p:sldId id="297" r:id="rId12"/>
    <p:sldId id="305" r:id="rId13"/>
    <p:sldId id="299" r:id="rId14"/>
    <p:sldId id="300" r:id="rId15"/>
    <p:sldId id="283" r:id="rId16"/>
    <p:sldId id="285" r:id="rId17"/>
    <p:sldId id="286" r:id="rId18"/>
    <p:sldId id="284" r:id="rId19"/>
    <p:sldId id="290" r:id="rId20"/>
    <p:sldId id="288" r:id="rId21"/>
    <p:sldId id="313" r:id="rId22"/>
    <p:sldId id="301" r:id="rId23"/>
    <p:sldId id="287" r:id="rId24"/>
    <p:sldId id="303" r:id="rId25"/>
    <p:sldId id="266" r:id="rId2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1158" autoAdjust="0"/>
  </p:normalViewPr>
  <p:slideViewPr>
    <p:cSldViewPr snapToGrid="0">
      <p:cViewPr varScale="1">
        <p:scale>
          <a:sx n="83" d="100"/>
          <a:sy n="83" d="100"/>
        </p:scale>
        <p:origin x="658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706401-C636-468E-A44A-D94526031043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F2747A5-FDA1-4F60-A4BB-0F0DC5DEF3C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873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747A5-FDA1-4F60-A4BB-0F0DC5DEF3C7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35647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F2747A5-FDA1-4F60-A4BB-0F0DC5DEF3C7}" type="slidenum">
              <a:rPr lang="ru-RU" smtClean="0"/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1539342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6934" y="0"/>
            <a:ext cx="12231160" cy="6856214"/>
            <a:chOff x="-16934" y="0"/>
            <a:chExt cx="12231160" cy="6856214"/>
          </a:xfrm>
        </p:grpSpPr>
        <p:pic>
          <p:nvPicPr>
            <p:cNvPr id="16" name="Picture 15" descr="HD-PanelTitle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26" name="Rectangle 25"/>
            <p:cNvSpPr/>
            <p:nvPr/>
          </p:nvSpPr>
          <p:spPr>
            <a:xfrm>
              <a:off x="2328332" y="1540931"/>
              <a:ext cx="7543802" cy="3835401"/>
            </a:xfrm>
            <a:prstGeom prst="rect">
              <a:avLst/>
            </a:prstGeom>
            <a:noFill/>
            <a:ln w="15875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7" name="Picture 16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6934" y="3147609"/>
              <a:ext cx="2478024" cy="612648"/>
            </a:xfrm>
            <a:prstGeom prst="rect">
              <a:avLst/>
            </a:prstGeom>
          </p:spPr>
        </p:pic>
        <p:pic>
          <p:nvPicPr>
            <p:cNvPr id="20" name="Picture 19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736202" y="3147609"/>
              <a:ext cx="2478024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92398" y="1871131"/>
            <a:ext cx="6815669" cy="1515533"/>
          </a:xfrm>
        </p:spPr>
        <p:txBody>
          <a:bodyPr anchor="b">
            <a:noAutofit/>
          </a:bodyPr>
          <a:lstStyle>
            <a:lvl1pPr algn="ctr">
              <a:defRPr sz="5400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2398" y="3657597"/>
            <a:ext cx="6815669" cy="1320802"/>
          </a:xfrm>
        </p:spPr>
        <p:txBody>
          <a:bodyPr anchor="t">
            <a:normAutofit/>
          </a:bodyPr>
          <a:lstStyle>
            <a:lvl1pPr marL="0" indent="0" algn="ctr">
              <a:buNone/>
              <a:defRPr sz="21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983232" y="5037663"/>
            <a:ext cx="897467" cy="279400"/>
          </a:xfrm>
        </p:spPr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92397" y="5037663"/>
            <a:ext cx="5214635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956900" y="5037663"/>
            <a:ext cx="551167" cy="279400"/>
          </a:xfrm>
        </p:spPr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692399" y="3522131"/>
            <a:ext cx="6815668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91599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3855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15069" y="1752606"/>
            <a:ext cx="8158688" cy="1822514"/>
          </a:xfrm>
        </p:spPr>
        <p:txBody>
          <a:bodyPr anchor="b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15067" y="3846051"/>
            <a:ext cx="8158690" cy="954547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2012723" y="3710585"/>
            <a:ext cx="8163380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01176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98448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81344" y="2560320"/>
            <a:ext cx="4718304" cy="3310128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8604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9540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80670" y="2658533"/>
            <a:ext cx="4718304" cy="576262"/>
          </a:xfrm>
        </p:spPr>
        <p:txBody>
          <a:bodyPr anchor="b">
            <a:noAutofit/>
          </a:bodyPr>
          <a:lstStyle>
            <a:lvl1pPr marL="0" indent="0">
              <a:spcBef>
                <a:spcPts val="672"/>
              </a:spcBef>
              <a:spcAft>
                <a:spcPts val="600"/>
              </a:spcAft>
              <a:buNone/>
              <a:defRPr sz="28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80670" y="3243262"/>
            <a:ext cx="4718304" cy="2632605"/>
          </a:xfrm>
        </p:spPr>
        <p:txBody>
          <a:bodyPr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cxnSp>
        <p:nvCxnSpPr>
          <p:cNvPr id="18" name="Straight Connector 17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258882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7458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79051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3811" y="1388534"/>
            <a:ext cx="3718455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8668" y="982131"/>
            <a:ext cx="5469466" cy="4893735"/>
          </a:xfrm>
        </p:spPr>
        <p:txBody>
          <a:bodyPr anchor="ctr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3811" y="3031065"/>
            <a:ext cx="3718455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396169" y="2912533"/>
            <a:ext cx="35144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94304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399" y="1883832"/>
            <a:ext cx="6241816" cy="1371600"/>
          </a:xfrm>
        </p:spPr>
        <p:txBody>
          <a:bodyPr anchor="b">
            <a:normAutofit/>
          </a:bodyPr>
          <a:lstStyle>
            <a:lvl1pPr algn="ctr">
              <a:defRPr sz="28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094831" y="1041400"/>
            <a:ext cx="3063347" cy="4775200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399" y="3255432"/>
            <a:ext cx="6241816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72340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4815415"/>
            <a:ext cx="9609666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41427" y="1041399"/>
            <a:ext cx="10105972" cy="33358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  <a:miter lim="800000"/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95401" y="5382153"/>
            <a:ext cx="9609666" cy="493712"/>
          </a:xfrm>
        </p:spPr>
        <p:txBody>
          <a:bodyPr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59059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03868" y="982132"/>
            <a:ext cx="9592732" cy="2954868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03868" y="4343399"/>
            <a:ext cx="9592732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3329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74812" y="3352800"/>
            <a:ext cx="8839202" cy="584200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20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343399"/>
            <a:ext cx="9609666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600267" y="282787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396169" y="4140199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706493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2" y="3308581"/>
            <a:ext cx="960966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777381"/>
            <a:ext cx="960966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34980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3" y="982132"/>
            <a:ext cx="929639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9312"/>
            <a:ext cx="9609668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4529667"/>
            <a:ext cx="9609668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62013" y="8799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00267" y="259926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738192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1" y="982132"/>
            <a:ext cx="9609666" cy="2243668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0" name="Text Placeholder 2"/>
          <p:cNvSpPr>
            <a:spLocks noGrp="1"/>
          </p:cNvSpPr>
          <p:nvPr>
            <p:ph type="body" idx="13"/>
          </p:nvPr>
        </p:nvSpPr>
        <p:spPr>
          <a:xfrm>
            <a:off x="1295401" y="3630168"/>
            <a:ext cx="9609668" cy="84124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470399"/>
            <a:ext cx="9609670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396169" y="3429000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2995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396169" y="2421466"/>
            <a:ext cx="9407298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60275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9356" y="982131"/>
            <a:ext cx="1890895" cy="489373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5398" y="982132"/>
            <a:ext cx="7433025" cy="4893734"/>
          </a:xfrm>
        </p:spPr>
        <p:txBody>
          <a:bodyPr vert="eaVert" anchor="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8863890" y="990600"/>
            <a:ext cx="0" cy="487680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462964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736" y="0"/>
            <a:ext cx="12229962" cy="6856214"/>
            <a:chOff x="-15736" y="0"/>
            <a:chExt cx="12229962" cy="6856214"/>
          </a:xfrm>
        </p:grpSpPr>
        <p:pic>
          <p:nvPicPr>
            <p:cNvPr id="8" name="Picture 7" descr="H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12188825" cy="6856214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608012" y="609600"/>
              <a:ext cx="10972800" cy="5638800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-15736" y="3153832"/>
              <a:ext cx="77724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1436986" y="3153832"/>
              <a:ext cx="77724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95402" y="982132"/>
            <a:ext cx="9601196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1" y="2556932"/>
            <a:ext cx="9601196" cy="331893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677501" y="5969000"/>
            <a:ext cx="16002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3E3C81BA-EDD1-43F9-8922-F2C43B3C7468}" type="datetimeFigureOut">
              <a:rPr lang="ru-RU" smtClean="0"/>
              <a:t>24.01.2025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295401" y="5969000"/>
            <a:ext cx="730590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3901" y="5969000"/>
            <a:ext cx="54269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87B23A0D-845B-496F-A7C2-BD0E11E9C8E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488733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gif"/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biouroki.ru/?ysclid=lfzoyuhipm705183376" TargetMode="External"/><Relationship Id="rId7" Type="http://schemas.openxmlformats.org/officeDocument/2006/relationships/image" Target="../media/image22.png"/><Relationship Id="rId2" Type="http://schemas.openxmlformats.org/officeDocument/2006/relationships/hyperlink" Target="https://content.edsoo.ru/lab/subject/1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hyperlink" Target="https://edu.skysmart.ru/" TargetMode="External"/><Relationship Id="rId4" Type="http://schemas.openxmlformats.org/officeDocument/2006/relationships/hyperlink" Target="https://&#1101;&#1082;&#1086;&#1082;&#1083;&#1072;&#1089;&#1089;.&#1088;&#1092;/index.html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8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8E7D5924-E8F5-4850-BA6B-A4C4BD2F23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623635" y="-27046163"/>
            <a:ext cx="249382" cy="30623768"/>
          </a:xfrm>
          <a:prstGeom prst="roundRect">
            <a:avLst/>
          </a:prstGeom>
          <a:solidFill>
            <a:srgbClr val="EEF2F5">
              <a:alpha val="85000"/>
            </a:srgbClr>
          </a:solidFill>
          <a:ln>
            <a:noFill/>
          </a:ln>
        </p:spPr>
        <p:txBody>
          <a:bodyPr wrap="square">
            <a:spAutoFit/>
          </a:bodyPr>
          <a:lstStyle/>
          <a:p>
            <a:pPr>
              <a:defRPr/>
            </a:pPr>
            <a:br>
              <a:rPr lang="uk-U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lang="uk-UA" sz="32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uk-UA" sz="3200" b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uk-UA" sz="3200" b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</a:t>
            </a:r>
            <a:r>
              <a:rPr lang="uk-UA" sz="3200" b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естественно-научной</a:t>
            </a:r>
            <a:r>
              <a:rPr lang="uk-UA" sz="3200" b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грамотности</a:t>
            </a:r>
            <a:r>
              <a:rPr lang="uk-UA" sz="3200" b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на </a:t>
            </a:r>
            <a:r>
              <a:rPr lang="uk-UA" sz="3200" b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уроках</a:t>
            </a:r>
            <a:r>
              <a:rPr lang="uk-UA" sz="3200" b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uk-UA" sz="3200" b="0" dirty="0" err="1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биологии</a:t>
            </a:r>
            <a:r>
              <a:rPr lang="uk-UA" sz="3200" b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141C3B8-FAB8-4BAD-9EEC-813DBE1667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76375" y="116632"/>
            <a:ext cx="9144000" cy="907082"/>
          </a:xfrm>
        </p:spPr>
        <p:txBody>
          <a:bodyPr>
            <a:norm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бюджетное общеобразовательное учреждение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Чайкинская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школа-детский сад»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2341AD-BF3F-4BA1-A917-8E3D44462E7B}"/>
              </a:ext>
            </a:extLst>
          </p:cNvPr>
          <p:cNvSpPr txBox="1"/>
          <p:nvPr/>
        </p:nvSpPr>
        <p:spPr>
          <a:xfrm>
            <a:off x="2211233" y="3996966"/>
            <a:ext cx="756084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подготовила: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биологии 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Рыбка Наталия Дмитриевна</a:t>
            </a:r>
            <a:endParaRPr lang="ru-RU" sz="2400" dirty="0"/>
          </a:p>
        </p:txBody>
      </p:sp>
      <p:sp>
        <p:nvSpPr>
          <p:cNvPr id="2" name="TextBox 1"/>
          <p:cNvSpPr txBox="1"/>
          <p:nvPr/>
        </p:nvSpPr>
        <p:spPr>
          <a:xfrm>
            <a:off x="2567608" y="2724727"/>
            <a:ext cx="720446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естественно-научной функциональной грамотности на уроках биологии</a:t>
            </a:r>
          </a:p>
        </p:txBody>
      </p:sp>
    </p:spTree>
    <p:extLst>
      <p:ext uri="{BB962C8B-B14F-4D97-AF65-F5344CB8AC3E}">
        <p14:creationId xmlns:p14="http://schemas.microsoft.com/office/powerpoint/2010/main" val="5420420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4327" y="665018"/>
            <a:ext cx="10621817" cy="552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13423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35291" y="619368"/>
            <a:ext cx="10671141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Международные исследования (PISA) оказали в последние годы наибольшее влияние на развитие образования в мире, в том числе и в России. Не учитывать результаты PISA отечественное образование сегодня не может, поскольку вопрос о конкурентоспособности стоит очень остро. Исследование PISA на сегодня рассматривается в мире, как универсальный инструмент сравнительной оценки эффективности школьного образования. Данные, полученные в ходе исследования, служат основой для определения стратегий развития системы образования. Известно, что качество российского образования отличается от качества образования за рубежом: при достаточно высоких предметных знаниях и умениях российские школьники испытывают затруднения в применении своих знаний в ситуациях, близких к повседневной жизни, а также в работе с информацией, представленной в различной форме. Таким образом, по важнейшему сегодня в мире практико-ориентированному показателю российское образование не отвечает международным требованиям и стандартам.</a:t>
            </a:r>
          </a:p>
        </p:txBody>
      </p:sp>
    </p:spTree>
    <p:extLst>
      <p:ext uri="{BB962C8B-B14F-4D97-AF65-F5344CB8AC3E}">
        <p14:creationId xmlns:p14="http://schemas.microsoft.com/office/powerpoint/2010/main" val="20284386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979055" y="825510"/>
            <a:ext cx="10409381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Федеральном компоненте государственного стандарта общего образования среди прочих направлений модернизации общего образования выделяется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задача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«формирования ключевых компетенций – готовности учащихся использовать усвоенные знания, умения и способы деятельности в реальной жизни для решения практических задач». Кроме того, отмечается, что одним из базовых требований к содержанию образования на ступени основного общего образования «… является достижение выпускниками уровня функциональной грамотности, необходимой в современном обществе, как по математическому и естественно-научному, так и социально-культурному направлениям».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  грамотность - это способность человека вступать в отношения с внешней средой и</a:t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максимально быстро адаптироваться и функционировать в ней. </a:t>
            </a:r>
          </a:p>
          <a:p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Функциональная грамотность включает в себя: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Глобальные  компетенции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Математическая   грамотность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Финансовая  грамотность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Естественно-научная  грамотность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Читательская  грамотность</a:t>
            </a:r>
          </a:p>
          <a:p>
            <a:r>
              <a:rPr lang="ru-RU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40809350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E6DE48-DB66-4D19-B2A5-24E12339F4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8908" y="434109"/>
            <a:ext cx="9776691" cy="1046591"/>
          </a:xfrm>
        </p:spPr>
        <p:txBody>
          <a:bodyPr>
            <a:normAutofit/>
          </a:bodyPr>
          <a:lstStyle/>
          <a:p>
            <a:pPr algn="l"/>
            <a:br>
              <a:rPr lang="ru-RU" sz="2400" b="1" dirty="0"/>
            </a:br>
            <a:endParaRPr lang="ru-RU" sz="2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66F081A-D575-45BC-AC2E-F3B9E1A60E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7839" y="808492"/>
            <a:ext cx="10492032" cy="580681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Естественно-научная грамотность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-это способность человека занимать активную гражданскую позицию по общественно значимым вопросам, которые связанны с естественными науками, и его готовность интересоваться естественно-научными идеями. </a:t>
            </a:r>
          </a:p>
          <a:p>
            <a:pPr marL="0" indent="0">
              <a:buNone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Естественнонаучно грамотный человек стремится участвовать в аргументированном обсуждении проблем, относящихся к естественным наукам и технологиям, что требует от него следующих компетентностей: </a:t>
            </a:r>
          </a:p>
          <a:p>
            <a:pPr marL="457200" indent="-4572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научное объяснение явлений</a:t>
            </a:r>
          </a:p>
          <a:p>
            <a:pPr marL="457200" indent="-4572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понимание особенностей естественно-научного исследования </a:t>
            </a:r>
          </a:p>
          <a:p>
            <a:pPr marL="457200" indent="-457200">
              <a:buAutoNum type="arabicPeriod"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интерпретация данных и использование научных доказательств для получения выводов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9218" name="Picture 2" descr="https://sdo.cpm.kz/pluginfile.php/2259/course/overviewfiles/PISA.png">
            <a:extLst>
              <a:ext uri="{FF2B5EF4-FFF2-40B4-BE49-F238E27FC236}">
                <a16:creationId xmlns:a16="http://schemas.microsoft.com/office/drawing/2014/main" id="{EB96EFFB-26E4-4F5F-A3BB-91A7E39D05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33099" y="5163025"/>
            <a:ext cx="1997626" cy="15535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https://cdo-rzn.ru/upload/iblock/f5a/f5a5b7ae9a2f604fb40a931fa4c19e76.jpg">
            <a:extLst>
              <a:ext uri="{FF2B5EF4-FFF2-40B4-BE49-F238E27FC236}">
                <a16:creationId xmlns:a16="http://schemas.microsoft.com/office/drawing/2014/main" id="{BE770E99-B9AC-48DE-B1E9-0DAE74F01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5512" y="4136813"/>
            <a:ext cx="2117699" cy="180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4" descr="https://cdo-rzn.ru/upload/iblock/f5a/f5a5b7ae9a2f604fb40a931fa4c19e76.jpg">
            <a:extLst>
              <a:ext uri="{FF2B5EF4-FFF2-40B4-BE49-F238E27FC236}">
                <a16:creationId xmlns:a16="http://schemas.microsoft.com/office/drawing/2014/main" id="{BE770E99-B9AC-48DE-B1E9-0DAE74F01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89875" y="4261521"/>
            <a:ext cx="2117699" cy="18030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70512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604406" y="642536"/>
            <a:ext cx="582582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Уровни естественно-научной грамотности 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7996007"/>
              </p:ext>
            </p:extLst>
          </p:nvPr>
        </p:nvGraphicFramePr>
        <p:xfrm>
          <a:off x="650449" y="1092499"/>
          <a:ext cx="10765411" cy="5157814"/>
        </p:xfrm>
        <a:graphic>
          <a:graphicData uri="http://schemas.openxmlformats.org/drawingml/2006/table">
            <a:tbl>
              <a:tblPr firstRow="1" bandRow="1"/>
              <a:tblGrid>
                <a:gridCol w="1578082">
                  <a:extLst>
                    <a:ext uri="{9D8B030D-6E8A-4147-A177-3AD203B41FA5}">
                      <a16:colId xmlns:a16="http://schemas.microsoft.com/office/drawing/2014/main" val="2816996404"/>
                    </a:ext>
                  </a:extLst>
                </a:gridCol>
                <a:gridCol w="9187329">
                  <a:extLst>
                    <a:ext uri="{9D8B030D-6E8A-4147-A177-3AD203B41FA5}">
                      <a16:colId xmlns:a16="http://schemas.microsoft.com/office/drawing/2014/main" val="2418092288"/>
                    </a:ext>
                  </a:extLst>
                </a:gridCol>
              </a:tblGrid>
              <a:tr h="783719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уровень</a:t>
                      </a:r>
                    </a:p>
                  </a:txBody>
                  <a:tcPr marT="45725" marB="4572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buFontTx/>
                        <a:buChar char="-"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ограниченные знания, которые могут применять только в знакомых ситуациях.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Они могут давать очевидные объяснения, которые явно следуют из имеющихся данных. </a:t>
                      </a:r>
                    </a:p>
                  </a:txBody>
                  <a:tcPr marT="45725" marB="4572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02062551"/>
                  </a:ext>
                </a:extLst>
              </a:tr>
              <a:tr h="1195493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уровень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могут: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давать возможные объяснения в знакомых ситуациях на основе адекватных научных знаний;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делать выводы на основе простых исследований;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устанавливать прямые связи</a:t>
                      </a:r>
                    </a:p>
                  </a:txBody>
                  <a:tcPr marT="45725" marB="4572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5218877"/>
                  </a:ext>
                </a:extLst>
              </a:tr>
              <a:tr h="1291456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уровень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>
                        <a:buFontTx/>
                        <a:buChar char="-"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выявить ясно сформулированные научные проблемы;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отобрать факты и знания, необходимые для объяснения явлений;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применять простые модели; - интерпретировать и напрямую использовать естественно-научные понятия;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baseline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формулировать короткие высказывания, используя факты</a:t>
                      </a:r>
                    </a:p>
                  </a:txBody>
                  <a:tcPr marT="45725" marB="4572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9270732"/>
                  </a:ext>
                </a:extLst>
              </a:tr>
              <a:tr h="1867952"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уровень</a:t>
                      </a:r>
                    </a:p>
                    <a:p>
                      <a:endParaRPr lang="ru-RU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25" marB="4572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defTabSz="4572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могут: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анализировать различные ситуации и проблемы, в которых явно проявляются отдельные явления;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выбрать или обобщить объяснения, основанные на знаниях различных разделов естествознания и технологии, и связать эти объяснения напрямую с отдельными аспектами жизненных ситуаций; 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6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 оценивать свои действия и сообщать о своих решениях, используя при этом естественно-научные знания и обоснования. </a:t>
                      </a:r>
                    </a:p>
                  </a:txBody>
                  <a:tcPr marT="45725" marB="45725"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B9BD5">
                        <a:tint val="4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658418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930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0046633"/>
              </p:ext>
            </p:extLst>
          </p:nvPr>
        </p:nvGraphicFramePr>
        <p:xfrm>
          <a:off x="905164" y="685686"/>
          <a:ext cx="10317018" cy="53949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12352">
                  <a:extLst>
                    <a:ext uri="{9D8B030D-6E8A-4147-A177-3AD203B41FA5}">
                      <a16:colId xmlns:a16="http://schemas.microsoft.com/office/drawing/2014/main" val="1546283253"/>
                    </a:ext>
                  </a:extLst>
                </a:gridCol>
                <a:gridCol w="8804666">
                  <a:extLst>
                    <a:ext uri="{9D8B030D-6E8A-4147-A177-3AD203B41FA5}">
                      <a16:colId xmlns:a16="http://schemas.microsoft.com/office/drawing/2014/main" val="16170105"/>
                    </a:ext>
                  </a:extLst>
                </a:gridCol>
              </a:tblGrid>
              <a:tr h="2704128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5 уровень</a:t>
                      </a:r>
                    </a:p>
                    <a:p>
                      <a:endParaRPr lang="ru-RU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могут: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dirty="0"/>
                        <a:t>выявлять естественно-научные аспекты во многих сложных жизненных ситуациях, применять естественно-научные знания и знания о науке в этих ситуациях;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dirty="0"/>
                        <a:t>сравнивать, отбирать и оценивать соответствующие научные обоснования и доказательства для принятия решений в жизненных ситуациях;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dirty="0"/>
                        <a:t>устанавливать связи между отдельными знаниями и критически анализировать ситуации;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dirty="0"/>
                        <a:t>- выстраивать обоснованные объяснения и давать аргументацию на основе критического анализа.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dirty="0"/>
                        <a:t>У них хорошо сформированы исследовательские умения. </a:t>
                      </a:r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val="1560750112"/>
                  </a:ext>
                </a:extLst>
              </a:tr>
              <a:tr h="227095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800" dirty="0"/>
                        <a:t>6 уровень</a:t>
                      </a:r>
                    </a:p>
                    <a:p>
                      <a:endParaRPr lang="ru-RU" sz="1800" dirty="0"/>
                    </a:p>
                  </a:txBody>
                  <a:tcPr marT="45728" marB="45728"/>
                </a:tc>
                <a:tc>
                  <a:txBody>
                    <a:bodyPr/>
                    <a:lstStyle/>
                    <a:p>
                      <a:r>
                        <a:rPr lang="ru-RU" sz="1800" dirty="0"/>
                        <a:t>могут: </a:t>
                      </a:r>
                    </a:p>
                    <a:p>
                      <a:pPr>
                        <a:buFontTx/>
                        <a:buChar char="-"/>
                      </a:pPr>
                      <a:r>
                        <a:rPr lang="ru-RU" sz="1800" dirty="0"/>
                        <a:t>определять, объяснять и применять </a:t>
                      </a:r>
                      <a:r>
                        <a:rPr lang="ru-RU" sz="1800" dirty="0" err="1"/>
                        <a:t>естественно-научные</a:t>
                      </a:r>
                      <a:r>
                        <a:rPr lang="ru-RU" sz="1800" dirty="0"/>
                        <a:t> знания и знания о науке в различных сложных жизненных ситуациях;</a:t>
                      </a:r>
                    </a:p>
                    <a:p>
                      <a:pPr>
                        <a:buFontTx/>
                        <a:buNone/>
                      </a:pPr>
                      <a:r>
                        <a:rPr lang="ru-RU" sz="1800" dirty="0"/>
                        <a:t> - связывать информацию и объяснения из различных источников и использовать их для обоснования различных решений. Они постоянно демонстрируют высокий уровень </a:t>
                      </a:r>
                      <a:r>
                        <a:rPr lang="ru-RU" sz="1800" dirty="0" err="1"/>
                        <a:t>сформированности</a:t>
                      </a:r>
                      <a:r>
                        <a:rPr lang="ru-RU" sz="1800" dirty="0"/>
                        <a:t> интеллектуальных умений,</a:t>
                      </a:r>
                      <a:r>
                        <a:rPr lang="ru-RU" sz="1800" baseline="0" dirty="0"/>
                        <a:t> </a:t>
                      </a:r>
                      <a:r>
                        <a:rPr lang="ru-RU" sz="1800" dirty="0"/>
                        <a:t>например, доказывать и обосновывать. Они могут использовать свои знания для аргументации рекомендаций или решений, принятых в контексте личных, социально-экономических и глобальных ситуаций.</a:t>
                      </a:r>
                    </a:p>
                  </a:txBody>
                  <a:tcPr marT="45728" marB="45728"/>
                </a:tc>
                <a:extLst>
                  <a:ext uri="{0D108BD9-81ED-4DB2-BD59-A6C34878D82A}">
                    <a16:rowId xmlns:a16="http://schemas.microsoft.com/office/drawing/2014/main" val="254778706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04146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89EAA4-606B-4106-BAA6-B5634144F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6887" y="1154545"/>
            <a:ext cx="9096866" cy="1385455"/>
          </a:xfrm>
        </p:spPr>
        <p:txBody>
          <a:bodyPr>
            <a:norm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Проблемы у школьников, выявленные международными исследованиями: 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EB9F497-5E44-4CCD-AEC3-09520DF6D4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00899" y="2466109"/>
            <a:ext cx="9576245" cy="373672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Дефицит знаний типа «</a:t>
            </a:r>
            <a:r>
              <a:rPr lang="ru-RU" i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знаю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i="1" u="sng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</a:t>
            </a: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формулировать вопросы;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Умение обосновывать, доказывать;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Использовать простейшие приемы исследования;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Строить развернутые высказывания;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Устанавливать надежность информации;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Сотрудничать. 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E1A43A6-11F2-4FEE-85CD-8D01A43DFA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3218" y="628072"/>
            <a:ext cx="2138899" cy="6902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15226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7C6C4E09-1063-4605-A4E7-7B0CCFA39576}"/>
              </a:ext>
            </a:extLst>
          </p:cNvPr>
          <p:cNvSpPr/>
          <p:nvPr/>
        </p:nvSpPr>
        <p:spPr>
          <a:xfrm>
            <a:off x="1036948" y="229950"/>
            <a:ext cx="1002459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400" b="1" u="sng" dirty="0"/>
          </a:p>
          <a:p>
            <a:pPr algn="ctr"/>
            <a:endParaRPr lang="ru-RU" sz="2400" b="1" u="sng" dirty="0"/>
          </a:p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для формирования и развития ЕНГ на уроках биологии: </a:t>
            </a:r>
          </a:p>
          <a:p>
            <a:r>
              <a:rPr lang="ru-RU" sz="2400" dirty="0"/>
              <a:t> </a:t>
            </a:r>
            <a:endParaRPr lang="ru-RU" sz="3200" dirty="0"/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смысловое чтение;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проблемного обучения;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технология развития критического мышления;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ИКТ;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проектно-исследовательская  деятельность; </a:t>
            </a:r>
          </a:p>
          <a:p>
            <a:pPr marL="457200" indent="-4572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кейс-технологии.</a:t>
            </a:r>
            <a:endParaRPr lang="ru-RU" sz="2400" dirty="0"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996808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1FF91D84-509E-4689-9F0D-FC761AC52A9E}"/>
              </a:ext>
            </a:extLst>
          </p:cNvPr>
          <p:cNvSpPr txBox="1"/>
          <p:nvPr/>
        </p:nvSpPr>
        <p:spPr>
          <a:xfrm>
            <a:off x="794326" y="1013337"/>
            <a:ext cx="7305965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Приемы: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«Сконструируй определение»;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«Развернутый ответ»;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«Верные и неверные утверждения»;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«Исключение»; </a:t>
            </a: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«Задай вопрос».</a:t>
            </a:r>
          </a:p>
          <a:p>
            <a:r>
              <a:rPr lang="ru-RU" sz="3200" dirty="0"/>
              <a:t> </a:t>
            </a: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AF521DDD-224D-4FB7-AE82-E525E71CC054}"/>
              </a:ext>
            </a:extLst>
          </p:cNvPr>
          <p:cNvSpPr/>
          <p:nvPr/>
        </p:nvSpPr>
        <p:spPr>
          <a:xfrm>
            <a:off x="794327" y="3253158"/>
            <a:ext cx="1072341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Пример задания «Исключение»: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Даются слова: камбий, древесина, прилистник ,сердцевина. Необходимо указать лишнее слово и обосновать свой выбор. </a:t>
            </a: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Ответ: «</a:t>
            </a:r>
            <a:r>
              <a:rPr lang="ru-RU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Прилистник, т. к. не является частью стебля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».</a:t>
            </a:r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4773AF7C-8AD2-4989-A559-33CEFE4911B7}"/>
              </a:ext>
            </a:extLst>
          </p:cNvPr>
          <p:cNvSpPr/>
          <p:nvPr/>
        </p:nvSpPr>
        <p:spPr>
          <a:xfrm>
            <a:off x="826682" y="4236874"/>
            <a:ext cx="1045091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dirty="0"/>
          </a:p>
          <a:p>
            <a:r>
              <a:rPr lang="ru-RU" dirty="0"/>
              <a:t>Учащиеся получают задание прочитать фрагмент текста, задать по нему вопросы, причем ограничивается время и число вопросов. И тут же предлагается на эти вопросы ответить самим учащимся.</a:t>
            </a:r>
          </a:p>
        </p:txBody>
      </p:sp>
      <p:pic>
        <p:nvPicPr>
          <p:cNvPr id="1026" name="Picture 2" descr="https://uchebniki-rabochaya-tetrad.com/onlajn_1407_kniga/stranica_231.jpg">
            <a:extLst>
              <a:ext uri="{FF2B5EF4-FFF2-40B4-BE49-F238E27FC236}">
                <a16:creationId xmlns:a16="http://schemas.microsoft.com/office/drawing/2014/main" id="{F21FE8BB-93BF-474D-B46F-EB9AA8837A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027" y="704273"/>
            <a:ext cx="2939212" cy="28996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57382" y="551672"/>
            <a:ext cx="105895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Смысловое чтение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94327" y="5086419"/>
            <a:ext cx="10143241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Результаты</a:t>
            </a:r>
            <a:r>
              <a:rPr lang="ru-RU" sz="200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:</a:t>
            </a:r>
            <a:r>
              <a:rPr lang="ru-RU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общая ориентация в тексте, глубокое </a:t>
            </a:r>
            <a:r>
              <a:rPr lang="ru-RU">
                <a:solidFill>
                  <a:srgbClr val="333333"/>
                </a:solidFill>
                <a:latin typeface="Times New Roman" panose="02020603050405020304" pitchFamily="18" charset="0"/>
              </a:rPr>
              <a:t>понимание текста</a:t>
            </a:r>
            <a:r>
              <a:rPr lang="ru-RU"/>
              <a:t>, </a:t>
            </a:r>
            <a:r>
              <a:rPr lang="ru-RU" b="1" i="1" u="sng">
                <a:latin typeface="Times New Roman" panose="02020603050405020304" pitchFamily="18" charset="0"/>
                <a:cs typeface="Times New Roman" panose="02020603050405020304" pitchFamily="18" charset="0"/>
              </a:rPr>
              <a:t>применение полученной информации в практической деятельности </a:t>
            </a:r>
            <a:r>
              <a:rPr lang="ru-RU" b="1" i="1" u="sng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i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10673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D4F666FF-0F19-4112-B488-AF516E22C1E4}"/>
              </a:ext>
            </a:extLst>
          </p:cNvPr>
          <p:cNvSpPr txBox="1"/>
          <p:nvPr/>
        </p:nvSpPr>
        <p:spPr>
          <a:xfrm>
            <a:off x="923636" y="2869256"/>
            <a:ext cx="9254837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Этапы проблемного обучения:</a:t>
            </a:r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Осознание общей проблемной ситуации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ситуации, формулировка конкретной проблемы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Выдвижение и обоснование гипотез, последовательная их проверка (решение проблемы)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Проверка правильности решения </a:t>
            </a:r>
          </a:p>
        </p:txBody>
      </p:sp>
      <p:pic>
        <p:nvPicPr>
          <p:cNvPr id="4098" name="Picture 2" descr="https://img2.freepng.ru/20180602/tc/kisspng-affiliate-marketing-money-service-researchgate-gmb-any-questions-5b122f57011948.0762310615279184230045.jpg">
            <a:extLst>
              <a:ext uri="{FF2B5EF4-FFF2-40B4-BE49-F238E27FC236}">
                <a16:creationId xmlns:a16="http://schemas.microsoft.com/office/drawing/2014/main" id="{DAF642CE-3979-4BC4-855D-C677DA0401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1709" y="3639126"/>
            <a:ext cx="2216725" cy="2379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785091" y="674254"/>
            <a:ext cx="10603343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2. Технология проблемного обучения</a:t>
            </a:r>
            <a:r>
              <a:rPr lang="ru-RU" sz="2400" dirty="0"/>
              <a:t> предполагает создание под руководством учителя проблемных ситуаций и активную самостоятельную деятельность учащихся по их разрешению, </a:t>
            </a:r>
            <a:r>
              <a:rPr lang="ru-RU" sz="2400" b="1" u="sng" dirty="0"/>
              <a:t>в результате чего и происходит творческое овладение профессиональными знаниями, навыками, умениями и развитием мыслительных способностей</a:t>
            </a:r>
            <a:r>
              <a:rPr lang="ru-RU" sz="2400" dirty="0"/>
              <a:t>. </a:t>
            </a:r>
          </a:p>
          <a:p>
            <a:endParaRPr lang="ru-RU" sz="2400" b="1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5967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382" y="581891"/>
            <a:ext cx="10649527" cy="558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8705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6BB88512-4026-4B0C-94E6-92D74C3F5E1E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9527" y="355059"/>
            <a:ext cx="11212946" cy="6054436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D011E3C6-AA0B-4474-8A75-932DEBB8CB65}"/>
              </a:ext>
            </a:extLst>
          </p:cNvPr>
          <p:cNvSpPr/>
          <p:nvPr/>
        </p:nvSpPr>
        <p:spPr>
          <a:xfrm>
            <a:off x="1" y="0"/>
            <a:ext cx="797668" cy="71011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645578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id="{4F0DD1EA-5F07-4702-AAED-E7D908742B95}"/>
              </a:ext>
            </a:extLst>
          </p:cNvPr>
          <p:cNvSpPr/>
          <p:nvPr/>
        </p:nvSpPr>
        <p:spPr>
          <a:xfrm>
            <a:off x="655783" y="1117447"/>
            <a:ext cx="10883650" cy="13546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2400" dirty="0"/>
              <a:t> </a:t>
            </a:r>
            <a:r>
              <a:rPr lang="ru-RU" sz="2400" b="1" dirty="0"/>
              <a:t>Критическое </a:t>
            </a:r>
            <a:r>
              <a:rPr lang="ru-RU" sz="2400" dirty="0"/>
              <a:t> </a:t>
            </a:r>
            <a:r>
              <a:rPr lang="ru-RU" sz="2400" b="1" dirty="0"/>
              <a:t>мышление - оценочное, рефлексивное, развивающееся путем наложения новой информации на жизненный личный опыт.</a:t>
            </a:r>
          </a:p>
          <a:p>
            <a:r>
              <a:rPr lang="ru-RU" sz="2400" dirty="0">
                <a:latin typeface="Times New Roman" panose="02020603050405020304" pitchFamily="18" charset="0"/>
                <a:ea typeface="Calibri" panose="020F0502020204030204" pitchFamily="34" charset="0"/>
              </a:rPr>
              <a:t>  </a:t>
            </a:r>
            <a:endParaRPr lang="ru-RU" sz="2400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76077D1D-B7F5-4BE6-B9D7-156CD83CEF49}"/>
              </a:ext>
            </a:extLst>
          </p:cNvPr>
          <p:cNvSpPr/>
          <p:nvPr/>
        </p:nvSpPr>
        <p:spPr>
          <a:xfrm>
            <a:off x="1200727" y="1985716"/>
            <a:ext cx="8515928" cy="353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  <a:tabLst>
                <a:tab pos="457200" algn="l"/>
              </a:tabLst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</a:rPr>
              <a:t>Приемы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(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</a:rPr>
              <a:t>могут использоваться на различных этапах урока)</a:t>
            </a:r>
            <a:r>
              <a:rPr lang="ru-RU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2400" dirty="0"/>
              <a:t>Кластер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2400" dirty="0" err="1"/>
              <a:t>Синквейн</a:t>
            </a:r>
            <a:endParaRPr lang="ru-RU" sz="2400" dirty="0"/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2400" dirty="0"/>
              <a:t>Таблица «толстых» и «тонких» вопросов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2400" dirty="0" err="1"/>
              <a:t>Инсерт</a:t>
            </a:r>
            <a:endParaRPr lang="ru-RU" sz="2400" dirty="0"/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2400" dirty="0" err="1"/>
              <a:t>Фишнбоун</a:t>
            </a:r>
            <a:r>
              <a:rPr lang="ru-RU" sz="2400" dirty="0"/>
              <a:t>, или Рыбий скелет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Ø"/>
              <a:tabLst>
                <a:tab pos="457200" algn="l"/>
              </a:tabLst>
            </a:pPr>
            <a:r>
              <a:rPr lang="ru-RU" sz="2400" dirty="0"/>
              <a:t>Мозговой штурм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E2C783B-9718-420D-B945-82C21066F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3611" y="2844800"/>
            <a:ext cx="4043844" cy="259325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4327" y="655782"/>
            <a:ext cx="82772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3. Технология развития критического мышления (ТРКМ)</a:t>
            </a:r>
          </a:p>
        </p:txBody>
      </p:sp>
    </p:spTree>
    <p:extLst>
      <p:ext uri="{BB962C8B-B14F-4D97-AF65-F5344CB8AC3E}">
        <p14:creationId xmlns:p14="http://schemas.microsoft.com/office/powerpoint/2010/main" val="34089077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0D1EDC-9D1F-47E3-BC82-FB88F26D20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95891" y="766618"/>
            <a:ext cx="5108505" cy="650300"/>
          </a:xfrm>
        </p:spPr>
        <p:txBody>
          <a:bodyPr>
            <a:no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2.Кластер</a:t>
            </a:r>
            <a:b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3C94DA6-E36A-40E4-82DE-B2AB032EED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782" y="683491"/>
            <a:ext cx="5101071" cy="401097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Синквейн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hello_html_m20c35b44.gif">
            <a:extLst>
              <a:ext uri="{FF2B5EF4-FFF2-40B4-BE49-F238E27FC236}">
                <a16:creationId xmlns:a16="http://schemas.microsoft.com/office/drawing/2014/main" id="{C015096E-E8BA-49A0-A8A3-D3D8CDD22EA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5891" y="1416918"/>
            <a:ext cx="5320146" cy="44543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 descr="hello_html_m5033b6a9.gif">
            <a:extLst>
              <a:ext uri="{FF2B5EF4-FFF2-40B4-BE49-F238E27FC236}">
                <a16:creationId xmlns:a16="http://schemas.microsoft.com/office/drawing/2014/main" id="{98ABB225-5AFB-42AF-8DFB-BB2A5B6E089B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927" y="1323192"/>
            <a:ext cx="4636656" cy="466436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01205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A825770-D1EE-46F2-92E7-0CF2E84CD9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074" y="113198"/>
            <a:ext cx="7620235" cy="1325563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3. Таблица «толстых» и «тонких» вопросов</a:t>
            </a: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5" name="Picture 2" descr="https://ds05.infourok.ru/uploads/ex/0779/00020348-035921f2/img20.jpg">
            <a:extLst>
              <a:ext uri="{FF2B5EF4-FFF2-40B4-BE49-F238E27FC236}">
                <a16:creationId xmlns:a16="http://schemas.microsoft.com/office/drawing/2014/main" id="{591354DA-6D7D-418B-8EE5-0792E4C969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890" y="932874"/>
            <a:ext cx="5745019" cy="2641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5C74294-02C7-4D18-8C11-E8D66F4DE48D}"/>
              </a:ext>
            </a:extLst>
          </p:cNvPr>
          <p:cNvSpPr/>
          <p:nvPr/>
        </p:nvSpPr>
        <p:spPr>
          <a:xfrm>
            <a:off x="1182254" y="3438039"/>
            <a:ext cx="7232071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/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4. «</a:t>
            </a:r>
            <a:r>
              <a:rPr lang="ru-RU" sz="2400" dirty="0" err="1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Инсерт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»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28600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Читая текст, ученик делает пометки:</a:t>
            </a:r>
            <a:b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уже знал;        </a:t>
            </a:r>
          </a:p>
          <a:p>
            <a:pPr marL="228600"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+ 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новое;         </a:t>
            </a:r>
          </a:p>
          <a:p>
            <a:pPr marL="228600">
              <a:spcAft>
                <a:spcPts val="0"/>
              </a:spcAft>
            </a:pP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</a:t>
            </a:r>
            <a:r>
              <a:rPr lang="ru-RU" sz="2400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– думал иначе;    </a:t>
            </a:r>
          </a:p>
          <a:p>
            <a:pPr marL="228600"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4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– не понял, есть вопросы.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12860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4276BDB-7938-46FF-A491-77FAE581D3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3079" y="3429000"/>
            <a:ext cx="4844143" cy="1784036"/>
          </a:xfrm>
        </p:spPr>
        <p:txBody>
          <a:bodyPr/>
          <a:lstStyle/>
          <a:p>
            <a:pPr marL="0" indent="0">
              <a:buNone/>
            </a:pPr>
            <a:r>
              <a:rPr lang="ru-RU" i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sz="4000" i="1" dirty="0"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29A965-4D62-4255-827F-9567E3996E37}"/>
              </a:ext>
            </a:extLst>
          </p:cNvPr>
          <p:cNvSpPr txBox="1"/>
          <p:nvPr/>
        </p:nvSpPr>
        <p:spPr>
          <a:xfrm>
            <a:off x="757382" y="3814618"/>
            <a:ext cx="67056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«Мозговой штурм»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/>
              <a:t>Постановка задачи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/>
              <a:t>Выдвижение идей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/>
              <a:t>Обсуждение идей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ru-RU" sz="2400" b="1" dirty="0"/>
              <a:t>Принятие решения</a:t>
            </a:r>
          </a:p>
        </p:txBody>
      </p:sp>
      <p:pic>
        <p:nvPicPr>
          <p:cNvPr id="5122" name="Picture 2" descr="https://fs00.infourok.ru/images/doc/192/219406/img16.jpg">
            <a:extLst>
              <a:ext uri="{FF2B5EF4-FFF2-40B4-BE49-F238E27FC236}">
                <a16:creationId xmlns:a16="http://schemas.microsoft.com/office/drawing/2014/main" id="{B248C8E0-C85E-44B8-BBF9-2E9154569BA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5150" y="683674"/>
            <a:ext cx="7100136" cy="27453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2DE0275-68F6-46DC-9731-8DC02105FD41}"/>
              </a:ext>
            </a:extLst>
          </p:cNvPr>
          <p:cNvSpPr/>
          <p:nvPr/>
        </p:nvSpPr>
        <p:spPr>
          <a:xfrm>
            <a:off x="655783" y="573022"/>
            <a:ext cx="10612582" cy="102736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ln w="3175" cmpd="sng">
                <a:noFill/>
              </a:ln>
              <a:solidFill>
                <a:schemeClr val="accent1">
                  <a:lumMod val="50000"/>
                </a:schemeClr>
              </a:solidFill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r>
              <a:rPr lang="ru-RU" sz="2400" dirty="0">
                <a:ln w="3175" cmpd="sng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5. «</a:t>
            </a:r>
            <a:r>
              <a:rPr lang="ru-RU" sz="2400" dirty="0" err="1">
                <a:ln w="3175" cmpd="sng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Фишнбоун</a:t>
            </a:r>
            <a:r>
              <a:rPr lang="ru-RU" sz="2400" dirty="0">
                <a:ln w="3175" cmpd="sng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», или «Рыбий скелет», урок в 8 классе по теме «Гигиена питания и предупреждение ЖКЗ»</a:t>
            </a:r>
            <a:br>
              <a:rPr lang="ru-RU" sz="2400" dirty="0">
                <a:ln w="3175" cmpd="sng">
                  <a:noFill/>
                </a:ln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BCFAC1D5-05D8-466A-BABC-7056476BD7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4109" y="3843807"/>
            <a:ext cx="2261188" cy="19098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98849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00A9868-6054-492E-BED6-C3AD58A16F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6617" y="1309268"/>
            <a:ext cx="10662241" cy="4902676"/>
          </a:xfrm>
        </p:spPr>
        <p:txBody>
          <a:bodyPr/>
          <a:lstStyle/>
          <a:p>
            <a:pPr marL="0" indent="0">
              <a:buNone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/>
              <a:t> интерактивной доски, презентаций, иллюстраций, видео,</a:t>
            </a:r>
          </a:p>
          <a:p>
            <a:r>
              <a:rPr lang="ru-RU" dirty="0"/>
              <a:t>компьютерных программ и приложений.  </a:t>
            </a:r>
          </a:p>
          <a:p>
            <a:r>
              <a:rPr lang="en-US" dirty="0"/>
              <a:t>Microsoft Office </a:t>
            </a:r>
            <a:r>
              <a:rPr lang="ru-RU" dirty="0"/>
              <a:t>для построения графиков, таблиц</a:t>
            </a:r>
          </a:p>
          <a:p>
            <a:r>
              <a:rPr lang="ru-RU" dirty="0"/>
              <a:t>виртуальных лабораторий  </a:t>
            </a:r>
            <a:r>
              <a:rPr lang="en-US" dirty="0">
                <a:hlinkClick r:id="rId2"/>
              </a:rPr>
              <a:t>https://content.edsoo.ru/lab/subject/1/</a:t>
            </a:r>
            <a:endParaRPr lang="en-US" dirty="0"/>
          </a:p>
          <a:p>
            <a:r>
              <a:rPr lang="ru-RU" dirty="0"/>
              <a:t>сайт «</a:t>
            </a:r>
            <a:r>
              <a:rPr lang="ru-RU" dirty="0" err="1"/>
              <a:t>Биоуроки</a:t>
            </a:r>
            <a:r>
              <a:rPr lang="ru-RU" dirty="0"/>
              <a:t>» </a:t>
            </a:r>
            <a:r>
              <a:rPr lang="en-US" dirty="0">
                <a:hlinkClick r:id="rId3"/>
              </a:rPr>
              <a:t>https://biouroki.ru/?ysclid=lfzoyuhipm705183376</a:t>
            </a:r>
            <a:endParaRPr lang="ru-RU" dirty="0"/>
          </a:p>
          <a:p>
            <a:r>
              <a:rPr lang="ru-RU" dirty="0"/>
              <a:t>портал «</a:t>
            </a:r>
            <a:r>
              <a:rPr lang="ru-RU" dirty="0" err="1"/>
              <a:t>Экокласс</a:t>
            </a:r>
            <a:r>
              <a:rPr lang="ru-RU" dirty="0"/>
              <a:t>» (Общероссийские и международные экологические уроки) </a:t>
            </a:r>
            <a:r>
              <a:rPr lang="en-US" dirty="0">
                <a:hlinkClick r:id="rId4"/>
              </a:rPr>
              <a:t>https://</a:t>
            </a:r>
            <a:r>
              <a:rPr lang="ru-RU" dirty="0" err="1">
                <a:hlinkClick r:id="rId4"/>
              </a:rPr>
              <a:t>экокласс.рф</a:t>
            </a:r>
            <a:r>
              <a:rPr lang="ru-RU" dirty="0">
                <a:hlinkClick r:id="rId4"/>
              </a:rPr>
              <a:t>/</a:t>
            </a:r>
            <a:r>
              <a:rPr lang="en-US" dirty="0">
                <a:hlinkClick r:id="rId4"/>
              </a:rPr>
              <a:t>index.html</a:t>
            </a:r>
            <a:endParaRPr lang="ru-RU" dirty="0"/>
          </a:p>
          <a:p>
            <a:r>
              <a:rPr lang="en-US" dirty="0" err="1"/>
              <a:t>Skysmart</a:t>
            </a:r>
            <a:r>
              <a:rPr lang="en-US" dirty="0"/>
              <a:t> </a:t>
            </a:r>
            <a:r>
              <a:rPr lang="ru-RU" dirty="0"/>
              <a:t>Класс (задания для закрепления, контроля знаний, подготовка к ВПР, ОГЭ, ЕГЭ)  </a:t>
            </a:r>
            <a:r>
              <a:rPr lang="en-US" dirty="0">
                <a:hlinkClick r:id="rId5"/>
              </a:rPr>
              <a:t>https://edu.skysmart.ru/</a:t>
            </a:r>
            <a:r>
              <a:rPr lang="ru-RU" dirty="0"/>
              <a:t> 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766618" y="847603"/>
            <a:ext cx="78524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4.Информационно-коммуникационные технологии (ИКТ)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2480" y="1042484"/>
            <a:ext cx="2196379" cy="22918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232480" y="679879"/>
            <a:ext cx="2196378" cy="335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386987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719E4A2-8294-4CD7-8797-0C4439FB871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01963" y="661877"/>
            <a:ext cx="10852728" cy="224252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5. Проектно-исследовательская  деятельность-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способ организации творческой деятельности учащихся по решению новых для них задач.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3AB066E9-0D8A-4804-8E5B-DC23B26DCA76}"/>
              </a:ext>
            </a:extLst>
          </p:cNvPr>
          <p:cNvSpPr/>
          <p:nvPr/>
        </p:nvSpPr>
        <p:spPr>
          <a:xfrm>
            <a:off x="701962" y="1457849"/>
            <a:ext cx="1113810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u="sng" dirty="0">
                <a:latin typeface="Times New Roman, serif"/>
              </a:rPr>
              <a:t>Цель технологии</a:t>
            </a:r>
            <a:r>
              <a:rPr lang="ru-RU" i="1" dirty="0">
                <a:latin typeface="Times New Roman, serif"/>
              </a:rPr>
              <a:t> - </a:t>
            </a:r>
            <a:r>
              <a:rPr lang="ru-RU" dirty="0">
                <a:latin typeface="Times New Roman, serif"/>
              </a:rPr>
              <a:t>стимулировать интерес учащихся к определенным проблемам, предполагающим владение определенной суммой знаний и через проектную деятельность решение этих проблем, умение практически применять полученные знания.</a:t>
            </a:r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D691875-EE55-4635-AA87-1258940F854B}"/>
              </a:ext>
            </a:extLst>
          </p:cNvPr>
          <p:cNvSpPr txBox="1"/>
          <p:nvPr/>
        </p:nvSpPr>
        <p:spPr>
          <a:xfrm>
            <a:off x="823560" y="2515431"/>
            <a:ext cx="7249212" cy="23698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Формы организации работы: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Урок-исследование;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Урок-лаборатория;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Урок-защита исследовательских проектов;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изобретательства;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Урок открытых мыслей и др.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74454" y="2371448"/>
            <a:ext cx="1317685" cy="169961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74454" y="4089040"/>
            <a:ext cx="1556385" cy="1842715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92521" y="2415180"/>
            <a:ext cx="1311562" cy="163790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292139" y="2406102"/>
            <a:ext cx="1384454" cy="1666440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68310" y="4077651"/>
            <a:ext cx="1358475" cy="184467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92521" y="4040179"/>
            <a:ext cx="1301757" cy="18446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9376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1F2BDF9-6B7D-44B8-A25B-E5E3208E8E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2728" y="701965"/>
            <a:ext cx="10566399" cy="3306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600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6. Кейс-технологии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b="1" dirty="0"/>
              <a:t>Кейс</a:t>
            </a:r>
            <a:r>
              <a:rPr lang="ru-RU" dirty="0"/>
              <a:t> - описание конкретной реальной ситуации, подготовленной по определённому формату и предназначенной для обучения учащихся анализу разных видов информации, ее обобщению, навыкам формулирования проблемы и выработки возможных вариантов ее решения в соответствии с установленным критериями.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/>
              <a:t>Кейс-технология – </a:t>
            </a:r>
            <a:r>
              <a:rPr lang="ru-RU" b="1" u="sng" dirty="0"/>
              <a:t>это обучение действием</a:t>
            </a:r>
            <a:r>
              <a:rPr lang="ru-RU" dirty="0"/>
              <a:t>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10764" y="3107962"/>
            <a:ext cx="3648363" cy="283102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03565" y="4110382"/>
            <a:ext cx="6807199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Ситуация: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 прием в генетическую консультацию пришла молодая семейная пара. Они планируют рождение детей, но хотят убедиться в том, что их дети не будут иметь некое генетическое заболевание, которое встречается в семье одного их супругов. </a:t>
            </a:r>
          </a:p>
        </p:txBody>
      </p:sp>
    </p:spTree>
    <p:extLst>
      <p:ext uri="{BB962C8B-B14F-4D97-AF65-F5344CB8AC3E}">
        <p14:creationId xmlns:p14="http://schemas.microsoft.com/office/powerpoint/2010/main" val="77098077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1418" y="751344"/>
            <a:ext cx="9892146" cy="43858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u="s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Кейс-стадии: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шаг: сформулируйте конкретную проблему и запишите ее.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шаг: выявите и запишите основные причины ее возникновения.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шаг: проблема перефразируется в цель. </a:t>
            </a:r>
            <a:endParaRPr lang="ru-RU" b="1" i="1" dirty="0">
              <a:solidFill>
                <a:schemeClr val="accent6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шаг: причины становятся задачами</a:t>
            </a:r>
            <a:r>
              <a:rPr lang="ru-RU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шаг: для каждого задания определяется комплекс мероприятий-шагов по ее решению, назначаются ответственные, которые подбирают команду для реализации мероприятий. 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шаг: Ответственные определяют необходимые ресурсы и время для выполнения мероприятия.</a:t>
            </a:r>
          </a:p>
          <a:p>
            <a:pPr>
              <a:lnSpc>
                <a:spcPct val="150000"/>
              </a:lnSpc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7 шаг: для каждого блока задач определяется конкретный продукт и критерии эффективности решения задачи.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943913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F5CE132E-A4AA-4DDC-947A-1EFB505AA43E}"/>
              </a:ext>
            </a:extLst>
          </p:cNvPr>
          <p:cNvSpPr/>
          <p:nvPr/>
        </p:nvSpPr>
        <p:spPr>
          <a:xfrm>
            <a:off x="794327" y="877455"/>
            <a:ext cx="10603346" cy="51091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Кейс-стадии: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 шаг: сформулируйте конкретную проблему и запишите ее.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Какова вероятность рождения больных детей?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шаг: выявите и запишите основные причины ее возникновения.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семье есть проявление этой болезни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 шаг: проблема перефразируется в цель.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Определить вероятность рождения больного ребенка.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 шаг: причины становятся задачами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Выявить  больных родственников, их место в родословной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5 шаг: для каждого задания определяется комплекс мероприятий-шагов по ее решению, назначаются ответственные, которые подбирают команду для реализации мероприятий.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Вопросы  к семейной паре, определение элементов родословной. 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6 шаг: Ответственные определяют необходимые ресурсы и время для выполнения мероприятия.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Построение генеалогического дерева.</a:t>
            </a:r>
          </a:p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7 шаг: для каждого блока задач определяется конкретный продукт и критерии эффективности решения задачи. </a:t>
            </a:r>
            <a:r>
              <a:rPr lang="ru-RU" sz="2000" b="1" i="1" dirty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Анализ родословной, определение вероятности, результаты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273352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6490EDB-7C3B-4976-8A69-351F0179EA74}"/>
              </a:ext>
            </a:extLst>
          </p:cNvPr>
          <p:cNvSpPr txBox="1"/>
          <p:nvPr/>
        </p:nvSpPr>
        <p:spPr>
          <a:xfrm>
            <a:off x="3533467" y="1147574"/>
            <a:ext cx="4893013" cy="5847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>
                <a:solidFill>
                  <a:schemeClr val="accent1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Основные умения ЕНГ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DEC2051-0832-421B-B812-2549D7537F18}"/>
              </a:ext>
            </a:extLst>
          </p:cNvPr>
          <p:cNvSpPr txBox="1"/>
          <p:nvPr/>
        </p:nvSpPr>
        <p:spPr>
          <a:xfrm>
            <a:off x="1198418" y="2730617"/>
            <a:ext cx="321012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ОБЪЯСНЯТЬ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7DEA3D5-6AFA-4E88-8929-0B82E6050564}"/>
              </a:ext>
            </a:extLst>
          </p:cNvPr>
          <p:cNvSpPr txBox="1"/>
          <p:nvPr/>
        </p:nvSpPr>
        <p:spPr>
          <a:xfrm>
            <a:off x="7370618" y="2759363"/>
            <a:ext cx="354676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АНАЛИЗИРОВАТЬ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8A71C16-3724-4A4F-B660-00EF18900616}"/>
              </a:ext>
            </a:extLst>
          </p:cNvPr>
          <p:cNvSpPr txBox="1"/>
          <p:nvPr/>
        </p:nvSpPr>
        <p:spPr>
          <a:xfrm>
            <a:off x="4329217" y="3479295"/>
            <a:ext cx="3645957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ИССЛЕДОВАТЬ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2AC7643-1C06-4A26-BF92-B687421DA7E5}"/>
              </a:ext>
            </a:extLst>
          </p:cNvPr>
          <p:cNvSpPr txBox="1"/>
          <p:nvPr/>
        </p:nvSpPr>
        <p:spPr>
          <a:xfrm>
            <a:off x="4250987" y="4863830"/>
            <a:ext cx="3535785" cy="1200329"/>
          </a:xfrm>
          <a:prstGeom prst="rect">
            <a:avLst/>
          </a:prstGeom>
          <a:noFill/>
          <a:ln w="38100">
            <a:solidFill>
              <a:srgbClr val="7030A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7030A0"/>
                </a:solidFill>
              </a:rPr>
              <a:t>РЕАЛЬНАЯ ЖИЗНЕННАЯ СИТУАЦИЯ</a:t>
            </a:r>
          </a:p>
        </p:txBody>
      </p:sp>
      <p:cxnSp>
        <p:nvCxnSpPr>
          <p:cNvPr id="11" name="Прямая со стрелкой 10">
            <a:extLst>
              <a:ext uri="{FF2B5EF4-FFF2-40B4-BE49-F238E27FC236}">
                <a16:creationId xmlns:a16="http://schemas.microsoft.com/office/drawing/2014/main" id="{EA507470-35CB-4433-9120-7D2D4052E337}"/>
              </a:ext>
            </a:extLst>
          </p:cNvPr>
          <p:cNvCxnSpPr/>
          <p:nvPr/>
        </p:nvCxnSpPr>
        <p:spPr>
          <a:xfrm flipH="1">
            <a:off x="3414409" y="1732349"/>
            <a:ext cx="994136" cy="946945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AD6FC2D1-8AE2-4753-9854-B42881F1D2EE}"/>
              </a:ext>
            </a:extLst>
          </p:cNvPr>
          <p:cNvCxnSpPr>
            <a:cxnSpLocks/>
          </p:cNvCxnSpPr>
          <p:nvPr/>
        </p:nvCxnSpPr>
        <p:spPr>
          <a:xfrm flipH="1">
            <a:off x="6022110" y="1834701"/>
            <a:ext cx="19225" cy="148069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0E7453D4-BF0F-4170-A0BD-DC0F96787840}"/>
              </a:ext>
            </a:extLst>
          </p:cNvPr>
          <p:cNvCxnSpPr>
            <a:cxnSpLocks/>
          </p:cNvCxnSpPr>
          <p:nvPr/>
        </p:nvCxnSpPr>
        <p:spPr>
          <a:xfrm>
            <a:off x="7786772" y="1732349"/>
            <a:ext cx="1012784" cy="94690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F7C7E112-1FE5-4299-9A99-126DB3189D40}"/>
              </a:ext>
            </a:extLst>
          </p:cNvPr>
          <p:cNvCxnSpPr>
            <a:cxnSpLocks/>
          </p:cNvCxnSpPr>
          <p:nvPr/>
        </p:nvCxnSpPr>
        <p:spPr>
          <a:xfrm>
            <a:off x="2558095" y="3344138"/>
            <a:ext cx="1739998" cy="141734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>
            <a:extLst>
              <a:ext uri="{FF2B5EF4-FFF2-40B4-BE49-F238E27FC236}">
                <a16:creationId xmlns:a16="http://schemas.microsoft.com/office/drawing/2014/main" id="{2BB81DEF-31DE-469E-83EC-636467DF9194}"/>
              </a:ext>
            </a:extLst>
          </p:cNvPr>
          <p:cNvCxnSpPr>
            <a:cxnSpLocks/>
          </p:cNvCxnSpPr>
          <p:nvPr/>
        </p:nvCxnSpPr>
        <p:spPr>
          <a:xfrm flipH="1">
            <a:off x="6020487" y="4091912"/>
            <a:ext cx="1622" cy="66956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Прямая со стрелкой 19">
            <a:extLst>
              <a:ext uri="{FF2B5EF4-FFF2-40B4-BE49-F238E27FC236}">
                <a16:creationId xmlns:a16="http://schemas.microsoft.com/office/drawing/2014/main" id="{35D0022B-0F05-4A49-9B4A-F85578FC33E4}"/>
              </a:ext>
            </a:extLst>
          </p:cNvPr>
          <p:cNvCxnSpPr>
            <a:cxnSpLocks/>
            <a:stCxn id="7" idx="2"/>
          </p:cNvCxnSpPr>
          <p:nvPr/>
        </p:nvCxnSpPr>
        <p:spPr>
          <a:xfrm flipH="1">
            <a:off x="7793232" y="3221028"/>
            <a:ext cx="1350768" cy="1642802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85599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22036" y="705070"/>
            <a:ext cx="10483273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Заключение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показывает опыт педагогической деятельности, обучающиеся могут знать суть вопроса, но не всегда могут поделиться своими знаниями, т. е. их коммуникативная компетентность не сформирована полностью.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одной стороны, хорошо известно, что глубокое, основательное понимание предмета формируется тогда, когда ты можешь донести очень сложную информацию доступным собеседнику языком.</a:t>
            </a:r>
          </a:p>
          <a:p>
            <a:pPr algn="just"/>
            <a:endParaRPr lang="ru-RU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 другой стороны, при решении заданий обучающемуся приходится все чаще опираться на свой жизненный опыт, привлекать знания, полученные на других предметах естественно-научного цикла, уметь высказывать предположения, принимать решения или отвергать их.</a:t>
            </a:r>
          </a:p>
        </p:txBody>
      </p:sp>
    </p:spTree>
    <p:extLst>
      <p:ext uri="{BB962C8B-B14F-4D97-AF65-F5344CB8AC3E}">
        <p14:creationId xmlns:p14="http://schemas.microsoft.com/office/powerpoint/2010/main" val="9337123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D68CF27A-65EC-4F90-A3CF-CB440F7235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7200" dirty="0"/>
              <a:t>Спасибо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276454638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Синий и зеленый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1472</TotalTime>
  <Words>1665</Words>
  <Application>Microsoft Office PowerPoint</Application>
  <PresentationFormat>Широкоэкранный</PresentationFormat>
  <Paragraphs>175</Paragraphs>
  <Slides>25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32" baseType="lpstr">
      <vt:lpstr>Times New Roman, serif</vt:lpstr>
      <vt:lpstr>Arial</vt:lpstr>
      <vt:lpstr>Calibri</vt:lpstr>
      <vt:lpstr>Garamond</vt:lpstr>
      <vt:lpstr>Times New Roman</vt:lpstr>
      <vt:lpstr>Wingdings</vt:lpstr>
      <vt:lpstr>Натуральные материалы</vt:lpstr>
      <vt:lpstr>  «Формирование естественно-научной грамотности на уроках биологии»</vt:lpstr>
      <vt:lpstr>Презентация PowerPoint</vt:lpstr>
      <vt:lpstr>Презентация PowerPoint</vt:lpstr>
      <vt:lpstr>Презентация PowerPoint</vt:lpstr>
      <vt:lpstr> </vt:lpstr>
      <vt:lpstr>Презентация PowerPoint</vt:lpstr>
      <vt:lpstr>Презентация PowerPoint</vt:lpstr>
      <vt:lpstr>Проблемы у школьников, выявленные международными исследованиями: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2.Кластер </vt:lpstr>
      <vt:lpstr>3. Таблица «толстых» и «тонких» вопросов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 Зыкова</dc:creator>
  <cp:lastModifiedBy>Элла Алиева</cp:lastModifiedBy>
  <cp:revision>110</cp:revision>
  <dcterms:created xsi:type="dcterms:W3CDTF">2021-03-15T08:21:28Z</dcterms:created>
  <dcterms:modified xsi:type="dcterms:W3CDTF">2025-01-24T13:01:04Z</dcterms:modified>
</cp:coreProperties>
</file>