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5" r:id="rId3"/>
    <p:sldId id="404" r:id="rId4"/>
    <p:sldId id="423" r:id="rId5"/>
    <p:sldId id="422" r:id="rId6"/>
    <p:sldId id="421" r:id="rId7"/>
    <p:sldId id="405" r:id="rId8"/>
    <p:sldId id="406" r:id="rId9"/>
    <p:sldId id="407" r:id="rId11"/>
    <p:sldId id="408" r:id="rId12"/>
    <p:sldId id="409" r:id="rId13"/>
    <p:sldId id="410" r:id="rId14"/>
    <p:sldId id="417" r:id="rId15"/>
    <p:sldId id="418" r:id="rId16"/>
    <p:sldId id="419" r:id="rId17"/>
    <p:sldId id="411" r:id="rId18"/>
    <p:sldId id="413" r:id="rId19"/>
    <p:sldId id="414" r:id="rId20"/>
    <p:sldId id="415" r:id="rId21"/>
    <p:sldId id="416" r:id="rId22"/>
    <p:sldId id="412" r:id="rId23"/>
    <p:sldId id="42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6" d="100"/>
        <a:sy n="156" d="100"/>
      </p:scale>
      <p:origin x="0" y="3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361BA4-C5AF-474B-87A2-1B357BA8F2C4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  <a:endParaRPr lang="ru-RU" noProof="0"/>
          </a:p>
          <a:p>
            <a:pPr lvl="1"/>
            <a:r>
              <a:rPr lang="ru-RU" noProof="0"/>
              <a:t>Второй уровень</a:t>
            </a:r>
            <a:endParaRPr lang="ru-RU" noProof="0"/>
          </a:p>
          <a:p>
            <a:pPr lvl="2"/>
            <a:r>
              <a:rPr lang="ru-RU" noProof="0"/>
              <a:t>Третий уровень</a:t>
            </a:r>
            <a:endParaRPr lang="ru-RU" noProof="0"/>
          </a:p>
          <a:p>
            <a:pPr lvl="3"/>
            <a:r>
              <a:rPr lang="ru-RU" noProof="0"/>
              <a:t>Четвертый уровень</a:t>
            </a:r>
            <a:endParaRPr lang="ru-RU" noProof="0"/>
          </a:p>
          <a:p>
            <a:pPr lvl="4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7ED7C4-3835-421C-A76C-809A6BD7C6D7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ED7C4-3835-421C-A76C-809A6BD7C6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ED7C4-3835-421C-A76C-809A6BD7C6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CEE0-EACF-48E2-B814-F819274F27D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78F7-F679-4C94-A772-FF87B3ED245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7F3B-02B1-4417-9B18-EDB67271C123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3C20-3784-416A-8A2B-F37267DECBE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0074B-CC42-4A8B-813D-D1DF68D0E8B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064F-41F9-4E11-88A7-198DEC3D22B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BEB3-F67C-4326-9C0A-0B089EF85DA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5A41-CB5F-48F2-9CB1-6D6D31D1708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43D1-40E1-45D2-B252-115EE0CBBAC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1345-0F09-4714-AF5C-D983A700E0B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37BE-CFB0-4063-962F-BD374CB47509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D4F2-36BB-40AB-9F98-778629E125C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0DA76-8271-4996-9107-78566F67587F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3D31-3AFF-450E-B92C-319DBB9EEF9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747D7-05AB-4466-BB39-98855A8AB7E2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AF4F-8716-4ED2-8652-8CF0E7C40CF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CA3E-1C7D-4D41-84DD-FB54F337B4E4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D707-8C11-4822-95EF-BCB7D1BEE8A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FEFD-F1E9-46F9-B58C-30E15669DA12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2F5C-17B4-4751-B593-FF5343E4667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18E5-7B30-4779-9B07-92751EEDD27A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43250-5FB3-411D-A416-500B2CF5591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CF6E6"/>
            </a:gs>
            <a:gs pos="39999">
              <a:srgbClr val="FBF4E2"/>
            </a:gs>
            <a:gs pos="100000">
              <a:srgbClr val="746E5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A626C-2114-4F03-BAB1-6EA781919F7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416E9C-189E-46C3-8880-D0F942DAD1B4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hyperlink" Target="https://crossmaker.ru/ru/" TargetMode="External"/><Relationship Id="rId3" Type="http://schemas.openxmlformats.org/officeDocument/2006/relationships/hyperlink" Target="https://maketron.ru/" TargetMode="External"/><Relationship Id="rId2" Type="http://schemas.openxmlformats.org/officeDocument/2006/relationships/hyperlink" Target="https://blog.nils.ru/(&#1076;&#1083;&#1103;" TargetMode="Externa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453464"/>
            <a:ext cx="9170504" cy="5951071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007870"/>
            <a:ext cx="6758700" cy="309634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sz="3600" b="1" dirty="0">
                <a:solidFill>
                  <a:srgbClr val="990000"/>
                </a:solidFill>
              </a:rPr>
            </a:br>
            <a:br>
              <a:rPr lang="ru-RU" sz="3600" b="1" dirty="0">
                <a:solidFill>
                  <a:srgbClr val="990000"/>
                </a:solidFill>
              </a:rPr>
            </a:br>
            <a:br>
              <a:rPr lang="ru-RU" sz="3600" b="1" dirty="0">
                <a:solidFill>
                  <a:srgbClr val="990000"/>
                </a:solidFill>
              </a:rPr>
            </a:br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«Формирование </a:t>
            </a:r>
            <a:b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</a:br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функциональной грамотности младших школьников»</a:t>
            </a:r>
            <a:b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</a:br>
            <a:r>
              <a:rPr lang="ru-RU" sz="3600" i="1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  <a:t>Выступление учителя  начальных классов</a:t>
            </a:r>
            <a:b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</a:br>
            <a: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  <a:t>МБОУ «</a:t>
            </a:r>
            <a:r>
              <a:rPr lang="ru-RU" sz="1800" b="1" dirty="0" err="1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  <a:t>Табачненская</a:t>
            </a:r>
            <a: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  <a:t> школа – детский сад» </a:t>
            </a:r>
            <a:b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</a:br>
            <a: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  <a:t>Джанкойского района</a:t>
            </a:r>
            <a:b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</a:br>
            <a: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  <a:t>Республики Крым</a:t>
            </a:r>
            <a:b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</a:br>
            <a: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  <a:t>Юсуповой </a:t>
            </a:r>
            <a:r>
              <a:rPr lang="ru-RU" sz="1800" b="1" dirty="0" err="1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  <a:t>Зеры</a:t>
            </a:r>
            <a:r>
              <a:rPr lang="ru-RU" sz="1800" b="1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  <a:t>Энверовны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  <a:cs typeface="Mongolian Baiti" panose="03000500000000000000" pitchFamily="66" charset="0"/>
              </a:rPr>
            </a:br>
            <a:br>
              <a:rPr lang="ru-RU" sz="3600" dirty="0">
                <a:latin typeface="Segoe Print" panose="02000600000000000000" pitchFamily="2" charset="0"/>
              </a:rPr>
            </a:br>
            <a:endParaRPr lang="ru-RU" sz="3600" b="1" dirty="0">
              <a:solidFill>
                <a:srgbClr val="99000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412776"/>
            <a:ext cx="2016224" cy="2670652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453464"/>
            <a:ext cx="9170504" cy="595107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6264696" cy="4496901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Как и в любой другой технологии, в технологии интерактивного обучения есть свои трудности: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1. Ограничен объем изучаемого материала, но с другой стороны он рассмотрен более глубоко.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2. Существуют трудности установления и поддержания дисциплины, в этом и заключается мастерство педагога.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Но есть и положительные моменты: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1. Высокая степень мотивации;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2. Максимальная индивидуальность преподавания;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3. Широкие возможности для творчества.</a:t>
            </a:r>
            <a:endParaRPr lang="ru-RU" sz="1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453464"/>
            <a:ext cx="9170504" cy="595107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61996" y="2576161"/>
            <a:ext cx="6855500" cy="1944215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К методам интерактивного обучения относятся те, которые способствуют вовлечению ребенка в активный процесс получения и переработки знаний:</a:t>
            </a:r>
            <a:br>
              <a:rPr lang="ru-RU" sz="16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6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1.</a:t>
            </a: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 Работа с </a:t>
            </a:r>
            <a:r>
              <a:rPr lang="ru-RU" sz="1800" dirty="0" err="1">
                <a:solidFill>
                  <a:schemeClr val="bg1"/>
                </a:solidFill>
                <a:latin typeface="Segoe Print" panose="02000600000000000000" pitchFamily="2" charset="0"/>
              </a:rPr>
              <a:t>меркерными</a:t>
            </a: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 досками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2. «Ловушка - хлопушка»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3. «Лови ошибку»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4. «Крестики – нолики»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5. «Фразеологизмы – как метод рефлексии»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6. «Метод-</a:t>
            </a:r>
            <a:r>
              <a:rPr lang="ru-RU" sz="1800" dirty="0" err="1">
                <a:solidFill>
                  <a:schemeClr val="bg1"/>
                </a:solidFill>
                <a:latin typeface="Segoe Print" panose="02000600000000000000" pitchFamily="2" charset="0"/>
              </a:rPr>
              <a:t>пазл</a:t>
            </a: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»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7.  «Доскажи словечко»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8. «Корзина»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9. «Горячий стул»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10. Ролевая игра на уроках литературного чтения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11. Игровая технология «Турнир»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12. Дерево решений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  <a:t>13. Метод «карусель» 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ru-RU" sz="20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endParaRPr lang="ru-RU" sz="2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3252"/>
            <a:ext cx="9649072" cy="6844748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1720" y="2204864"/>
            <a:ext cx="6912768" cy="1955472"/>
          </a:xfrm>
        </p:spPr>
        <p:txBody>
          <a:bodyPr>
            <a:normAutofit fontScale="90000"/>
          </a:bodyPr>
          <a:lstStyle/>
          <a:p>
            <a:pPr algn="l"/>
            <a:br>
              <a:rPr lang="ru-RU" sz="16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ru-RU" sz="16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Применение интерактивных технологий в обучении позволяет максимально приблизить обучающихся к условию учебного материала, включить в изучаемую ситуацию, побудить к активным действиям, переживать состояние успеха и соответственно мотивировать своё поведение.</a:t>
            </a:r>
            <a:b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В своей профессиональной деятельности самостоятельно апробирую и успешно применяю один из методов интерактивного обучения - работа в группах (работа в парах, работа в малых группах). </a:t>
            </a:r>
            <a:b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Работу необходимо организовывать по следующему алгоритму:</a:t>
            </a:r>
            <a:b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• постановка проблемы;</a:t>
            </a:r>
            <a:b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• формирование </a:t>
            </a:r>
            <a:r>
              <a:rPr lang="ru-RU" sz="2000" b="1" u="sng" dirty="0" err="1">
                <a:solidFill>
                  <a:schemeClr val="bg1"/>
                </a:solidFill>
                <a:latin typeface="Segoe Print" panose="02000600000000000000" pitchFamily="2" charset="0"/>
              </a:rPr>
              <a:t>микрогрупп</a:t>
            </a:r>
            <a: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 (по 2-3 человека);</a:t>
            </a:r>
            <a:b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• распределение ролей в них;</a:t>
            </a:r>
            <a:b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• обсуждение проблемы в </a:t>
            </a:r>
            <a:r>
              <a:rPr lang="ru-RU" sz="2000" b="1" u="sng" dirty="0" err="1">
                <a:solidFill>
                  <a:schemeClr val="bg1"/>
                </a:solidFill>
                <a:latin typeface="Segoe Print" panose="02000600000000000000" pitchFamily="2" charset="0"/>
              </a:rPr>
              <a:t>микрогруппах</a:t>
            </a:r>
            <a: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;</a:t>
            </a:r>
            <a:b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• рефлексия.</a:t>
            </a:r>
            <a:b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ru-RU" sz="20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endParaRPr lang="ru-RU" sz="2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3252"/>
            <a:ext cx="9649072" cy="6844748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95736" y="1844824"/>
            <a:ext cx="6948264" cy="1955472"/>
          </a:xfrm>
        </p:spPr>
        <p:txBody>
          <a:bodyPr>
            <a:normAutofit fontScale="90000"/>
          </a:bodyPr>
          <a:lstStyle/>
          <a:p>
            <a:pPr algn="l"/>
            <a:br>
              <a:rPr lang="ru-RU" sz="16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ru-RU" sz="16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Вывод:</a:t>
            </a:r>
            <a:b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Использование на уроках групповой формы интерактивного обучения убедило меня в следующем:</a:t>
            </a:r>
            <a:b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• углубляется понимание учебного материала, возрастают познавательная активность и творческая самостоятельность;</a:t>
            </a:r>
            <a:b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• меняется характер взаимоотношений между детьми: исчезает безразличие, появляются теплота, человечность;</a:t>
            </a:r>
            <a:b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• сплоченность группы резко возрастает, дети начинают лучше понимать друг друга и самих себя;</a:t>
            </a:r>
            <a:b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• растет самокритичность, дети более точно оценивают свои возможности, лучше себя контролируют;</a:t>
            </a:r>
            <a:b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• обучающиеся приобретают навыки, необходимые для жизни в обществе: откровенность, такт, умение строить свое поведение с учётом позиций других людей.</a:t>
            </a:r>
            <a:br>
              <a:rPr lang="ru-RU" sz="19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endParaRPr lang="ru-RU" sz="19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3252"/>
            <a:ext cx="9649072" cy="6844748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23728" y="1628800"/>
            <a:ext cx="7020272" cy="1955472"/>
          </a:xfrm>
        </p:spPr>
        <p:txBody>
          <a:bodyPr>
            <a:normAutofit fontScale="90000"/>
          </a:bodyPr>
          <a:lstStyle/>
          <a:p>
            <a:pPr algn="l"/>
            <a:br>
              <a:rPr lang="ru-RU" sz="16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ru-RU" sz="16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ru-RU" sz="16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4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Усилия педагога, направленные на организацию групповой формы интерактивного обучения, вознаграждаются сторицей, когда появляются первые зримые результаты – высвобождение и развитие учебной и познавательной инициативы. Бережно поддерживать и выращивать поисковую активность – цель любого педагога, стремящегося формировать умение самостоятельно учиться, без его (педагога) постоянной помощи. </a:t>
            </a:r>
            <a:endParaRPr lang="ru-RU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27013"/>
            <a:ext cx="91694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4138" y="0"/>
            <a:ext cx="7795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Segoe Print" panose="02000600000000000000" pitchFamily="2" charset="0"/>
                <a:ea typeface="+mj-ea"/>
                <a:cs typeface="+mj-cs"/>
              </a:rPr>
              <a:t>Работа с </a:t>
            </a:r>
            <a:r>
              <a:rPr lang="ru-RU" sz="3600" b="1" dirty="0" err="1">
                <a:latin typeface="Segoe Print" panose="02000600000000000000" pitchFamily="2" charset="0"/>
                <a:ea typeface="+mj-ea"/>
                <a:cs typeface="+mj-cs"/>
              </a:rPr>
              <a:t>меркерными</a:t>
            </a:r>
            <a:r>
              <a:rPr lang="ru-RU" sz="3600" b="1" dirty="0">
                <a:latin typeface="Segoe Print" panose="02000600000000000000" pitchFamily="2" charset="0"/>
                <a:ea typeface="+mj-ea"/>
                <a:cs typeface="+mj-cs"/>
              </a:rPr>
              <a:t> досками</a:t>
            </a:r>
            <a:endParaRPr lang="ru-RU" sz="3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420888"/>
            <a:ext cx="3024336" cy="3058629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646331"/>
            <a:ext cx="3168352" cy="2568356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6869" y="1294183"/>
            <a:ext cx="2290261" cy="2844316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67" y="4665117"/>
            <a:ext cx="2565933" cy="1991271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89"/>
            <a:ext cx="9144000" cy="6855311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521480"/>
            <a:ext cx="2664296" cy="342038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97155" y="1268760"/>
            <a:ext cx="2749689" cy="3250942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699656"/>
            <a:ext cx="2376264" cy="3011997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765" y="188640"/>
            <a:ext cx="70634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Segoe Print" panose="02000600000000000000" pitchFamily="2" charset="0"/>
                <a:ea typeface="+mj-ea"/>
                <a:cs typeface="+mj-cs"/>
              </a:rPr>
              <a:t>«Хлопушка- ловушка»</a:t>
            </a:r>
            <a:br>
              <a:rPr lang="ru-RU" sz="4400" b="1" dirty="0">
                <a:latin typeface="Segoe Print" panose="02000600000000000000" pitchFamily="2" charset="0"/>
                <a:ea typeface="+mj-ea"/>
                <a:cs typeface="+mj-cs"/>
              </a:rPr>
            </a:br>
            <a:endParaRPr lang="ru-RU" sz="4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67" y="4856520"/>
            <a:ext cx="2565933" cy="1991271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204" y="5799"/>
            <a:ext cx="9144000" cy="6855311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10200" y="2048271"/>
            <a:ext cx="2952328" cy="4013102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268760"/>
            <a:ext cx="4392488" cy="489654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417" y="5799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Segoe Print" panose="02000600000000000000" pitchFamily="2" charset="0"/>
                <a:ea typeface="+mj-ea"/>
                <a:cs typeface="+mj-cs"/>
              </a:rPr>
              <a:t>«Фразеологизмы – как метод рефлексии»</a:t>
            </a:r>
            <a:br>
              <a:rPr lang="ru-RU" sz="3200" b="1" dirty="0">
                <a:latin typeface="Segoe Print" panose="02000600000000000000" pitchFamily="2" charset="0"/>
                <a:ea typeface="+mj-ea"/>
                <a:cs typeface="+mj-cs"/>
              </a:rPr>
            </a:b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688" y="514879"/>
            <a:ext cx="1691680" cy="1312814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89"/>
            <a:ext cx="9144000" cy="6855311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4972210" y="2325187"/>
            <a:ext cx="3160020" cy="396044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5" y="997524"/>
            <a:ext cx="3964429" cy="327221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93740" y="458915"/>
            <a:ext cx="4816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Segoe Print" panose="02000600000000000000" pitchFamily="2" charset="0"/>
                <a:ea typeface="+mj-ea"/>
                <a:cs typeface="+mj-cs"/>
              </a:rPr>
              <a:t>«Метод - </a:t>
            </a:r>
            <a:r>
              <a:rPr lang="ru-RU" sz="3200" b="1" dirty="0" err="1">
                <a:latin typeface="Segoe Print" panose="02000600000000000000" pitchFamily="2" charset="0"/>
                <a:ea typeface="+mj-ea"/>
                <a:cs typeface="+mj-cs"/>
              </a:rPr>
              <a:t>пазл</a:t>
            </a:r>
            <a:r>
              <a:rPr lang="ru-RU" sz="3200" b="1" dirty="0">
                <a:latin typeface="Segoe Print" panose="02000600000000000000" pitchFamily="2" charset="0"/>
                <a:ea typeface="+mj-ea"/>
                <a:cs typeface="+mj-cs"/>
              </a:rPr>
              <a:t>»</a:t>
            </a:r>
            <a:br>
              <a:rPr lang="ru-RU" sz="3200" b="1" dirty="0">
                <a:latin typeface="Segoe Print" panose="02000600000000000000" pitchFamily="2" charset="0"/>
                <a:ea typeface="+mj-ea"/>
                <a:cs typeface="+mj-cs"/>
              </a:rPr>
            </a:b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" y="4797152"/>
            <a:ext cx="2565933" cy="1991271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89"/>
            <a:ext cx="9144000" cy="6855311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3140968"/>
            <a:ext cx="2808310" cy="298133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5" y="544408"/>
            <a:ext cx="2670955" cy="3168351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022223"/>
            <a:ext cx="4816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Segoe Print" panose="02000600000000000000" pitchFamily="2" charset="0"/>
                <a:ea typeface="+mj-ea"/>
                <a:cs typeface="+mj-cs"/>
              </a:rPr>
              <a:t>«Доскажи словечко»</a:t>
            </a:r>
            <a:br>
              <a:rPr lang="ru-RU" sz="3200" b="1" dirty="0">
                <a:latin typeface="Segoe Print" panose="02000600000000000000" pitchFamily="2" charset="0"/>
                <a:ea typeface="+mj-ea"/>
                <a:cs typeface="+mj-cs"/>
              </a:rPr>
            </a:b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5169" y="2222094"/>
            <a:ext cx="2873661" cy="298133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" y="4797152"/>
            <a:ext cx="2565933" cy="1991271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453464"/>
            <a:ext cx="9170504" cy="5951071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068960"/>
            <a:ext cx="6120680" cy="2088232"/>
          </a:xfrm>
        </p:spPr>
        <p:txBody>
          <a:bodyPr rtlCol="0">
            <a:normAutofit fontScale="90000"/>
          </a:bodyPr>
          <a:lstStyle/>
          <a:p>
            <a:pPr indent="449580" algn="l"/>
            <a:r>
              <a:rPr lang="ru-RU" sz="2200" dirty="0">
                <a:solidFill>
                  <a:schemeClr val="bg1"/>
                </a:solidFill>
                <a:latin typeface="Segoe Print" panose="02000600000000000000" pitchFamily="2" charset="0"/>
              </a:rPr>
              <a:t>Виноградова Н.Ф.: «Функциональная грамотность сегодня – это базовое образование личности, … Ребенок … должен обладать: готовностью успешно взаимодействовать с изменяющимся окружающим миром …; возможностью решать различные (в том числе нестандартные) учебные и жизненные задачи, …; способностью строить социальные отношения …; совокупностью рефлексивных умений, обеспечивающих оценку своей грамотности, стремление к дальнейшему образованию …</a:t>
            </a:r>
            <a:br>
              <a:rPr lang="ru-RU" sz="22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ru-RU" sz="24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ru-RU" sz="3600" b="1" dirty="0">
                <a:solidFill>
                  <a:srgbClr val="990000"/>
                </a:solidFill>
              </a:rPr>
            </a:br>
            <a:br>
              <a:rPr lang="ru-RU" sz="3600" b="1" dirty="0">
                <a:solidFill>
                  <a:srgbClr val="990000"/>
                </a:solidFill>
              </a:rPr>
            </a:br>
            <a:endParaRPr lang="ru-RU" sz="36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453464"/>
            <a:ext cx="9170504" cy="595107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11760" y="1268760"/>
            <a:ext cx="6048672" cy="352839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Вывод </a:t>
            </a:r>
            <a:br>
              <a:rPr lang="ru-RU" sz="20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Дети становятся одаренными не столько потому, что им больше, чем другим, дала природа, сколько потому, что они в большей мере сумели реализовать себя. И здесь важно помочь ребенку сделать первые шаги по ступенькам творчества, но еще важней не опоздать – не упустить моменты рождения </a:t>
            </a:r>
            <a:br>
              <a:rPr lang="ru-RU" sz="20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ГЕНИЯ. </a:t>
            </a:r>
            <a:br>
              <a:rPr lang="ru-RU" sz="20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20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453464"/>
            <a:ext cx="9170504" cy="595107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11760" y="1268760"/>
            <a:ext cx="6048672" cy="35283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Полезные ссылки к урокам:</a:t>
            </a:r>
            <a:br>
              <a:rPr lang="ru-RU" sz="20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1. </a:t>
            </a:r>
            <a:r>
              <a:rPr lang="ru-RU" sz="1100" dirty="0" err="1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Kahoot</a:t>
            </a: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. Это бесплатная платформа для обучения в игровой форме, которая подходит для любого учебного предмета и любого возраста.</a:t>
            </a:r>
            <a:b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В этот инструмент не возможно не влюбиться. Использование это инструмента является прекрасной заменой покупке дорогостоящих пультов для системы обратной связи в классе. Все, что вам понадобится это свой компьютер, проектор и наличие смартфонов у ребят в классе. Процесс проверки понимания, или обсуждение какого-то вопроса превратится в настоящую увлекательную игру!</a:t>
            </a:r>
            <a:b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2. </a:t>
            </a:r>
            <a:r>
              <a:rPr lang="ru-RU" sz="1100" dirty="0" err="1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Plickers</a:t>
            </a: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— это приложение, позволяющее мгновенно оценить ответы всего класса и упростить сбор статистики.</a:t>
            </a:r>
            <a:b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Мы привыкли к чёрно-белым квадратикам QR-кодов в рекламе, которая хочет отправить нас на какой-нибудь сайт за дальнейшей информацией, и в разной другой печатной продукции, пытающейся связать бумагу и интернет. Но, как оказалось, это не единственное их применение. P </a:t>
            </a:r>
            <a:r>
              <a:rPr lang="ru-RU" sz="1100" dirty="0" err="1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lickers</a:t>
            </a: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использует планшет или телефон учителя для того, чтобы считывать QR-коды с карточек учеников. Карточка у каждого ученика своя, её можно поворачивать, что даёт четыре разных варианта ответа. В приложении создается список класса, и с его помощью можно узнать, как именно каждый ученик отвечал на вопросы.</a:t>
            </a:r>
            <a:b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3. </a:t>
            </a:r>
            <a:r>
              <a:rPr lang="en-US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  <a:hlinkClick r:id="rId2"/>
              </a:rPr>
              <a:t>https://blog.nils.ru/</a:t>
            </a: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  <a:hlinkClick r:id="rId2"/>
              </a:rPr>
              <a:t>(для</a:t>
            </a: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создания рабочих листов)</a:t>
            </a:r>
            <a:b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4.</a:t>
            </a:r>
            <a:r>
              <a:rPr lang="en-US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  <a:hlinkClick r:id="rId3"/>
              </a:rPr>
              <a:t>https://maketron.ru/</a:t>
            </a: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(для создания буклетов ….)</a:t>
            </a:r>
            <a:b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5.</a:t>
            </a:r>
            <a:r>
              <a:rPr lang="en-US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  <a:hlinkClick r:id="rId4"/>
              </a:rPr>
              <a:t>https://crossmaker.ru/ru/</a:t>
            </a:r>
            <a:r>
              <a:rPr lang="ru-RU" sz="11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(для создания кроссвордов)</a:t>
            </a:r>
            <a:endParaRPr lang="ru-RU" sz="1100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453464"/>
            <a:ext cx="9170504" cy="5951071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988840"/>
            <a:ext cx="6336705" cy="3456384"/>
          </a:xfrm>
        </p:spPr>
        <p:txBody>
          <a:bodyPr rtlCol="0">
            <a:normAutofit fontScale="90000"/>
          </a:bodyPr>
          <a:lstStyle/>
          <a:p>
            <a:pPr indent="449580" algn="l"/>
            <a:r>
              <a:rPr lang="ru-RU" sz="2400" dirty="0">
                <a:solidFill>
                  <a:schemeClr val="bg1"/>
                </a:solidFill>
                <a:latin typeface="Segoe Print" panose="02000600000000000000" pitchFamily="2" charset="0"/>
              </a:rPr>
              <a:t>Функциональная грамотность - способность человека вступать в отношения с внешней средой, быстро адаптироваться и функционировать в ней. Основы функциональной грамотности закладываются в начальной школе, где идет интенсивное обучение различным видам речевой деятельности - письму и чтению, говорению и слушанию.</a:t>
            </a:r>
            <a:br>
              <a:rPr lang="ru-RU" sz="2400" b="1" dirty="0">
                <a:solidFill>
                  <a:schemeClr val="bg1"/>
                </a:solidFill>
              </a:rPr>
            </a:br>
            <a:br>
              <a:rPr lang="ru-RU" sz="3600" b="1" dirty="0">
                <a:solidFill>
                  <a:srgbClr val="990000"/>
                </a:solidFill>
              </a:rPr>
            </a:br>
            <a:br>
              <a:rPr lang="ru-RU" sz="3600" b="1" dirty="0">
                <a:solidFill>
                  <a:srgbClr val="990000"/>
                </a:solidFill>
              </a:rPr>
            </a:br>
            <a:endParaRPr lang="ru-RU" sz="36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453464"/>
            <a:ext cx="9170504" cy="5951071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412776"/>
            <a:ext cx="6336705" cy="3456384"/>
          </a:xfrm>
        </p:spPr>
        <p:txBody>
          <a:bodyPr rtlCol="0">
            <a:normAutofit fontScale="90000"/>
          </a:bodyPr>
          <a:lstStyle/>
          <a:p>
            <a:pPr indent="449580" algn="l"/>
            <a:r>
              <a:rPr lang="ru-RU" sz="2700" dirty="0">
                <a:solidFill>
                  <a:schemeClr val="bg1"/>
                </a:solidFill>
                <a:latin typeface="Segoe Print" panose="02000600000000000000" pitchFamily="2" charset="0"/>
              </a:rPr>
              <a:t>Актуальность. </a:t>
            </a:r>
            <a:br>
              <a:rPr lang="ru-RU" sz="27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700" dirty="0">
                <a:solidFill>
                  <a:schemeClr val="bg1"/>
                </a:solidFill>
                <a:latin typeface="Segoe Print" panose="02000600000000000000" pitchFamily="2" charset="0"/>
              </a:rPr>
              <a:t>Сегодня функциональная грамотность неотъемлемая часть учебной деятельности. Помимо интереса учеников, новый ФГОС также диктует определенные правила в образовании.</a:t>
            </a:r>
            <a:br>
              <a:rPr lang="ru-RU" sz="2700" b="1" dirty="0">
                <a:solidFill>
                  <a:srgbClr val="990000"/>
                </a:solidFill>
              </a:rPr>
            </a:br>
            <a:br>
              <a:rPr lang="ru-RU" sz="3600" b="1" dirty="0">
                <a:solidFill>
                  <a:srgbClr val="990000"/>
                </a:solidFill>
              </a:rPr>
            </a:br>
            <a:endParaRPr lang="ru-RU" sz="36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453464"/>
            <a:ext cx="9170504" cy="5951071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988840"/>
            <a:ext cx="6336705" cy="3456384"/>
          </a:xfrm>
        </p:spPr>
        <p:txBody>
          <a:bodyPr rtlCol="0">
            <a:normAutofit fontScale="90000"/>
          </a:bodyPr>
          <a:lstStyle/>
          <a:p>
            <a:pPr indent="449580" algn="l"/>
            <a:r>
              <a:rPr lang="ru-RU" sz="2200" dirty="0">
                <a:solidFill>
                  <a:schemeClr val="bg1"/>
                </a:solidFill>
                <a:latin typeface="Segoe Print" panose="02000600000000000000" pitchFamily="2" charset="0"/>
              </a:rPr>
              <a:t>Формы и методы, которые способствуют развитию функциональной грамотности:</a:t>
            </a:r>
            <a:br>
              <a:rPr lang="ru-RU" sz="22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групповая форма работы</a:t>
            </a:r>
            <a:b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игровая форма работы</a:t>
            </a:r>
            <a:b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творческие задания</a:t>
            </a:r>
            <a:b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тестовые задания</a:t>
            </a:r>
            <a:b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практическая работа</a:t>
            </a:r>
            <a:b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ролевые и деловые игры</a:t>
            </a:r>
            <a:b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200" b="1" u="sng" dirty="0">
                <a:solidFill>
                  <a:schemeClr val="bg1"/>
                </a:solidFill>
                <a:latin typeface="Segoe Print" panose="02000600000000000000" pitchFamily="2" charset="0"/>
              </a:rPr>
              <a:t>исследовательская деятельность</a:t>
            </a:r>
            <a:br>
              <a:rPr lang="ru-RU" sz="2200" b="1" u="sng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ru-RU" sz="3600" b="1" dirty="0">
                <a:solidFill>
                  <a:schemeClr val="bg1"/>
                </a:solidFill>
              </a:rPr>
            </a:br>
            <a:br>
              <a:rPr lang="ru-RU" sz="3600" b="1" dirty="0">
                <a:solidFill>
                  <a:srgbClr val="990000"/>
                </a:solidFill>
              </a:rPr>
            </a:br>
            <a:br>
              <a:rPr lang="ru-RU" sz="3600" b="1" dirty="0">
                <a:solidFill>
                  <a:srgbClr val="990000"/>
                </a:solidFill>
              </a:rPr>
            </a:br>
            <a:endParaRPr lang="ru-RU" sz="36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453464"/>
            <a:ext cx="9170504" cy="5951071"/>
          </a:xfrm>
          <a:prstGeom prst="rect">
            <a:avLst/>
          </a:prstGeom>
        </p:spPr>
      </p:pic>
      <p:sp>
        <p:nvSpPr>
          <p:cNvPr id="5" name="Объект 2"/>
          <p:cNvSpPr txBox="1"/>
          <p:nvPr/>
        </p:nvSpPr>
        <p:spPr>
          <a:xfrm>
            <a:off x="2339752" y="1196752"/>
            <a:ext cx="61206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buClr>
                <a:srgbClr val="90C226"/>
              </a:buClr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Для формирования читательской грамотности очень важно организовать «читательское пространство». Это могут быть:</a:t>
            </a:r>
            <a:endParaRPr lang="ru-RU" sz="1600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marL="0" lvl="0" indent="0" algn="just" fontAlgn="auto">
              <a:buClr>
                <a:srgbClr val="90C226"/>
              </a:buClr>
              <a:buNone/>
              <a:defRPr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пробно-поисковые ситуации;</a:t>
            </a:r>
            <a:endParaRPr lang="ru-RU" sz="1600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marL="0" lvl="0" indent="0" algn="just" fontAlgn="auto">
              <a:buClr>
                <a:srgbClr val="90C226"/>
              </a:buClr>
              <a:buNone/>
              <a:defRPr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беседы-дискуссии;</a:t>
            </a:r>
            <a:endParaRPr lang="ru-RU" sz="1600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marL="0" lvl="0" indent="0" algn="just" fontAlgn="auto">
              <a:buClr>
                <a:srgbClr val="90C226"/>
              </a:buClr>
              <a:buNone/>
              <a:defRPr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сам задай вопрос;</a:t>
            </a:r>
            <a:endParaRPr lang="ru-RU" sz="1600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marL="0" lvl="0" indent="0" algn="just" fontAlgn="auto">
              <a:buClr>
                <a:srgbClr val="90C226"/>
              </a:buClr>
              <a:buNone/>
              <a:defRPr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личный пример учителя;</a:t>
            </a:r>
            <a:endParaRPr lang="ru-RU" sz="1600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marL="0" lvl="0" indent="0" algn="just" fontAlgn="auto">
              <a:buClr>
                <a:srgbClr val="90C226"/>
              </a:buClr>
              <a:buNone/>
              <a:defRPr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приём устного словесного рисования;</a:t>
            </a:r>
            <a:endParaRPr lang="ru-RU" sz="1600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marL="0" lvl="0" indent="0" algn="just" fontAlgn="auto">
              <a:buClr>
                <a:srgbClr val="90C226"/>
              </a:buClr>
              <a:buNone/>
              <a:defRPr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словарно-стилистическая работа;</a:t>
            </a:r>
            <a:endParaRPr lang="ru-RU" sz="1600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marL="0" lvl="0" indent="0" algn="just" fontAlgn="auto">
              <a:buClr>
                <a:srgbClr val="90C226"/>
              </a:buClr>
              <a:buNone/>
              <a:defRPr/>
            </a:pPr>
            <a:r>
              <a:rPr lang="ru-RU" sz="16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инсценировки.</a:t>
            </a:r>
            <a:endParaRPr lang="ru-RU" sz="1600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70504" cy="664794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326499" y="1617306"/>
            <a:ext cx="6480720" cy="1684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anose="02000600000000000000" pitchFamily="2" charset="0"/>
                <a:cs typeface="Times New Roman" panose="02020603050405020304" pitchFamily="18" charset="0"/>
              </a:rPr>
            </a:br>
            <a:br>
              <a:rPr lang="ru-RU" sz="20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Возможные направления работы с  детьми: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• выявление одаренных детей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• разработка индивидуальных форм работы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• использование в учебном процессе современных,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интерактивных технологий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• использование активных форм и методов организации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образовательного процесса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• организация ППС для развития творческого потенциала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детей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• включение детей в проектную деятельность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• развитие научно-исследовательских навыков и творческих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способностей одарённых детей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• психолого-педагогическое просвещение и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консультирование родителей</a:t>
            </a:r>
            <a:b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600" b="1" u="sng" kern="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453464"/>
            <a:ext cx="9170504" cy="5951071"/>
          </a:xfrm>
          <a:prstGeom prst="rect">
            <a:avLst/>
          </a:prstGeom>
        </p:spPr>
      </p:pic>
      <p:sp>
        <p:nvSpPr>
          <p:cNvPr id="5" name="Объект 4"/>
          <p:cNvSpPr txBox="1"/>
          <p:nvPr/>
        </p:nvSpPr>
        <p:spPr>
          <a:xfrm>
            <a:off x="2247798" y="1376771"/>
            <a:ext cx="6264696" cy="41044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     Проблема выявления одаренных детей сложна . Сначала это наблюдение за детьми в игровой деятельности и в непосредственно образовательной деятельности. Эти действия позволяют не только уточнить круг интересов, но и степень их выраженности. </a:t>
            </a:r>
            <a:endParaRPr lang="ru-RU" sz="2400" dirty="0">
              <a:solidFill>
                <a:schemeClr val="bg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453464"/>
            <a:ext cx="9170504" cy="595107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67744" y="2384883"/>
            <a:ext cx="6604860" cy="2088231"/>
          </a:xfrm>
        </p:spPr>
        <p:txBody>
          <a:bodyPr/>
          <a:lstStyle/>
          <a:p>
            <a:pPr algn="l"/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Наиболее эффективным развитием одаренности школьников, считаю интерактивные технологии. Интерактивность  означает способность взаимодействовать или находиться в режиме диалога.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Понятно, что структура интерактивного урока будет отличаться от структуры обычного урока. Поэтому в структуру занятия включаются только элементы интерактивной модели обучения – интерактивные технологии, то есть включаются конкретные приёмы и методы, которые позволяют сделать урок необычным, более насыщенным и интересным.</a:t>
            </a:r>
            <a:br>
              <a:rPr lang="ru-RU" sz="1800" dirty="0">
                <a:solidFill>
                  <a:schemeClr val="bg1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br>
              <a:rPr lang="ru-RU" sz="1600" dirty="0"/>
            </a:br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 rot="20941528">
            <a:off x="602901" y="2287654"/>
            <a:ext cx="1008112" cy="144016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845" y="591342"/>
            <a:ext cx="2016224" cy="144016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rot="370111">
            <a:off x="251859" y="4069461"/>
            <a:ext cx="1430152" cy="144016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9620" y="5030029"/>
            <a:ext cx="1455574" cy="144016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571" y="4908120"/>
            <a:ext cx="1126354" cy="144016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5212696"/>
            <a:ext cx="1224136" cy="1440160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92280" y="4941183"/>
            <a:ext cx="1224136" cy="1440160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7328</Words>
  <Application>WPS Presentation</Application>
  <PresentationFormat>Экран (4:3)</PresentationFormat>
  <Paragraphs>49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Monotype Corsiva</vt:lpstr>
      <vt:lpstr>Mongolian Baiti</vt:lpstr>
      <vt:lpstr>Segoe Print</vt:lpstr>
      <vt:lpstr>Wingdings 3</vt:lpstr>
      <vt:lpstr>Times New Roman</vt:lpstr>
      <vt:lpstr>Microsoft YaHei</vt:lpstr>
      <vt:lpstr>Arial Unicode MS</vt:lpstr>
      <vt:lpstr>Тема Office</vt:lpstr>
      <vt:lpstr>   «Формирование  функциональной грамотности младших школьников»  Выступление учителя  начальных классов МБОУ «Табачненская школа – детский сад»  Джанкойского района Республики Крым Юсуповой Зеры Энверовны  </vt:lpstr>
      <vt:lpstr>Виноградова Н.Ф.: «Функциональная грамотность сегодня – это базовое образование личности, … Ребенок … должен обладать: готовностью успешно взаимодействовать с изменяющимся окружающим миром …; возможностью решать различные (в том числе нестандартные) учебные и жизненные задачи, …; способностью строить социальные отношения …; совокупностью рефлексивных умений, обеспечивающих оценку своей грамотности, стремление к дальнейшему образованию …    </vt:lpstr>
      <vt:lpstr>Функциональная грамотность - способность человека вступать в отношения с внешней средой, быстро адаптироваться и функционировать в ней. Основы функциональной грамотности закладываются в начальной школе, где идет интенсивное обучение различным видам речевой деятельности - письму и чтению, говорению и слушанию.   </vt:lpstr>
      <vt:lpstr>Актуальность.  Сегодня функциональная грамотность неотъемлемая часть учебной деятельности. Помимо интереса учеников, новый ФГОС также диктует определенные правила в образовании.  </vt:lpstr>
      <vt:lpstr>Формы и методы, которые способствуют развитию функциональной грамотности: групповая форма работы игровая форма работы творческие задания тестовые задания практическая работа ролевые и деловые игры исследовательская деятельность    </vt:lpstr>
      <vt:lpstr>PowerPoint 演示文稿</vt:lpstr>
      <vt:lpstr>  Возможные направления работы с  детьми: • выявление одаренных детей • разработка индивидуальных форм работы • использование в учебном процессе современных, интерактивных технологий • использование активных форм и методов организации образовательного процесса • организация ППС для развития творческого потенциала детей • включение детей в проектную деятельность • развитие научно-исследовательских навыков и творческих способностей одарённых детей • психолого-педагогическое просвещение и консультирование родителей  </vt:lpstr>
      <vt:lpstr>PowerPoint 演示文稿</vt:lpstr>
      <vt:lpstr>Наиболее эффективным развитием одаренности школьников, считаю интерактивные технологии. Интерактивность  означает способность взаимодействовать или находиться в режиме диалога.  Понятно, что структура интерактивного урока будет отличаться от структуры обычного урока. Поэтому в структуру занятия включаются только элементы интерактивной модели обучения – интерактивные технологии, то есть включаются конкретные приёмы и методы, которые позволяют сделать урок необычным, более насыщенным и интересным.  </vt:lpstr>
      <vt:lpstr>Как и в любой другой технологии, в технологии интерактивного обучения есть свои трудности: 1. Ограничен объем изучаемого материала, но с другой стороны он рассмотрен более глубоко. 2. Существуют трудности установления и поддержания дисциплины, в этом и заключается мастерство педагога.  Но есть и положительные моменты: 1. Высокая степень мотивации; 2. Максимальная индивидуальность преподавания; 3. Широкие возможности для творчества.</vt:lpstr>
      <vt:lpstr>К методам интерактивного обучения относятся те, которые способствуют вовлечению ребенка в активный процесс получения и переработки знаний: 1. Работа с меркерными досками 2. «Ловушка - хлопушка» 3. «Лови ошибку» 4. «Крестики – нолики» 5. «Фразеологизмы – как метод рефлексии» 6. «Метод-пазл» 7.  «Доскажи словечко» 8. «Корзина» 9. «Горячий стул» 10. Ролевая игра на уроках литературного чтения 11. Игровая технология «Турнир» 12. Дерево решений 13. Метод «карусель»     </vt:lpstr>
      <vt:lpstr>  Применение интерактивных технологий в обучении позволяет максимально приблизить обучающихся к условию учебного материала, включить в изучаемую ситуацию, побудить к активным действиям, переживать состояние успеха и соответственно мотивировать своё поведение. В своей профессиональной деятельности самостоятельно апробирую и успешно применяю один из методов интерактивного обучения - работа в группах (работа в парах, работа в малых группах).  Работу необходимо организовывать по следующему алгоритму: • постановка проблемы; • формирование микрогрупп (по 2-3 человека); • распределение ролей в них; • обсуждение проблемы в микрогруппах; • рефлексия.  </vt:lpstr>
      <vt:lpstr>  Вывод: Использование на уроках групповой формы интерактивного обучения убедило меня в следующем: • углубляется понимание учебного материала, возрастают познавательная активность и творческая самостоятельность; • меняется характер взаимоотношений между детьми: исчезает безразличие, появляются теплота, человечность; • сплоченность группы резко возрастает, дети начинают лучше понимать друг друга и самих себя; • растет самокритичность, дети более точно оценивают свои возможности, лучше себя контролируют; • обучающиеся приобретают навыки, необходимые для жизни в обществе: откровенность, такт, умение строить свое поведение с учётом позиций других людей. </vt:lpstr>
      <vt:lpstr>   Усилия педагога, направленные на организацию групповой формы интерактивного обучения, вознаграждаются сторицей, когда появляются первые зримые результаты – высвобождение и развитие учебной и познавательной инициативы. Бережно поддерживать и выращивать поисковую активность – цель любого педагога, стремящегося формировать умение самостоятельно учиться, без его (педагога) постоянной помощи.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Вывод  Дети становятся одаренными не столько потому, что им больше, чем другим, дала природа, сколько потому, что они в большей мере сумели реализовать себя. И здесь важно помочь ребенку сделать первые шаги по ступенькам творчества, но еще важней не опоздать – не упустить моменты рождения  ГЕНИЯ.  СПАСИБО ЗА ВНИМАНИЕ! </vt:lpstr>
      <vt:lpstr>Полезные ссылки к урокам: 1. Kahoot. Это бесплатная платформа для обучения в игровой форме, которая подходит для любого учебного предмета и любого возраста. В этот инструмент не возможно не влюбиться. Использование это инструмента является прекрасной заменой покупке дорогостоящих пультов для системы обратной связи в классе. Все, что вам понадобится это свой компьютер, проектор и наличие смартфонов у ребят в классе. Процесс проверки понимания, или обсуждение какого-то вопроса превратится в настоящую увлекательную игру! 2. Plickers — это приложение, позволяющее мгновенно оценить ответы всего класса и упростить сбор статистики. Мы привыкли к чёрно-белым квадратикам QR-кодов в рекламе, которая хочет отправить нас на какой-нибудь сайт за дальнейшей информацией, и в разной другой печатной продукции, пытающейся связать бумагу и интернет. Но, как оказалось, это не единственное их применение. P lickers использует планшет или телефон учителя для того, чтобы считывать QR-коды с карточек учеников. Карточка у каждого ученика своя, её можно поворачивать, что даёт четыре разных варианта ответа. В приложении создается список класса, и с его помощью можно узнать, как именно каждый ученик отвечал на вопросы. 3. https://blog.nils.ru/(для создания рабочих листов) 4. https://maketron.ru/ (для создания буклетов ….) 5. https://crossmaker.ru/ru/ (для создания кроссвордов)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Lubov</cp:lastModifiedBy>
  <cp:revision>162</cp:revision>
  <dcterms:created xsi:type="dcterms:W3CDTF">2011-04-11T14:13:00Z</dcterms:created>
  <dcterms:modified xsi:type="dcterms:W3CDTF">2026-01-22T06:19:58Z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09ADEA62B7724F43B853B466F1DF0726_13</vt:lpwstr>
  </property>
  <property fmtid="{D5CDD505-2E9C-101B-9397-08002B2CF9AE}" pid="3" name="KSOProductBuildVer">
    <vt:lpwstr>1049-12.2.0.23196</vt:lpwstr>
  </property>
</Properties>
</file>