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3" r:id="rId1"/>
  </p:sldMasterIdLst>
  <p:sldIdLst>
    <p:sldId id="257" r:id="rId2"/>
    <p:sldId id="256" r:id="rId3"/>
    <p:sldId id="258" r:id="rId4"/>
    <p:sldId id="266" r:id="rId5"/>
    <p:sldId id="267" r:id="rId6"/>
    <p:sldId id="268" r:id="rId7"/>
    <p:sldId id="25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51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DF05-5C1D-4A45-AA7C-CF1BDB41881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ACE14EA-CBD8-4361-BEC3-CA3460813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333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DF05-5C1D-4A45-AA7C-CF1BDB41881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CE14EA-CBD8-4361-BEC3-CA3460813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281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DF05-5C1D-4A45-AA7C-CF1BDB41881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CE14EA-CBD8-4361-BEC3-CA34608136D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0329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DF05-5C1D-4A45-AA7C-CF1BDB41881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CE14EA-CBD8-4361-BEC3-CA3460813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09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DF05-5C1D-4A45-AA7C-CF1BDB41881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CE14EA-CBD8-4361-BEC3-CA34608136D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8493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DF05-5C1D-4A45-AA7C-CF1BDB41881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CE14EA-CBD8-4361-BEC3-CA3460813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896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DF05-5C1D-4A45-AA7C-CF1BDB41881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14EA-CBD8-4361-BEC3-CA3460813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478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DF05-5C1D-4A45-AA7C-CF1BDB41881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14EA-CBD8-4361-BEC3-CA3460813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84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DF05-5C1D-4A45-AA7C-CF1BDB41881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14EA-CBD8-4361-BEC3-CA3460813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49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DF05-5C1D-4A45-AA7C-CF1BDB41881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CE14EA-CBD8-4361-BEC3-CA3460813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47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DF05-5C1D-4A45-AA7C-CF1BDB41881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CE14EA-CBD8-4361-BEC3-CA3460813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16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DF05-5C1D-4A45-AA7C-CF1BDB41881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CE14EA-CBD8-4361-BEC3-CA3460813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11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DF05-5C1D-4A45-AA7C-CF1BDB41881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14EA-CBD8-4361-BEC3-CA3460813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24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DF05-5C1D-4A45-AA7C-CF1BDB41881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14EA-CBD8-4361-BEC3-CA3460813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071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DF05-5C1D-4A45-AA7C-CF1BDB41881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14EA-CBD8-4361-BEC3-CA3460813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87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DF05-5C1D-4A45-AA7C-CF1BDB41881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CE14EA-CBD8-4361-BEC3-CA3460813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639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3DF05-5C1D-4A45-AA7C-CF1BDB41881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ACE14EA-CBD8-4361-BEC3-CA3460813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19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  <p:sldLayoutId id="2147484086" r:id="rId13"/>
    <p:sldLayoutId id="2147484087" r:id="rId14"/>
    <p:sldLayoutId id="2147484088" r:id="rId15"/>
    <p:sldLayoutId id="21474840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194647322?w=wall-194647322_1598" TargetMode="External"/><Relationship Id="rId2" Type="http://schemas.openxmlformats.org/officeDocument/2006/relationships/hyperlink" Target="https://vk.com/public194647322?w=wall-194647322_1597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olenoozernaya.crimeaschool.ru/shkib" TargetMode="External"/><Relationship Id="rId4" Type="http://schemas.openxmlformats.org/officeDocument/2006/relationships/hyperlink" Target="https://vk.com/public194647322?w=wall-194647322_159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5229" y="366981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" lvl="0" algn="ctr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1400" b="1" dirty="0">
                <a:solidFill>
                  <a:srgbClr val="4F271C">
                    <a:shade val="30000"/>
                    <a:satMod val="150000"/>
                  </a:srgbClr>
                </a:solidFill>
                <a:latin typeface="Times New Roman" pitchFamily="18" charset="0"/>
                <a:cs typeface="Times New Roman" pitchFamily="18" charset="0"/>
              </a:rPr>
              <a:t>МУНИЦИПАЛЬНОЕ ОБЩЕОБРАЗОВАТЕЛЬНОЕ УЧРЕЖДЕНИЕ</a:t>
            </a:r>
          </a:p>
          <a:p>
            <a:pPr marL="27432" lvl="0" algn="ctr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1400" b="1" dirty="0">
                <a:solidFill>
                  <a:srgbClr val="4F271C">
                    <a:shade val="30000"/>
                    <a:satMod val="150000"/>
                  </a:srgbClr>
                </a:solidFill>
                <a:latin typeface="Times New Roman" pitchFamily="18" charset="0"/>
                <a:cs typeface="Times New Roman" pitchFamily="18" charset="0"/>
              </a:rPr>
              <a:t>«СОЛЕНООЗЕРНАЯ ШКОЛА ИМЕНИ СТЕПАНА КУЦА»</a:t>
            </a:r>
          </a:p>
          <a:p>
            <a:pPr marL="27432" lvl="0" algn="ctr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1400" b="1" dirty="0">
                <a:solidFill>
                  <a:srgbClr val="4F271C">
                    <a:shade val="30000"/>
                    <a:satMod val="150000"/>
                  </a:srgbClr>
                </a:solidFill>
                <a:latin typeface="Times New Roman" pitchFamily="18" charset="0"/>
                <a:cs typeface="Times New Roman" pitchFamily="18" charset="0"/>
              </a:rPr>
              <a:t>ДЖАНКОЙСКОГО РАЙОНА РЕСПУБЛИКИ КРЫМ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374393"/>
            <a:ext cx="9317658" cy="15121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ru-RU" sz="2800" b="1" i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endParaRPr lang="ru-RU" sz="2800" b="1" i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ПРОЕКТ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4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«Современная библиотека»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554AAA-E932-F661-5EED-74FEEC2CD3BF}"/>
              </a:ext>
            </a:extLst>
          </p:cNvPr>
          <p:cNvSpPr txBox="1"/>
          <p:nvPr/>
        </p:nvSpPr>
        <p:spPr>
          <a:xfrm>
            <a:off x="8752113" y="4609370"/>
            <a:ext cx="3834881" cy="192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Проект подготовили: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lvl="0" defTabSz="914400">
              <a:lnSpc>
                <a:spcPct val="107000"/>
              </a:lnSpc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Боева Ирина, </a:t>
            </a:r>
            <a:r>
              <a:rPr lang="ru-RU" sz="1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учащаяся 9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класса,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Богомаз Дарья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учащаяся 9 класса,  </a:t>
            </a:r>
            <a:endParaRPr lang="ru-RU" sz="1400" i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defTabSz="914400">
              <a:lnSpc>
                <a:spcPct val="107000"/>
              </a:lnSpc>
              <a:defRPr/>
            </a:pPr>
            <a:r>
              <a:rPr lang="ru-RU" sz="1400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Трушкина</a:t>
            </a:r>
            <a:r>
              <a:rPr lang="ru-RU" sz="1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Мария, учащаяся 9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класса 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00775" algn="l"/>
              </a:tabLst>
              <a:defRPr/>
            </a:pPr>
            <a:r>
              <a:rPr lang="ru-RU" sz="1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Нагаева Самира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учащаяся 8 класса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00775" algn="l"/>
              </a:tabLst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Руководитель: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00775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Косова Гуляра </a:t>
            </a:r>
            <a:r>
              <a:rPr lang="ru-RU" sz="1400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Серверовна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6200775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4FA4466-D5C4-7E06-9BB6-2C920AEC96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02"/>
          <a:stretch/>
        </p:blipFill>
        <p:spPr>
          <a:xfrm>
            <a:off x="953599" y="4131407"/>
            <a:ext cx="3583567" cy="20337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792F553-FE6F-E9A6-A4D6-B9164166D6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07" r="13814"/>
          <a:stretch/>
        </p:blipFill>
        <p:spPr>
          <a:xfrm>
            <a:off x="4852856" y="2732978"/>
            <a:ext cx="3583567" cy="2090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167" y="-99052"/>
            <a:ext cx="4173052" cy="369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91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5291" y="287383"/>
            <a:ext cx="10162903" cy="647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проекта</a:t>
            </a: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Сегодняшние школьники - цифровое поколение, которое растёт в условиях свободного доступа в сети Интернет. Все чаще дети общаются в социальных сетях и играют в игры, забывая о том, что книги нас учат мыслить, говорить и грамотно писать.</a:t>
            </a:r>
            <a:r>
              <a:rPr lang="ru-RU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Читать книгу, держа в руках, на самом деле, одно удовольствие. Но, к сожалению, дети не осознают этого и перестают читать.</a:t>
            </a:r>
            <a:endParaRPr lang="ru-RU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Наша школьная библиотека, где книги занимают центральное место, нуждается в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обновлении –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необходима современная мебель, техническое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оснащение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проведения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классов и мероприятий, нужно создать рабочие зоны для осуществления активной научно-исследовательской деятельности и зону отдыха.</a:t>
            </a: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"Современная библиотека" станет не только хранилищем информации, но и центром компетенций, способствующих всестороннему развитию учащихся.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Внедрение подобного проекта способствует формированию у обучающихся навыков информационной грамотности, критического мышления и самостоятельности в обучении, что является залогом успешного освоения знаний в быстро меняющемся мире.    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52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88786" y="133658"/>
            <a:ext cx="10032274" cy="650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 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538135"/>
                </a:solidFill>
                <a:latin typeface="Times New Roman" panose="02020603050405020304" pitchFamily="18" charset="0"/>
              </a:rPr>
              <a:t>       </a:t>
            </a:r>
            <a:r>
              <a:rPr lang="ru-RU" sz="2000" dirty="0">
                <a:latin typeface="Times New Roman" panose="02020603050405020304" pitchFamily="18" charset="0"/>
              </a:rPr>
              <a:t>Создать место для саморазвития учащихся, создать современную и безопасную цифровую образовательную среду через модернизацию школьной библиотеки.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3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</a:p>
          <a:p>
            <a:pPr marL="370205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</a:rPr>
              <a:t>Разработать план обновления и модернизации пространства МОУ «</a:t>
            </a:r>
            <a:r>
              <a:rPr lang="ru-RU" sz="2000" dirty="0" err="1">
                <a:latin typeface="Times New Roman" panose="02020603050405020304" pitchFamily="18" charset="0"/>
              </a:rPr>
              <a:t>Соленоозерная</a:t>
            </a:r>
            <a:r>
              <a:rPr lang="ru-RU" sz="2000" dirty="0">
                <a:latin typeface="Times New Roman" panose="02020603050405020304" pitchFamily="18" charset="0"/>
              </a:rPr>
              <a:t> школа им. С. Куца».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0205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</a:rPr>
              <a:t>Обновить выставочные стеллажи, информационные стенды, столы, стулья.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0205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</a:rPr>
              <a:t>Обеспечить внедрение современных информационных технологий в работу библиотеки: компьютер, телевизор.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0205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</a:rPr>
              <a:t>Активизировать  деятельность библиотеки через организацию проектов, мастер классов, выставок, презентаций на базе библиотеки</a:t>
            </a:r>
            <a:r>
              <a:rPr lang="ru-RU" sz="2000" dirty="0" smtClean="0">
                <a:latin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7132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3633" y="243841"/>
            <a:ext cx="890016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Ожидаемые результаты от  </a:t>
            </a:r>
            <a:b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реализации проекта:</a:t>
            </a:r>
          </a:p>
          <a:p>
            <a:pPr algn="just">
              <a:spcAft>
                <a:spcPts val="0"/>
              </a:spcAft>
            </a:pPr>
            <a:r>
              <a:rPr lang="ru-RU" sz="4000" b="1" kern="0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0455" y="1444169"/>
            <a:ext cx="994519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Дизайнерская стратегия превратит библиотеку в привлекательное, креативное и модное место, создаст открытое, комфортное, современное пространство, где каждый сможет провести с пользой своё свободное время. Выставочная зона позволит создавать разнообразные тематические выставки.</a:t>
            </a:r>
          </a:p>
          <a:p>
            <a:pPr lvl="0" algn="just">
              <a:lnSpc>
                <a:spcPct val="150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Школьники смогут искать информацию, работать над оформлением проектов и рефератов или просто общаться, слушать и смотреть художественные и документальные фильмы по произведениям русских и зарубежных авторов, а так же проводить коллективные творческие дела: часы чтения, дискуссии, викторины, игры и так далее. </a:t>
            </a:r>
          </a:p>
          <a:p>
            <a:pPr lvl="0" algn="just">
              <a:lnSpc>
                <a:spcPct val="150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Таким образом, библиотека станет многофункциональным пространством, которое  будет отвечать разнообразным потребностям учащихся, пропагандируя индивидуальность и коллективизм одновременно.</a:t>
            </a:r>
          </a:p>
        </p:txBody>
      </p:sp>
    </p:spTree>
    <p:extLst>
      <p:ext uri="{BB962C8B-B14F-4D97-AF65-F5344CB8AC3E}">
        <p14:creationId xmlns:p14="http://schemas.microsoft.com/office/powerpoint/2010/main" val="118408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7081" y="330039"/>
            <a:ext cx="4093428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Смета проекта: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3" name="Объект 12">
            <a:extLst>
              <a:ext uri="{FF2B5EF4-FFF2-40B4-BE49-F238E27FC236}">
                <a16:creationId xmlns:a16="http://schemas.microsoft.com/office/drawing/2014/main" xmlns="" id="{E600ED1D-982F-49B4-B82C-9E0B46FE37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915778"/>
              </p:ext>
            </p:extLst>
          </p:nvPr>
        </p:nvGraphicFramePr>
        <p:xfrm>
          <a:off x="1451527" y="1084092"/>
          <a:ext cx="9981092" cy="559051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24908">
                  <a:extLst>
                    <a:ext uri="{9D8B030D-6E8A-4147-A177-3AD203B41FA5}">
                      <a16:colId xmlns:a16="http://schemas.microsoft.com/office/drawing/2014/main" xmlns="" val="443199508"/>
                    </a:ext>
                  </a:extLst>
                </a:gridCol>
                <a:gridCol w="4505312">
                  <a:extLst>
                    <a:ext uri="{9D8B030D-6E8A-4147-A177-3AD203B41FA5}">
                      <a16:colId xmlns:a16="http://schemas.microsoft.com/office/drawing/2014/main" xmlns="" val="1801209738"/>
                    </a:ext>
                  </a:extLst>
                </a:gridCol>
                <a:gridCol w="1725439">
                  <a:extLst>
                    <a:ext uri="{9D8B030D-6E8A-4147-A177-3AD203B41FA5}">
                      <a16:colId xmlns:a16="http://schemas.microsoft.com/office/drawing/2014/main" xmlns="" val="2318819217"/>
                    </a:ext>
                  </a:extLst>
                </a:gridCol>
                <a:gridCol w="1129215">
                  <a:extLst>
                    <a:ext uri="{9D8B030D-6E8A-4147-A177-3AD203B41FA5}">
                      <a16:colId xmlns:a16="http://schemas.microsoft.com/office/drawing/2014/main" xmlns="" val="2368398223"/>
                    </a:ext>
                  </a:extLst>
                </a:gridCol>
                <a:gridCol w="1996218">
                  <a:extLst>
                    <a:ext uri="{9D8B030D-6E8A-4147-A177-3AD203B41FA5}">
                      <a16:colId xmlns:a16="http://schemas.microsoft.com/office/drawing/2014/main" xmlns="" val="3139451549"/>
                    </a:ext>
                  </a:extLst>
                </a:gridCol>
              </a:tblGrid>
              <a:tr h="42852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12401791"/>
                  </a:ext>
                </a:extLst>
              </a:tr>
              <a:tr h="3709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>
                          <a:effectLst/>
                        </a:rPr>
                        <a:t>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Стеллаж демонстрационный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21 600,00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43 200,00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06807742"/>
                  </a:ext>
                </a:extLst>
              </a:tr>
              <a:tr h="25861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22225">
                        <a:lnSpc>
                          <a:spcPct val="2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Стеллаж открытый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14 000,00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spc="-3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14 000,00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69359699"/>
                  </a:ext>
                </a:extLst>
              </a:tr>
              <a:tr h="23090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>
                          <a:effectLst/>
                        </a:rPr>
                        <a:t>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Стол</a:t>
                      </a:r>
                      <a:r>
                        <a:rPr lang="ru-RU" sz="1200" b="1" spc="1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овальный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ru-RU" sz="1200" b="1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ru-RU" sz="1200" b="1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03081820"/>
                  </a:ext>
                </a:extLst>
              </a:tr>
              <a:tr h="277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>
                          <a:effectLst/>
                        </a:rPr>
                        <a:t>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Стул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35 000</a:t>
                      </a:r>
                      <a:r>
                        <a:rPr lang="ru-RU" sz="1200" b="1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7070831"/>
                  </a:ext>
                </a:extLst>
              </a:tr>
              <a:tr h="25861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>
                          <a:effectLst/>
                        </a:rPr>
                        <a:t>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Стол компьютерный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200" b="1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11728538"/>
                  </a:ext>
                </a:extLst>
              </a:tr>
              <a:tr h="23090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>
                          <a:effectLst/>
                        </a:rPr>
                        <a:t>6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Ноутбук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ru-RU" sz="1200" b="1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ru-RU" sz="1200" b="1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61085684"/>
                  </a:ext>
                </a:extLst>
              </a:tr>
              <a:tr h="2678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</a:rPr>
                        <a:t> 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Телевизор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200" b="1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200" b="1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33245179"/>
                  </a:ext>
                </a:extLst>
              </a:tr>
              <a:tr h="24938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</a:rPr>
                        <a:t> 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Диван из пуфов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r>
                        <a:rPr lang="ru-RU" sz="1200" b="1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</a:t>
                      </a:r>
                      <a:r>
                        <a:rPr lang="ru-RU" sz="1200" b="1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84822172"/>
                  </a:ext>
                </a:extLst>
              </a:tr>
              <a:tr h="24014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Стенд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09339030"/>
                  </a:ext>
                </a:extLst>
              </a:tr>
              <a:tr h="27709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Шкаф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12 600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12 600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34679409"/>
                  </a:ext>
                </a:extLst>
              </a:tr>
              <a:tr h="28632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Жалюзи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7 200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06172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14 400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79826605"/>
                  </a:ext>
                </a:extLst>
              </a:tr>
              <a:tr h="377810">
                <a:tc gridSpan="5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r>
                        <a:rPr kumimoji="0"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Республики Крым                                                                                             346 115,00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3426508"/>
                  </a:ext>
                </a:extLst>
              </a:tr>
              <a:tr h="377810">
                <a:tc gridSpan="5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  <a:r>
                        <a:rPr lang="ru-RU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Джанкойского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                                                           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885,00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9217501"/>
                  </a:ext>
                </a:extLst>
              </a:tr>
              <a:tr h="377810">
                <a:tc gridSpan="5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 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385 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  (триста восемьдесят пять тысяч)  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00 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копеек                                                                                                 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4608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7316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414669"/>
            <a:ext cx="10336695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Целевая аудитория</a:t>
            </a:r>
            <a:r>
              <a:rPr kumimoji="0" lang="ru-RU" sz="43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1-11 классов, 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учителей,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 родителей. </a:t>
            </a:r>
          </a:p>
          <a:p>
            <a:pPr marR="0" lvl="0" indent="0" algn="just" fontAlgn="auto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Молодое поколение, уже погруженное в цифровую среду, ищет места для неформального общения и обмена идеями, где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 исследовать свои интересы.</a:t>
            </a:r>
          </a:p>
          <a:p>
            <a:pPr algn="just"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Школьная библиотека станет не только хранилищем знаний, но и местом, где разжигается жажда к обучению и исследованию, становясь важнейшей составляющей образовательного процесса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/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24" y="3089738"/>
            <a:ext cx="3815966" cy="2604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r="28401"/>
          <a:stretch/>
        </p:blipFill>
        <p:spPr>
          <a:xfrm>
            <a:off x="8400585" y="3354869"/>
            <a:ext cx="3579035" cy="2980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r="22820"/>
          <a:stretch/>
        </p:blipFill>
        <p:spPr>
          <a:xfrm>
            <a:off x="549449" y="3518083"/>
            <a:ext cx="3447637" cy="283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6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68302" y="74543"/>
            <a:ext cx="10123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6566" y="493955"/>
            <a:ext cx="11185450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" lvl="0" defTabSz="91440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3900" b="1" dirty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       Мероприятия по продвижению проекта:</a:t>
            </a: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7432" lvl="0" algn="ctr" defTabSz="91440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ИНФОРМАЦИЯ НА СТЕНДАХ</a:t>
            </a:r>
            <a:r>
              <a:rPr kumimoji="0" lang="ru-RU" sz="2400" b="1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ШКОЛЫ</a:t>
            </a:r>
            <a:endParaRPr kumimoji="0" lang="ru-RU" sz="24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" algn="ctr" defTabSz="914400">
              <a:spcBef>
                <a:spcPts val="600"/>
              </a:spcBef>
              <a:buClr>
                <a:srgbClr val="3891A7"/>
              </a:buClr>
              <a:buSzPct val="80000"/>
              <a:defRPr/>
            </a:pPr>
            <a:r>
              <a:rPr lang="ru-RU" sz="2400" b="1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ПУБЛИКАЦИИ О ПРОЕКТЕ В СЕТИ ИНТЕРНЕТ</a:t>
            </a:r>
            <a:endParaRPr lang="ru-RU" sz="2400" b="1" i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" lvl="0" algn="ctr" defTabSz="91440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n-US" sz="2400" b="1" i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</a:t>
            </a:r>
            <a:r>
              <a:rPr lang="en-US" sz="2400" b="1" i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://vk.com/public194647322?w=wall-194647322_1597</a:t>
            </a:r>
            <a:r>
              <a:rPr lang="ru-RU" sz="2400" b="1" i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7432" lvl="0" algn="ctr" defTabSz="91440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n-US" sz="2400" b="1" i="1" u="sng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https://vk.com/public194647322?w=wall-194647322_1598</a:t>
            </a:r>
            <a:endParaRPr lang="ru-RU" sz="2400" b="1" i="1" u="sng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" lvl="0" algn="ctr" defTabSz="91440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n-US" sz="2400" b="1" i="1" u="sng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https://vk.com/public194647322?w=wall-194647322_1599</a:t>
            </a:r>
            <a:endParaRPr lang="ru-RU" sz="2400" b="1" i="1" u="sng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" lvl="0" algn="ctr" defTabSz="91440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n-US" sz="2400" b="1" i="1" u="sng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https://vk.com/public194647322?w=wall-194647322_1600</a:t>
            </a:r>
            <a:endParaRPr lang="ru-RU" sz="2400" b="1" i="1" u="sng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" lvl="0" algn="ctr" defTabSz="914400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n-US" sz="2400" b="1" i="1" u="sng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</a:t>
            </a:r>
            <a:r>
              <a:rPr lang="en-US" sz="2400" b="1" i="1" u="sng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solenoozernaya.crimeaschool.ru/shkib</a:t>
            </a:r>
            <a:endParaRPr lang="ru-RU" sz="2400" b="1" i="1" u="sng" kern="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" lvl="0" algn="ctr" defTabSz="914400">
              <a:spcBef>
                <a:spcPts val="600"/>
              </a:spcBef>
              <a:buClr>
                <a:srgbClr val="3891A7"/>
              </a:buClr>
              <a:buSzPct val="80000"/>
            </a:pPr>
            <a:endParaRPr lang="ru-RU" sz="2400" b="1" i="1" u="sng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" lvl="0" algn="ctr" defTabSz="914400">
              <a:spcBef>
                <a:spcPts val="600"/>
              </a:spcBef>
              <a:buClr>
                <a:srgbClr val="3891A7"/>
              </a:buClr>
              <a:buSzPct val="80000"/>
              <a:defRPr/>
            </a:pPr>
            <a:r>
              <a:rPr lang="ru-RU" sz="2400" b="1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РЕЗУЛЬТАТЫ ОБЩЕШКОЛЬНОГО ГОЛОСОВАНИЯ:</a:t>
            </a:r>
          </a:p>
          <a:p>
            <a:pPr marL="27432" lvl="0" algn="ctr" defTabSz="914400">
              <a:spcBef>
                <a:spcPts val="600"/>
              </a:spcBef>
              <a:buClr>
                <a:srgbClr val="3891A7"/>
              </a:buClr>
              <a:buSzPct val="80000"/>
              <a:defRPr/>
            </a:pPr>
            <a:r>
              <a:rPr lang="ru-RU" sz="24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Всего учащихся 8-9 классов -13 человек</a:t>
            </a:r>
          </a:p>
          <a:p>
            <a:pPr marL="27432" lvl="0" algn="ctr" defTabSz="914400">
              <a:spcBef>
                <a:spcPts val="600"/>
              </a:spcBef>
              <a:buClr>
                <a:srgbClr val="3891A7"/>
              </a:buClr>
              <a:buSzPct val="80000"/>
              <a:defRPr/>
            </a:pPr>
            <a:r>
              <a:rPr lang="ru-RU" sz="24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Проголосовали за проект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«Современная библиотека»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kern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61,54 %</a:t>
            </a:r>
            <a:endParaRPr lang="ru-RU" sz="2400" b="1" i="1" u="sng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" lvl="0" algn="ctr" defTabSz="914400">
              <a:spcBef>
                <a:spcPts val="600"/>
              </a:spcBef>
              <a:buClr>
                <a:srgbClr val="3891A7"/>
              </a:buClr>
              <a:buSzPct val="80000"/>
            </a:pPr>
            <a:endParaRPr kumimoji="0" lang="ru-RU" sz="2400" b="1" i="1" u="sng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9381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1162</TotalTime>
  <Words>495</Words>
  <Application>Microsoft Office PowerPoint</Application>
  <PresentationFormat>Произвольный</PresentationFormat>
  <Paragraphs>118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39</cp:revision>
  <cp:lastPrinted>2024-10-22T07:41:08Z</cp:lastPrinted>
  <dcterms:created xsi:type="dcterms:W3CDTF">2024-10-17T18:40:26Z</dcterms:created>
  <dcterms:modified xsi:type="dcterms:W3CDTF">2024-10-22T18:47:17Z</dcterms:modified>
</cp:coreProperties>
</file>