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8" r:id="rId10"/>
    <p:sldId id="269" r:id="rId11"/>
    <p:sldId id="270" r:id="rId12"/>
    <p:sldId id="271" r:id="rId13"/>
    <p:sldId id="278" r:id="rId14"/>
    <p:sldId id="272" r:id="rId15"/>
    <p:sldId id="276" r:id="rId16"/>
    <p:sldId id="277" r:id="rId17"/>
    <p:sldId id="279" r:id="rId18"/>
    <p:sldId id="281" r:id="rId19"/>
    <p:sldId id="282" r:id="rId20"/>
    <p:sldId id="283" r:id="rId21"/>
    <p:sldId id="263" r:id="rId22"/>
    <p:sldId id="264" r:id="rId23"/>
    <p:sldId id="265" r:id="rId24"/>
  </p:sldIdLst>
  <p:sldSz cx="14630400" cy="8229600"/>
  <p:notesSz cx="8229600" cy="14630400"/>
  <p:embeddedFontLst>
    <p:embeddedFont>
      <p:font typeface="Calibri Light" pitchFamily="34" charset="0"/>
      <p:regular r:id="rId26"/>
      <p:italic r:id="rId27"/>
    </p:embeddedFont>
    <p:embeddedFont>
      <p:font typeface="Merriweather" charset="-52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00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62" autoAdjust="0"/>
    <p:restoredTop sz="94610"/>
  </p:normalViewPr>
  <p:slideViewPr>
    <p:cSldViewPr snapToGrid="0" snapToObjects="1">
      <p:cViewPr>
        <p:scale>
          <a:sx n="68" d="100"/>
          <a:sy n="68" d="100"/>
        </p:scale>
        <p:origin x="-222" y="-3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312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79317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101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478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009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089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65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642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459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24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619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11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38395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539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140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2179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32920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21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7836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37290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1783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7051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EE1D-E7E7-4BF2-82F0-7C89E324F9B2}" type="datetimeFigureOut">
              <a:rPr lang="ru-RU" smtClean="0"/>
              <a:t>17.03.2026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6BCDF-09F0-4EE4-88CE-AC165F0FFC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76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08197" y="1400056"/>
            <a:ext cx="7416403" cy="30851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Искусственный интеллект — новый цифровой помощник профсоюзного лидера</a:t>
            </a:r>
            <a:endParaRPr lang="en-US" sz="4850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046678" y="6613049"/>
            <a:ext cx="7416403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Погомий С.Л., </a:t>
            </a:r>
          </a:p>
          <a:p>
            <a:pPr marL="0" indent="0" algn="r">
              <a:lnSpc>
                <a:spcPts val="3100"/>
              </a:lnSpc>
              <a:buNone/>
            </a:pPr>
            <a:r>
              <a:rPr lang="ru-RU" sz="19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заведующий организационным отделом</a:t>
            </a:r>
          </a:p>
          <a:p>
            <a:pPr marL="0" indent="0" algn="r">
              <a:lnSpc>
                <a:spcPts val="3100"/>
              </a:lnSpc>
              <a:buNone/>
            </a:pPr>
            <a:r>
              <a:rPr lang="ru-RU" sz="19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КРО Профсоюза  </a:t>
            </a:r>
            <a:endParaRPr lang="en-US" sz="19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7628" t="292" r="19603" b="779"/>
          <a:stretch/>
        </p:blipFill>
        <p:spPr>
          <a:xfrm>
            <a:off x="8798399" y="0"/>
            <a:ext cx="583200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089" y="244792"/>
            <a:ext cx="8632359" cy="7578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81600" y="365760"/>
            <a:ext cx="5781040" cy="528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76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770" y="156210"/>
            <a:ext cx="8454390" cy="79445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72560" y="294640"/>
            <a:ext cx="6990080" cy="5283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98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xmlns="" id="{C51B7880-A2D4-E3AF-E89B-3305988859B8}"/>
              </a:ext>
            </a:extLst>
          </p:cNvPr>
          <p:cNvSpPr txBox="1"/>
          <p:nvPr/>
        </p:nvSpPr>
        <p:spPr>
          <a:xfrm>
            <a:off x="280825" y="920240"/>
            <a:ext cx="8593200" cy="44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751" y="397020"/>
            <a:ext cx="6090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Генерируем уникальный текст</a:t>
            </a:r>
          </a:p>
        </p:txBody>
      </p:sp>
      <p:pic>
        <p:nvPicPr>
          <p:cNvPr id="4" name="Рисунок 3" descr="Изображение выглядит как текст, снимок экрана, Шрифт, фиолетовый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330B2543-E913-C433-D810-5AA7B9941D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602"/>
          <a:stretch>
            <a:fillRect/>
          </a:stretch>
        </p:blipFill>
        <p:spPr>
          <a:xfrm>
            <a:off x="490751" y="1465410"/>
            <a:ext cx="8911507" cy="511827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44880" y="1717040"/>
            <a:ext cx="782320" cy="7823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944880" y="2651760"/>
            <a:ext cx="782320" cy="7823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44880" y="3633385"/>
            <a:ext cx="782320" cy="7823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44880" y="4615010"/>
            <a:ext cx="782320" cy="7823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44880" y="5596635"/>
            <a:ext cx="782320" cy="782320"/>
          </a:xfrm>
          <a:prstGeom prst="ellipse">
            <a:avLst/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13864" y="177115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1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3864" y="268897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2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3864" y="367060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864" y="46522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4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07440" y="562150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+mj-lt"/>
              </a:rPr>
              <a:t>5</a:t>
            </a:r>
            <a:endParaRPr lang="ru-RU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926320" y="1465410"/>
            <a:ext cx="4318000" cy="19314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926320" y="1532374"/>
            <a:ext cx="40398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Избегай использования фраз: </a:t>
            </a:r>
            <a:endParaRPr lang="ru-RU" b="1" u="sng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"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позволяет", ."такие, как",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"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таких, как", "являются",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"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также", "может быть",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"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имеют решающее значение",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"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что способствует"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926320" y="3463828"/>
            <a:ext cx="4318000" cy="9980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9997307" y="3508399"/>
            <a:ext cx="404309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Используй отступы, абзацы,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форматирование 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жирным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или 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курсивом, списки, </a:t>
            </a:r>
            <a:r>
              <a:rPr lang="ru-RU" dirty="0" err="1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эмодзи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922954" y="4598591"/>
            <a:ext cx="4318000" cy="9980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922954" y="5733354"/>
            <a:ext cx="4318000" cy="9980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85791" y="4645199"/>
            <a:ext cx="41681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Используй молодежный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и </a:t>
            </a:r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понятный информационный </a:t>
            </a:r>
            <a:endParaRPr lang="ru-RU" dirty="0" smtClean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стиль</a:t>
            </a:r>
            <a:endParaRPr lang="ru-RU" dirty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985791" y="5909210"/>
            <a:ext cx="3368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Варьируй структуру предложений</a:t>
            </a:r>
            <a:r>
              <a:rPr lang="ru-RU" dirty="0" smtClean="0">
                <a:solidFill>
                  <a:srgbClr val="000066"/>
                </a:solidFill>
                <a:latin typeface="Merriweather" panose="020B0604020202020204" charset="-52"/>
                <a:ea typeface="Calibri" panose="020F0502020204030204" pitchFamily="34" charset="0"/>
              </a:rPr>
              <a:t>.</a:t>
            </a:r>
            <a:endParaRPr lang="ru-RU" dirty="0">
              <a:solidFill>
                <a:srgbClr val="000066"/>
              </a:solidFill>
              <a:latin typeface="Merriweather" panose="020B0604020202020204" charset="-52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376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xmlns="" id="{D342084D-731D-C615-DD95-DB78BA270363}"/>
              </a:ext>
            </a:extLst>
          </p:cNvPr>
          <p:cNvSpPr txBox="1"/>
          <p:nvPr/>
        </p:nvSpPr>
        <p:spPr>
          <a:xfrm>
            <a:off x="280825" y="270000"/>
            <a:ext cx="8593200" cy="44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chemeClr val="bg1"/>
                </a:solidFill>
                <a:latin typeface="Merriweather" panose="020B0604020202020204" charset="-52"/>
              </a:rPr>
              <a:t>При работе с текстом важно учитывать</a:t>
            </a:r>
            <a:r>
              <a:rPr lang="en-US" sz="3200" b="1" dirty="0">
                <a:solidFill>
                  <a:schemeClr val="bg1"/>
                </a:solidFill>
                <a:latin typeface="Merriweather" panose="020B0604020202020204" charset="-52"/>
                <a:ea typeface="Arial" pitchFamily="34" charset="-122"/>
                <a:cs typeface="Arial" pitchFamily="34" charset="-120"/>
              </a:rPr>
              <a:t>
</a:t>
            </a:r>
            <a:endParaRPr lang="en-US" sz="32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  <p:pic>
        <p:nvPicPr>
          <p:cNvPr id="4" name="Рисунок 3" descr="Изображение выглядит как текст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CE9CA593-E71C-7E12-9BDE-E3E7BAC9E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63" y="958300"/>
            <a:ext cx="5326843" cy="203503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675CAA8D-0E6D-53C6-51C9-2720BB094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63" y="3075342"/>
            <a:ext cx="5198913" cy="164204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10429AD8-B8C8-3227-5B16-A926A8A3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63" y="4856622"/>
            <a:ext cx="5461072" cy="14781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Шрифт, снимок экран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F54B543A-DF53-EDE9-359E-AD232494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663" y="6473959"/>
            <a:ext cx="5636939" cy="1537872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Шрифт, снимок экрана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6AC57FA5-CEE1-06B3-3D80-C77F7EBF6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672" y="980100"/>
            <a:ext cx="6587462" cy="294002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Шрифт, снимок экрана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xmlns="" id="{C52755C8-ADED-4685-3E4F-FC6C10199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3672" y="4190120"/>
            <a:ext cx="6993531" cy="280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51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4237" y="127744"/>
            <a:ext cx="4935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Генерация изображений</a:t>
            </a:r>
            <a:endParaRPr lang="ru-RU" sz="28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680" y="654912"/>
            <a:ext cx="12144057" cy="75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822" y="1564640"/>
            <a:ext cx="11511886" cy="65227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237" y="127744"/>
            <a:ext cx="4935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Генерация изображений</a:t>
            </a:r>
            <a:endParaRPr lang="ru-RU" sz="28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37" y="650964"/>
            <a:ext cx="3486150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34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14" y="2458721"/>
            <a:ext cx="9970866" cy="560419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4237" y="127744"/>
            <a:ext cx="4935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Генерация изображений</a:t>
            </a:r>
            <a:endParaRPr lang="ru-RU" sz="28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237" y="852716"/>
            <a:ext cx="73152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erriweather" panose="020B0604020202020204" charset="-52"/>
              </a:rPr>
              <a:t>Создать </a:t>
            </a:r>
            <a:r>
              <a:rPr lang="ru-RU" dirty="0" smtClean="0">
                <a:solidFill>
                  <a:schemeClr val="bg1"/>
                </a:solidFill>
                <a:latin typeface="Merriweather" panose="020B0604020202020204" charset="-52"/>
              </a:rPr>
              <a:t>открытку: </a:t>
            </a:r>
            <a:r>
              <a:rPr lang="ru-RU" dirty="0">
                <a:solidFill>
                  <a:schemeClr val="bg1"/>
                </a:solidFill>
                <a:latin typeface="Merriweather" panose="020B0604020202020204" charset="-52"/>
              </a:rPr>
              <a:t>учитель-защитник Отечества. На фоне должен быть учитель-мужчина в камуфляжной форме с указкой в руке. Учитель находится в классе на фоне учебной доски. На доске </a:t>
            </a:r>
            <a:r>
              <a:rPr lang="ru-RU" dirty="0" smtClean="0">
                <a:solidFill>
                  <a:schemeClr val="bg1"/>
                </a:solidFill>
                <a:latin typeface="Merriweather" panose="020B0604020202020204" charset="-52"/>
              </a:rPr>
              <a:t>написано: «23 </a:t>
            </a:r>
            <a:r>
              <a:rPr lang="ru-RU" dirty="0">
                <a:solidFill>
                  <a:schemeClr val="bg1"/>
                </a:solidFill>
                <a:latin typeface="Merriweather" panose="020B0604020202020204" charset="-52"/>
              </a:rPr>
              <a:t>февраля - День Защитника </a:t>
            </a:r>
            <a:r>
              <a:rPr lang="ru-RU" dirty="0" smtClean="0">
                <a:solidFill>
                  <a:schemeClr val="bg1"/>
                </a:solidFill>
                <a:latin typeface="Merriweather" panose="020B0604020202020204" charset="-52"/>
              </a:rPr>
              <a:t>Отечества» </a:t>
            </a:r>
            <a:endParaRPr lang="ru-RU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95591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080" y="290175"/>
            <a:ext cx="12882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Реалистичная портретная фотография учителя </a:t>
            </a:r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химии, </a:t>
            </a:r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женщины 45 </a:t>
            </a:r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лет, </a:t>
            </a:r>
          </a:p>
          <a:p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н</a:t>
            </a:r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а Красной </a:t>
            </a:r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площади, в круглых очках, с интересом смотрящую в камеру, профессиональная съемка, победитель конкурса фотографии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0961"/>
            <a:ext cx="7351092" cy="42062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67" y="2600961"/>
            <a:ext cx="7179733" cy="43078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06320" y="2030552"/>
            <a:ext cx="204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schemeClr val="bg1"/>
                </a:solidFill>
                <a:latin typeface="Merriweather" panose="020B0604020202020204" charset="-52"/>
              </a:rPr>
              <a:t>Шедеврум</a:t>
            </a:r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 </a:t>
            </a:r>
            <a:endParaRPr lang="ru-RU" sz="24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019453" y="2030552"/>
            <a:ext cx="2042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erriweather" panose="020B0604020202020204" charset="-52"/>
              </a:rPr>
              <a:t>Kandinsky</a:t>
            </a:r>
            <a:endParaRPr lang="ru-RU" sz="24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003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080" y="1839129"/>
            <a:ext cx="8361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u="sng" baseline="-25000" dirty="0" smtClean="0">
                <a:solidFill>
                  <a:srgbClr val="FFFFFF"/>
                </a:solidFill>
                <a:latin typeface="Merriweather" panose="020B0604020202020204" charset="-52"/>
              </a:rPr>
              <a:t>ПРОМТ:</a:t>
            </a:r>
            <a:r>
              <a:rPr lang="ru-RU" sz="3600" u="sng" dirty="0" smtClean="0">
                <a:solidFill>
                  <a:srgbClr val="FFFFFF"/>
                </a:solidFill>
                <a:latin typeface="Merriweather" panose="020B0604020202020204" charset="-52"/>
              </a:rPr>
              <a:t> </a:t>
            </a:r>
          </a:p>
          <a:p>
            <a:r>
              <a:rPr lang="ru-RU" sz="3600" baseline="-25000" dirty="0" smtClean="0">
                <a:solidFill>
                  <a:srgbClr val="FFFFFF"/>
                </a:solidFill>
                <a:latin typeface="Merriweather" panose="020B0604020202020204" charset="-52"/>
              </a:rPr>
              <a:t>Создай портрет в минималистическом, мультипликационном стиле. Портрет русского защитника Отечества, офицера. На фуражке должна быть посередине звезда, офицер должен быть молодой и добрый, улыбчивый, имеет выражение лица, которое может ассоциироваться с добродушием и мудростью. Используй </a:t>
            </a:r>
            <a:r>
              <a:rPr lang="ru-RU" sz="3600" baseline="-25000" dirty="0">
                <a:solidFill>
                  <a:srgbClr val="FFFFFF"/>
                </a:solidFill>
                <a:latin typeface="Merriweather" panose="020B0604020202020204" charset="-52"/>
              </a:rPr>
              <a:t>ц</a:t>
            </a:r>
            <a:r>
              <a:rPr lang="ru-RU" sz="3600" baseline="-25000" dirty="0" smtClean="0">
                <a:solidFill>
                  <a:srgbClr val="FFFFFF"/>
                </a:solidFill>
                <a:latin typeface="Merriweather" panose="020B0604020202020204" charset="-52"/>
              </a:rPr>
              <a:t>вета без градиента. На Фоне должна быть русская берёза и Флаг России.</a:t>
            </a:r>
            <a:endParaRPr lang="ru-RU" sz="3600" baseline="-25000" dirty="0">
              <a:solidFill>
                <a:srgbClr val="000000"/>
              </a:solidFill>
              <a:latin typeface="Merriweather" panose="020B0604020202020204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102" y="1339532"/>
            <a:ext cx="5705475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2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720" y="338296"/>
            <a:ext cx="8168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latin typeface="Merriweather" panose="020B0604020202020204" charset="-52"/>
              </a:rPr>
              <a:t>ПРОМТ: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бюст </a:t>
            </a:r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советского солдата со звездой на фуражке. </a:t>
            </a:r>
            <a:endParaRPr lang="ru-RU" sz="2400" dirty="0" smtClean="0">
              <a:solidFill>
                <a:schemeClr val="bg1"/>
              </a:solidFill>
              <a:latin typeface="Merriweather" panose="020B0604020202020204" charset="-52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заднем фоне должна быть береза, речка, солнце, </a:t>
            </a:r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у </a:t>
            </a:r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военного должна быть птица на плече. </a:t>
            </a:r>
            <a:endParaRPr lang="ru-RU" sz="2400" dirty="0" smtClean="0">
              <a:solidFill>
                <a:schemeClr val="bg1"/>
              </a:solidFill>
              <a:latin typeface="Merriweather" panose="020B0604020202020204" charset="-52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Merriweather" panose="020B0604020202020204" charset="-52"/>
              </a:rPr>
              <a:t>На </a:t>
            </a:r>
            <a:r>
              <a:rPr lang="ru-RU" sz="2400" dirty="0">
                <a:solidFill>
                  <a:schemeClr val="bg1"/>
                </a:solidFill>
                <a:latin typeface="Merriweather" panose="020B0604020202020204" charset="-52"/>
              </a:rPr>
              <a:t>переднем фоне рамка в виде декоративной росписи гжель картина должна быть нарисована без использования градиента красок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40" y="142240"/>
            <a:ext cx="5059680" cy="75895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880" y="3769360"/>
            <a:ext cx="3972560" cy="3972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" y="3769360"/>
            <a:ext cx="3972560" cy="397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6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2"/>
          <p:cNvSpPr/>
          <p:nvPr/>
        </p:nvSpPr>
        <p:spPr>
          <a:xfrm>
            <a:off x="642172" y="815300"/>
            <a:ext cx="5771198" cy="555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Почему это важно сейчас</a:t>
            </a:r>
            <a:endParaRPr lang="en-US" sz="3450" dirty="0">
              <a:solidFill>
                <a:schemeClr val="bg1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642172" y="1982948"/>
            <a:ext cx="8197096" cy="13506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Технологии меняют ожидания членов профсоюза: оперативность ответов, доступность услуг и понятный контент. Те лидеры, кто адаптируется — будут сильнее защищать права и удерживать активность рабочих коллективов.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642172" y="3945814"/>
            <a:ext cx="8197096" cy="11527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Экономия времени на </a:t>
            </a:r>
            <a:r>
              <a:rPr lang="en-US" sz="17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рутинных</a:t>
            </a: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задачах</a:t>
            </a:r>
            <a:endParaRPr lang="ru-RU" sz="17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Повышение вовлечённости </a:t>
            </a:r>
            <a:r>
              <a:rPr lang="en-US" sz="17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разных</a:t>
            </a: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возрастов</a:t>
            </a:r>
            <a:endParaRPr lang="ru-RU" sz="17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Превентивная аналитика конфликтов</a:t>
            </a: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331" t="3372" r="31425"/>
          <a:stretch/>
        </p:blipFill>
        <p:spPr>
          <a:xfrm flipH="1">
            <a:off x="9283700" y="0"/>
            <a:ext cx="5346700" cy="8265026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 flipV="1">
            <a:off x="642172" y="4418603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42172" y="5072679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42172" y="5814359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642172" y="3721398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0"/>
            <a:ext cx="6558246" cy="822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922" y="4343401"/>
            <a:ext cx="6425924" cy="37554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642" y="238760"/>
            <a:ext cx="6425924" cy="38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17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742117"/>
            <a:ext cx="7416403" cy="1110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Противодействие рискам — что важно помнить</a:t>
            </a:r>
            <a:endParaRPr lang="en-US" sz="3450" dirty="0">
              <a:solidFill>
                <a:schemeClr val="bg1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229671" y="2152769"/>
            <a:ext cx="2738675" cy="5334714"/>
          </a:xfrm>
          <a:prstGeom prst="roundRect">
            <a:avLst>
              <a:gd name="adj" fmla="val 398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98123" y="2729508"/>
            <a:ext cx="1879521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u="sng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Приватность</a:t>
            </a:r>
            <a:endParaRPr lang="en-US" sz="2150" b="1" u="sng" dirty="0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59247" y="3570010"/>
            <a:ext cx="1879521" cy="3038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 загружать персональные данные сотрудников в публичные сервисы. Обезличивание — обязательное правило.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7" name="Shape 4"/>
          <p:cNvSpPr/>
          <p:nvPr/>
        </p:nvSpPr>
        <p:spPr>
          <a:xfrm>
            <a:off x="3264950" y="2152769"/>
            <a:ext cx="2681920" cy="5334714"/>
          </a:xfrm>
          <a:prstGeom prst="roundRect">
            <a:avLst>
              <a:gd name="adj" fmla="val 398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688986" y="2555974"/>
            <a:ext cx="1879521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u="sng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Контроль качества</a:t>
            </a:r>
            <a:endParaRPr lang="en-US" sz="2150" u="sng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3705149" y="3570010"/>
            <a:ext cx="1879521" cy="2363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Проверяйте юридические выводы и факты — ИИ даёт рекомендации, не приговор.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3474" y="2152769"/>
            <a:ext cx="2670855" cy="5334714"/>
          </a:xfrm>
          <a:prstGeom prst="roundRect">
            <a:avLst>
              <a:gd name="adj" fmla="val 398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75560" y="2325609"/>
            <a:ext cx="2325069" cy="10412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Этика</a:t>
            </a:r>
            <a:r>
              <a:rPr lang="en-US" sz="21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15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 </a:t>
            </a:r>
            <a:r>
              <a:rPr lang="en-US" sz="21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человеческий фактор</a:t>
            </a:r>
            <a:endParaRPr lang="en-US" sz="2150" dirty="0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6393347" y="3570010"/>
            <a:ext cx="2371107" cy="3714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ИИ освобождает время для живого общения — не заменяет его. Основная задача — укрепить диалог с людьми.</a:t>
            </a:r>
            <a:endParaRPr lang="en-US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9237" y="3347630"/>
            <a:ext cx="9149715" cy="5244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Как начать: практическая дорожная карта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7" y="4351927"/>
            <a:ext cx="14537803" cy="328706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92273" y="5679025"/>
            <a:ext cx="1657555" cy="296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u="sng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Обучайте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4224760" y="6076122"/>
            <a:ext cx="2604303" cy="658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Тренируйте</a:t>
            </a: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профосоюзных</a:t>
            </a:r>
            <a:r>
              <a:rPr lang="en-US" sz="24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активистов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0949504" y="5923188"/>
            <a:ext cx="3217624" cy="593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u="sng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Масштабируйте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0961226" y="6232581"/>
            <a:ext cx="3063586" cy="658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Распространяйте</a:t>
            </a: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</a:t>
            </a:r>
            <a:r>
              <a:rPr lang="ru-RU" sz="24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</a:p>
          <a:p>
            <a:pPr marL="0" indent="0" algn="ctr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документируйте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1435177" y="4753700"/>
            <a:ext cx="1657555" cy="296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u="sng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Тестируйте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899561" y="5264321"/>
            <a:ext cx="2535542" cy="6588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Пробуйте инструменты на пилоте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8427291" y="4735061"/>
            <a:ext cx="1657555" cy="2967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u="sng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Пилотируйте</a:t>
            </a:r>
            <a:endParaRPr lang="en-US" sz="2800" u="sng" dirty="0">
              <a:solidFill>
                <a:schemeClr val="bg1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7988864" y="5183668"/>
            <a:ext cx="2430146" cy="7723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4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Запустите</a:t>
            </a: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endParaRPr lang="ru-RU" sz="24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ctr">
              <a:buNone/>
            </a:pPr>
            <a:r>
              <a:rPr lang="en-US" sz="24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 </a:t>
            </a:r>
            <a:r>
              <a:rPr lang="en-US" sz="24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одно</a:t>
            </a:r>
            <a:r>
              <a:rPr lang="ru-RU" sz="24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й ППО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23" y="-81018"/>
            <a:ext cx="14630400" cy="29488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67207" y="494526"/>
            <a:ext cx="9263246" cy="1233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Заключение</a:t>
            </a:r>
            <a:r>
              <a:rPr lang="en-US" sz="38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endParaRPr lang="ru-RU" sz="385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r>
              <a:rPr lang="en-US" sz="385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 </a:t>
            </a:r>
            <a:r>
              <a:rPr lang="en-US" sz="38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призыв к действию</a:t>
            </a:r>
            <a:endParaRPr lang="en-US" sz="3850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863798" y="2257663"/>
            <a:ext cx="7416403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Мир меняется — давайте меняться вместе. ИИ — инструмент, который делает нашу работу эффективнее и освобождает время для главного: живого диалога и защиты людей. 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863798" y="3572589"/>
            <a:ext cx="789861" cy="1184791"/>
          </a:xfrm>
          <a:prstGeom prst="roundRect">
            <a:avLst>
              <a:gd name="adj" fmla="val 36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110615" y="3979902"/>
            <a:ext cx="29610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1811536" y="3769995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Шаг 1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1811536" y="4173260"/>
            <a:ext cx="6468666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Выбрать 1–2 бесплатных инструмента и протестировать.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863798" y="4915257"/>
            <a:ext cx="789861" cy="1184791"/>
          </a:xfrm>
          <a:prstGeom prst="roundRect">
            <a:avLst>
              <a:gd name="adj" fmla="val 36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1110615" y="5322570"/>
            <a:ext cx="29610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1811536" y="5112663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Шаг 2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811536" y="5515928"/>
            <a:ext cx="6468666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Обучить локальных активистов и соблюсти приватность.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863798" y="6257925"/>
            <a:ext cx="789861" cy="1184791"/>
          </a:xfrm>
          <a:prstGeom prst="roundRect">
            <a:avLst>
              <a:gd name="adj" fmla="val 36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1110615" y="6665238"/>
            <a:ext cx="296108" cy="37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3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300" dirty="0">
              <a:solidFill>
                <a:schemeClr val="bg1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811536" y="6455331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Шаг 3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1811536" y="6858595"/>
            <a:ext cx="6468666" cy="284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Провести пилот и подготовить рекомендации для федерации.</a:t>
            </a:r>
            <a:endParaRPr lang="en-US" sz="1550" dirty="0">
              <a:solidFill>
                <a:schemeClr val="bg1"/>
              </a:solidFill>
            </a:endParaRPr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547172"/>
            <a:ext cx="7416403" cy="987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Юридическая</a:t>
            </a:r>
            <a:r>
              <a:rPr lang="en-US" sz="31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1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помощь</a:t>
            </a:r>
            <a:r>
              <a:rPr lang="en-US" sz="31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endParaRPr lang="ru-RU" sz="31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lnSpc>
                <a:spcPts val="3850"/>
              </a:lnSpc>
              <a:buNone/>
            </a:pPr>
            <a:r>
              <a:rPr lang="en-US" sz="31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 </a:t>
            </a:r>
            <a:r>
              <a:rPr lang="en-US" sz="31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анализ документов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350198" y="2393513"/>
            <a:ext cx="3629263" cy="2538770"/>
          </a:xfrm>
          <a:prstGeom prst="roundRect">
            <a:avLst>
              <a:gd name="adj" fmla="val 4322"/>
            </a:avLst>
          </a:prstGeom>
          <a:solidFill>
            <a:srgbClr val="09151A">
              <a:alpha val="50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6350198" y="2370653"/>
            <a:ext cx="3629263" cy="91440"/>
          </a:xfrm>
          <a:prstGeom prst="roundRect">
            <a:avLst>
              <a:gd name="adj" fmla="val 90699"/>
            </a:avLst>
          </a:prstGeom>
          <a:solidFill>
            <a:srgbClr val="609DFF"/>
          </a:solidFill>
          <a:ln/>
        </p:spPr>
      </p:sp>
      <p:sp>
        <p:nvSpPr>
          <p:cNvPr id="6" name="Shape 3"/>
          <p:cNvSpPr/>
          <p:nvPr/>
        </p:nvSpPr>
        <p:spPr>
          <a:xfrm>
            <a:off x="7868662" y="2097405"/>
            <a:ext cx="592336" cy="592336"/>
          </a:xfrm>
          <a:prstGeom prst="roundRect">
            <a:avLst>
              <a:gd name="adj" fmla="val 154372"/>
            </a:avLst>
          </a:prstGeom>
          <a:solidFill>
            <a:srgbClr val="609DFF"/>
          </a:solidFill>
          <a:ln/>
        </p:spPr>
      </p:sp>
      <p:sp>
        <p:nvSpPr>
          <p:cNvPr id="7" name="Text 4"/>
          <p:cNvSpPr/>
          <p:nvPr/>
        </p:nvSpPr>
        <p:spPr>
          <a:xfrm>
            <a:off x="8046303" y="2245519"/>
            <a:ext cx="23693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6570464" y="2887147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Что делает ИИ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570464" y="3290411"/>
            <a:ext cx="3188732" cy="11372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Быстро сканирует коллективные договоры и локальные акты на предмет рисков и ущемления прав.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137338" y="2393513"/>
            <a:ext cx="3629263" cy="2538770"/>
          </a:xfrm>
          <a:prstGeom prst="roundRect">
            <a:avLst>
              <a:gd name="adj" fmla="val 4322"/>
            </a:avLst>
          </a:prstGeom>
          <a:solidFill>
            <a:srgbClr val="09151A">
              <a:alpha val="50000"/>
            </a:srgbClr>
          </a:solidFill>
          <a:ln/>
        </p:spPr>
      </p:sp>
      <p:sp>
        <p:nvSpPr>
          <p:cNvPr id="11" name="Shape 8"/>
          <p:cNvSpPr/>
          <p:nvPr/>
        </p:nvSpPr>
        <p:spPr>
          <a:xfrm>
            <a:off x="10137338" y="2370653"/>
            <a:ext cx="3629263" cy="91440"/>
          </a:xfrm>
          <a:prstGeom prst="roundRect">
            <a:avLst>
              <a:gd name="adj" fmla="val 90699"/>
            </a:avLst>
          </a:prstGeom>
          <a:solidFill>
            <a:srgbClr val="609DFF"/>
          </a:solidFill>
          <a:ln/>
        </p:spPr>
      </p:sp>
      <p:sp>
        <p:nvSpPr>
          <p:cNvPr id="12" name="Shape 9"/>
          <p:cNvSpPr/>
          <p:nvPr/>
        </p:nvSpPr>
        <p:spPr>
          <a:xfrm>
            <a:off x="11655802" y="2097405"/>
            <a:ext cx="592336" cy="592336"/>
          </a:xfrm>
          <a:prstGeom prst="roundRect">
            <a:avLst>
              <a:gd name="adj" fmla="val 154372"/>
            </a:avLst>
          </a:prstGeom>
          <a:solidFill>
            <a:srgbClr val="609DFF"/>
          </a:solidFill>
          <a:ln/>
        </p:spPr>
      </p:sp>
      <p:sp>
        <p:nvSpPr>
          <p:cNvPr id="13" name="Text 10"/>
          <p:cNvSpPr/>
          <p:nvPr/>
        </p:nvSpPr>
        <p:spPr>
          <a:xfrm>
            <a:off x="11833443" y="2245519"/>
            <a:ext cx="23693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357604" y="2887147"/>
            <a:ext cx="2761536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Практическая выгода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357604" y="3290411"/>
            <a:ext cx="3188732" cy="1421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Освобождает юриста от рутинного вычитывания страниц — время на стратегию и судебную подготовку.</a:t>
            </a:r>
            <a:endParaRPr lang="en-US" sz="1550" dirty="0">
              <a:solidFill>
                <a:schemeClr val="bg1"/>
              </a:solidFill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350198" y="5386268"/>
            <a:ext cx="7416403" cy="1970127"/>
          </a:xfrm>
          <a:prstGeom prst="roundRect">
            <a:avLst>
              <a:gd name="adj" fmla="val 5570"/>
            </a:avLst>
          </a:prstGeom>
          <a:solidFill>
            <a:srgbClr val="09151A">
              <a:alpha val="50000"/>
            </a:srgbClr>
          </a:solidFill>
          <a:ln/>
        </p:spPr>
      </p:sp>
      <p:sp>
        <p:nvSpPr>
          <p:cNvPr id="17" name="Shape 14"/>
          <p:cNvSpPr/>
          <p:nvPr/>
        </p:nvSpPr>
        <p:spPr>
          <a:xfrm>
            <a:off x="6350198" y="5363408"/>
            <a:ext cx="7416403" cy="91440"/>
          </a:xfrm>
          <a:prstGeom prst="roundRect">
            <a:avLst>
              <a:gd name="adj" fmla="val 90699"/>
            </a:avLst>
          </a:prstGeom>
          <a:solidFill>
            <a:srgbClr val="609DFF"/>
          </a:solidFill>
          <a:ln/>
        </p:spPr>
      </p:sp>
      <p:sp>
        <p:nvSpPr>
          <p:cNvPr id="18" name="Shape 15"/>
          <p:cNvSpPr/>
          <p:nvPr/>
        </p:nvSpPr>
        <p:spPr>
          <a:xfrm>
            <a:off x="9762232" y="5090160"/>
            <a:ext cx="592336" cy="592336"/>
          </a:xfrm>
          <a:prstGeom prst="roundRect">
            <a:avLst>
              <a:gd name="adj" fmla="val 154372"/>
            </a:avLst>
          </a:prstGeom>
          <a:solidFill>
            <a:srgbClr val="609DFF"/>
          </a:solidFill>
          <a:ln/>
        </p:spPr>
      </p:sp>
      <p:sp>
        <p:nvSpPr>
          <p:cNvPr id="19" name="Text 16"/>
          <p:cNvSpPr/>
          <p:nvPr/>
        </p:nvSpPr>
        <p:spPr>
          <a:xfrm>
            <a:off x="9939873" y="5238274"/>
            <a:ext cx="236934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8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1850" dirty="0">
              <a:solidFill>
                <a:schemeClr val="bg1"/>
              </a:solidFill>
            </a:endParaRPr>
          </a:p>
        </p:txBody>
      </p:sp>
      <p:sp>
        <p:nvSpPr>
          <p:cNvPr id="20" name="Text 17"/>
          <p:cNvSpPr/>
          <p:nvPr/>
        </p:nvSpPr>
        <p:spPr>
          <a:xfrm>
            <a:off x="6570464" y="5879902"/>
            <a:ext cx="2468285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Как применять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21" name="Text 18"/>
          <p:cNvSpPr/>
          <p:nvPr/>
        </p:nvSpPr>
        <p:spPr>
          <a:xfrm>
            <a:off x="6570464" y="6283166"/>
            <a:ext cx="6975872" cy="852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55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Загружаете договор — получаете сводку проблемных пунктов, список релевантной практики и варианты формулировок для переговоров.</a:t>
            </a:r>
            <a:endParaRPr lang="en-US" sz="155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8101" y="337495"/>
            <a:ext cx="8280468" cy="1048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Коммуникация</a:t>
            </a:r>
            <a:r>
              <a:rPr lang="en-US" sz="33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 вовлечённость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278101" y="1209117"/>
            <a:ext cx="13958759" cy="1862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ИИ помогает говорить на языке молодых и старших коллег: </a:t>
            </a:r>
            <a:endParaRPr lang="ru-RU" sz="24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buNone/>
            </a:pPr>
            <a:r>
              <a:rPr lang="en-US" sz="24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создавать</a:t>
            </a:r>
            <a:r>
              <a:rPr lang="en-US" sz="2400" dirty="0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цепляющий контент, адаптировать сообщения и поддерживать круглосуточный доступ к информации через чат‑бота.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7257480" y="3310592"/>
            <a:ext cx="6367753" cy="4345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Автогенерация постов и листовок, адаптированных </a:t>
            </a:r>
            <a:r>
              <a:rPr lang="en-US" sz="24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</a:t>
            </a: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аудитории</a:t>
            </a:r>
            <a:endParaRPr lang="ru-RU" sz="24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algn="l">
              <a:buSzPct val="100000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Чат‑бот в мессенджере — быстрые ответы по льготам и </a:t>
            </a:r>
            <a:r>
              <a:rPr lang="en-US" sz="24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процедурам</a:t>
            </a:r>
            <a:endParaRPr lang="ru-RU" sz="24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342900" indent="-342900" algn="l">
              <a:buSzPct val="10000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buSzPct val="100000"/>
              <a:buChar char="•"/>
            </a:pPr>
            <a:r>
              <a:rPr lang="en-US" sz="24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Рост лояльности и снижение нагрузки на активистов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1" y="2589373"/>
            <a:ext cx="6126619" cy="504332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7257480" y="6353162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7257480" y="4159829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7257480" y="5270118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7257480" y="3071493"/>
            <a:ext cx="7506148" cy="5179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16600" y="484692"/>
            <a:ext cx="8813799" cy="18509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 err="1" smtClean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Прогнозирование</a:t>
            </a:r>
            <a:r>
              <a:rPr lang="en-US" sz="3850" dirty="0" smtClean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и </a:t>
            </a:r>
            <a:r>
              <a:rPr lang="en-US" sz="3850" dirty="0" err="1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аналитика</a:t>
            </a: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ru-RU" sz="3850" dirty="0" smtClean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-</a:t>
            </a:r>
            <a:r>
              <a:rPr lang="en-US" sz="3850" dirty="0" smtClean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38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профилактика конфликтов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5816600" y="2535555"/>
            <a:ext cx="7416403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Анализ обращений, настроений и текучести позволяет выявлять «горячие точки» в коллективе раньше, </a:t>
            </a:r>
            <a:endParaRPr lang="ru-RU" sz="1900" dirty="0" smtClean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en-US" sz="1900" dirty="0" err="1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чем</a:t>
            </a:r>
            <a:r>
              <a:rPr lang="en-US" sz="1900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произойдут увольнения или забастовки. </a:t>
            </a:r>
            <a:endParaRPr lang="ru-RU" sz="1900" dirty="0" smtClean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l">
              <a:lnSpc>
                <a:spcPts val="3100"/>
              </a:lnSpc>
              <a:buNone/>
            </a:pPr>
            <a:r>
              <a:rPr lang="en-US" sz="1900" dirty="0" err="1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Это</a:t>
            </a:r>
            <a:r>
              <a:rPr lang="en-US" sz="1900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инструмент превентивной работы и аргументации при переговорах.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5816600" y="4936688"/>
            <a:ext cx="8394700" cy="2162612"/>
          </a:xfrm>
          <a:prstGeom prst="roundRect">
            <a:avLst>
              <a:gd name="adj" fmla="val 5639"/>
            </a:avLst>
          </a:prstGeom>
          <a:solidFill>
            <a:schemeClr val="accent1">
              <a:lumMod val="60000"/>
              <a:lumOff val="40000"/>
              <a:alpha val="17000"/>
            </a:schemeClr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060" y="5322569"/>
            <a:ext cx="1331781" cy="106553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353300" y="5321308"/>
            <a:ext cx="6858000" cy="13933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Пример: мониторинг упоминаний ключевых тем + снижение удовлетворённости в отделе — сигнал к визиту уполномоченного.</a:t>
            </a:r>
            <a:endParaRPr lang="en-US" sz="19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883" y="2699881"/>
            <a:ext cx="3873917" cy="30532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95538" y="380392"/>
            <a:ext cx="14334862" cy="11108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F5F0F0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Практические ИИ-инструменты, уже полезные для профсоюзов</a:t>
            </a:r>
            <a:endParaRPr lang="en-US" sz="3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69" y="2342527"/>
            <a:ext cx="2203493" cy="27543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131548" y="1833652"/>
            <a:ext cx="1995368" cy="347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u="sng" dirty="0" err="1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DeepSeek</a:t>
            </a:r>
            <a:endParaRPr lang="en-US" sz="2800" b="1" u="sng" dirty="0"/>
          </a:p>
        </p:txBody>
      </p:sp>
      <p:sp>
        <p:nvSpPr>
          <p:cNvPr id="5" name="Text 2"/>
          <p:cNvSpPr/>
          <p:nvPr/>
        </p:nvSpPr>
        <p:spPr>
          <a:xfrm>
            <a:off x="295538" y="5258701"/>
            <a:ext cx="3163253" cy="2834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Бесплатная </a:t>
            </a:r>
            <a:r>
              <a:rPr lang="en-US" sz="17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нейросеть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endParaRPr lang="ru-RU" sz="1700" dirty="0" smtClean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ctr">
              <a:lnSpc>
                <a:spcPts val="2650"/>
              </a:lnSpc>
              <a:buNone/>
            </a:pPr>
            <a:r>
              <a:rPr lang="en-US" sz="1700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 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функцией «DeepThink» для логических цепочек. Подходит для подготовки аргументов и </a:t>
            </a:r>
            <a:r>
              <a:rPr lang="en-US" sz="17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анализа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700" dirty="0" err="1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документов</a:t>
            </a:r>
            <a:r>
              <a:rPr lang="en-US" sz="1700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.</a:t>
            </a:r>
            <a:endParaRPr lang="en-US" sz="17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088" y="2337664"/>
            <a:ext cx="2203493" cy="27543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4460933" y="1823927"/>
            <a:ext cx="2939717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u="sng" dirty="0" err="1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Шедеврум</a:t>
            </a:r>
            <a:endParaRPr lang="en-US" sz="2800" b="1" u="sng" dirty="0"/>
          </a:p>
        </p:txBody>
      </p:sp>
      <p:sp>
        <p:nvSpPr>
          <p:cNvPr id="8" name="Text 4"/>
          <p:cNvSpPr/>
          <p:nvPr/>
        </p:nvSpPr>
        <p:spPr>
          <a:xfrm>
            <a:off x="4032721" y="5258700"/>
            <a:ext cx="2969852" cy="2834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Генерация изображений и клипов для агитации, афиш и социальных постов. </a:t>
            </a:r>
            <a:endParaRPr lang="ru-RU" sz="1700" dirty="0" smtClean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4386" y="2342527"/>
            <a:ext cx="2203493" cy="275436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697786" y="1823927"/>
            <a:ext cx="2994857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u="sng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«</a:t>
            </a:r>
            <a:r>
              <a:rPr lang="en-US" sz="2800" b="1" u="sng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Нейроюрист</a:t>
            </a:r>
            <a:r>
              <a:rPr lang="en-US" sz="2800" b="1" u="sng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»</a:t>
            </a:r>
            <a:endParaRPr lang="en-US" sz="2800" b="1" u="sng" dirty="0"/>
          </a:p>
        </p:txBody>
      </p:sp>
      <p:sp>
        <p:nvSpPr>
          <p:cNvPr id="11" name="Text 6"/>
          <p:cNvSpPr/>
          <p:nvPr/>
        </p:nvSpPr>
        <p:spPr>
          <a:xfrm>
            <a:off x="7485280" y="5258700"/>
            <a:ext cx="3288150" cy="2834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Анализ правовой базы с ссылками на документы «Гарант». Важен для быстрой проверки положений договора. Ограничение: </a:t>
            </a:r>
            <a:endParaRPr lang="ru-RU" sz="1700" dirty="0" smtClean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ctr">
              <a:lnSpc>
                <a:spcPts val="2650"/>
              </a:lnSpc>
              <a:buNone/>
            </a:pPr>
            <a:r>
              <a:rPr lang="en-US" sz="1700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20 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бесплатных </a:t>
            </a:r>
            <a:r>
              <a:rPr lang="en-US" sz="1700" dirty="0" err="1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запросов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endParaRPr lang="ru-RU" sz="1700" dirty="0" smtClean="0">
              <a:solidFill>
                <a:srgbClr val="E2E6E9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0" indent="0" algn="ctr">
              <a:lnSpc>
                <a:spcPts val="2650"/>
              </a:lnSpc>
              <a:buNone/>
            </a:pPr>
            <a:r>
              <a:rPr lang="en-US" sz="1700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в </a:t>
            </a: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месяц.</a:t>
            </a:r>
            <a:endParaRPr lang="en-US" sz="17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71218" y="2335807"/>
            <a:ext cx="2204978" cy="275622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789349" y="1822071"/>
            <a:ext cx="1995487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800" b="1" u="sng" dirty="0" smtClean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Kandinsky</a:t>
            </a:r>
            <a:endParaRPr lang="en-US" sz="2800" b="1" u="sng" dirty="0"/>
          </a:p>
        </p:txBody>
      </p:sp>
      <p:sp>
        <p:nvSpPr>
          <p:cNvPr id="14" name="Text 8"/>
          <p:cNvSpPr/>
          <p:nvPr/>
        </p:nvSpPr>
        <p:spPr>
          <a:xfrm>
            <a:off x="11419821" y="5258699"/>
            <a:ext cx="2850056" cy="28341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7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Создаёт профессиональные иллюстрации для газет и афиш — удобно для региональных активистов и мероприятий.</a:t>
            </a:r>
            <a:endParaRPr lang="en-US" sz="17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755927" y="1607481"/>
            <a:ext cx="0" cy="64853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299709" y="1607481"/>
            <a:ext cx="0" cy="64853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1015183" y="1607480"/>
            <a:ext cx="0" cy="648535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172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66076" y="463709"/>
            <a:ext cx="8183301" cy="1233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Специализированные решения: охрана труда и узкие задачи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66076" y="2418704"/>
            <a:ext cx="752761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Существуют нейросети, сфокусированные на охране труда и нормативных требованиях. Они помогают уполномоченным быстро получить консультацию по нормам и подготовить инструкции для коллег.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6639803" y="4547995"/>
            <a:ext cx="8176022" cy="1357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Ускоряет проверку </a:t>
            </a:r>
            <a:r>
              <a:rPr lang="en-US" sz="1900" dirty="0" err="1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соответствия</a:t>
            </a: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 </a:t>
            </a:r>
            <a:r>
              <a:rPr lang="en-US" sz="19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нормам</a:t>
            </a:r>
            <a:endParaRPr lang="ru-RU" sz="19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algn="l">
              <a:lnSpc>
                <a:spcPts val="3100"/>
              </a:lnSpc>
              <a:buSzPct val="100000"/>
            </a:pPr>
            <a:endParaRPr lang="en-US" sz="19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Генерирует инструкции и </a:t>
            </a:r>
            <a:r>
              <a:rPr lang="en-US" sz="1900" dirty="0" err="1" smtClean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памятки</a:t>
            </a:r>
            <a:endParaRPr lang="ru-RU" sz="1900" dirty="0" smtClean="0">
              <a:solidFill>
                <a:schemeClr val="bg1"/>
              </a:solidFill>
              <a:latin typeface="Merriweather" pitchFamily="34" charset="0"/>
              <a:ea typeface="Merriweather" pitchFamily="34" charset="-122"/>
              <a:cs typeface="Merriweather" pitchFamily="34" charset="-120"/>
            </a:endParaRPr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endParaRPr lang="en-US" sz="19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chemeClr val="bg1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Поддержка подготовки обучающих материалов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72" y="2847716"/>
            <a:ext cx="13485241" cy="43862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121" y="363736"/>
            <a:ext cx="145812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Искусственный интеллект в информационной работе </a:t>
            </a:r>
            <a:r>
              <a:rPr lang="ru-RU" sz="3200" b="1" dirty="0" smtClean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Профсоюза </a:t>
            </a:r>
            <a:endParaRPr lang="ru-RU" sz="32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121" y="1606768"/>
            <a:ext cx="6090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Создание текстового контента</a:t>
            </a:r>
            <a:endParaRPr lang="ru-RU" sz="28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15591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142" y="772477"/>
            <a:ext cx="8296275" cy="71723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97" y="127744"/>
            <a:ext cx="6090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20B0604020202020204" charset="-52"/>
                <a:ea typeface="Calibri" panose="020F0502020204030204" pitchFamily="34" charset="0"/>
              </a:rPr>
              <a:t>Создание текстового контента</a:t>
            </a:r>
            <a:endParaRPr lang="ru-RU" sz="2800" dirty="0">
              <a:solidFill>
                <a:schemeClr val="bg1"/>
              </a:solidFill>
              <a:latin typeface="Merriweather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129053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787</Words>
  <Application>Microsoft Office PowerPoint</Application>
  <PresentationFormat>Произвольный</PresentationFormat>
  <Paragraphs>131</Paragraphs>
  <Slides>23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 Light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Техинспетор</dc:creator>
  <cp:lastModifiedBy>Пользователь</cp:lastModifiedBy>
  <cp:revision>18</cp:revision>
  <dcterms:created xsi:type="dcterms:W3CDTF">2026-02-18T12:18:43Z</dcterms:created>
  <dcterms:modified xsi:type="dcterms:W3CDTF">2026-03-17T06:44:01Z</dcterms:modified>
</cp:coreProperties>
</file>