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3" r:id="rId6"/>
    <p:sldId id="262" r:id="rId7"/>
    <p:sldId id="259" r:id="rId8"/>
    <p:sldId id="26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41E2-EAB5-4E1C-BB66-30719CEAE277}" type="datetimeFigureOut">
              <a:rPr lang="ru-RU" smtClean="0"/>
              <a:t>06.08.2025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53157-1ADD-486D-9504-EE3E15047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611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41E2-EAB5-4E1C-BB66-30719CEAE277}" type="datetimeFigureOut">
              <a:rPr lang="ru-RU" smtClean="0"/>
              <a:t>06.08.2025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53157-1ADD-486D-9504-EE3E15047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435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41E2-EAB5-4E1C-BB66-30719CEAE277}" type="datetimeFigureOut">
              <a:rPr lang="ru-RU" smtClean="0"/>
              <a:t>06.08.2025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53157-1ADD-486D-9504-EE3E15047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050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41E2-EAB5-4E1C-BB66-30719CEAE277}" type="datetimeFigureOut">
              <a:rPr lang="ru-RU" smtClean="0"/>
              <a:t>06.08.2025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53157-1ADD-486D-9504-EE3E15047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099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41E2-EAB5-4E1C-BB66-30719CEAE277}" type="datetimeFigureOut">
              <a:rPr lang="ru-RU" smtClean="0"/>
              <a:t>06.08.2025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53157-1ADD-486D-9504-EE3E15047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799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41E2-EAB5-4E1C-BB66-30719CEAE277}" type="datetimeFigureOut">
              <a:rPr lang="ru-RU" smtClean="0"/>
              <a:t>06.08.2025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53157-1ADD-486D-9504-EE3E15047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54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41E2-EAB5-4E1C-BB66-30719CEAE277}" type="datetimeFigureOut">
              <a:rPr lang="ru-RU" smtClean="0"/>
              <a:t>06.08.2025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53157-1ADD-486D-9504-EE3E15047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89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41E2-EAB5-4E1C-BB66-30719CEAE277}" type="datetimeFigureOut">
              <a:rPr lang="ru-RU" smtClean="0"/>
              <a:t>06.08.2025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53157-1ADD-486D-9504-EE3E15047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34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41E2-EAB5-4E1C-BB66-30719CEAE277}" type="datetimeFigureOut">
              <a:rPr lang="ru-RU" smtClean="0"/>
              <a:t>06.08.2025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53157-1ADD-486D-9504-EE3E15047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797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41E2-EAB5-4E1C-BB66-30719CEAE277}" type="datetimeFigureOut">
              <a:rPr lang="ru-RU" smtClean="0"/>
              <a:t>06.08.2025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53157-1ADD-486D-9504-EE3E15047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944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41E2-EAB5-4E1C-BB66-30719CEAE277}" type="datetimeFigureOut">
              <a:rPr lang="ru-RU" smtClean="0"/>
              <a:t>06.08.2025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53157-1ADD-486D-9504-EE3E15047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03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541E2-EAB5-4E1C-BB66-30719CEAE277}" type="datetimeFigureOut">
              <a:rPr lang="ru-RU" smtClean="0"/>
              <a:t>06.08.2025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53157-1ADD-486D-9504-EE3E150471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21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3065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282" y="494522"/>
            <a:ext cx="7296538" cy="5430417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Arial Black" panose="020B0A04020102020204" pitchFamily="34" charset="0"/>
              </a:rPr>
              <a:t>Презентация на тему:</a:t>
            </a:r>
            <a:br>
              <a:rPr lang="ru-RU" sz="3600" b="1" dirty="0" smtClean="0">
                <a:latin typeface="Arial Black" panose="020B0A04020102020204" pitchFamily="34" charset="0"/>
              </a:rPr>
            </a:br>
            <a:r>
              <a:rPr lang="ru-RU" sz="3600" b="1" dirty="0" smtClean="0">
                <a:latin typeface="Arial Black" panose="020B0A04020102020204" pitchFamily="34" charset="0"/>
              </a:rPr>
              <a:t> «О результатах мониторинговых мероприятий родительского контроля по организации питания в </a:t>
            </a:r>
            <a:br>
              <a:rPr lang="ru-RU" sz="3600" b="1" dirty="0" smtClean="0">
                <a:latin typeface="Arial Black" panose="020B0A04020102020204" pitchFamily="34" charset="0"/>
              </a:rPr>
            </a:br>
            <a:r>
              <a:rPr lang="ru-RU" sz="3600" b="1" dirty="0" smtClean="0">
                <a:latin typeface="Arial Black" panose="020B0A04020102020204" pitchFamily="34" charset="0"/>
              </a:rPr>
              <a:t>МОУ «</a:t>
            </a:r>
            <a:r>
              <a:rPr lang="ru-RU" sz="3600" b="1" dirty="0" err="1" smtClean="0">
                <a:latin typeface="Arial Black" panose="020B0A04020102020204" pitchFamily="34" charset="0"/>
              </a:rPr>
              <a:t>Светловская</a:t>
            </a:r>
            <a:r>
              <a:rPr lang="ru-RU" sz="3600" b="1" dirty="0" smtClean="0">
                <a:latin typeface="Arial Black" panose="020B0A04020102020204" pitchFamily="34" charset="0"/>
              </a:rPr>
              <a:t> школа».</a:t>
            </a:r>
            <a:br>
              <a:rPr lang="ru-RU" sz="3600" b="1" dirty="0" smtClean="0">
                <a:latin typeface="Arial Black" panose="020B0A04020102020204" pitchFamily="34" charset="0"/>
              </a:rPr>
            </a:br>
            <a:r>
              <a:rPr lang="ru-RU" sz="3600" b="1" dirty="0" smtClean="0">
                <a:latin typeface="Arial Black" panose="020B0A04020102020204" pitchFamily="34" charset="0"/>
              </a:rPr>
              <a:t> Новые  цели и задачи на 2025-2026 учебный год»</a:t>
            </a:r>
            <a:endParaRPr lang="ru-RU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312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48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4604"/>
            <a:ext cx="10515600" cy="71845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Arial Black" panose="020B0A04020102020204" pitchFamily="34" charset="0"/>
              </a:rPr>
              <a:t>Мониторинг питания</a:t>
            </a:r>
            <a:endParaRPr lang="ru-RU" sz="4000" b="1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33062"/>
            <a:ext cx="10515600" cy="524390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3600" b="1" dirty="0" smtClean="0">
                <a:latin typeface="Monotype Corsiva" panose="03010101010201010101" pitchFamily="66" charset="0"/>
              </a:rPr>
              <a:t>Важным фактором в обеспечении безопасности школьного питания является организация родительского контроля. Организация родительского контроля может осуществляться как в форме анкетирования родителей и детей, так и участия в работе общешкольной комиссии.</a:t>
            </a:r>
          </a:p>
          <a:p>
            <a:pPr marL="0" indent="0" algn="just">
              <a:buNone/>
            </a:pPr>
            <a:r>
              <a:rPr lang="ru-RU" sz="3600" b="1" dirty="0">
                <a:latin typeface="Monotype Corsiva" panose="03010101010201010101" pitchFamily="66" charset="0"/>
              </a:rPr>
              <a:t>	</a:t>
            </a:r>
            <a:r>
              <a:rPr lang="ru-RU" sz="3600" b="1" dirty="0" smtClean="0">
                <a:latin typeface="Monotype Corsiva" panose="03010101010201010101" pitchFamily="66" charset="0"/>
              </a:rPr>
              <a:t>В течении 2024-2025 учебного года в МОУ «</a:t>
            </a:r>
            <a:r>
              <a:rPr lang="ru-RU" sz="3600" b="1" dirty="0" err="1" smtClean="0">
                <a:latin typeface="Monotype Corsiva" panose="03010101010201010101" pitchFamily="66" charset="0"/>
              </a:rPr>
              <a:t>Светловская</a:t>
            </a:r>
            <a:r>
              <a:rPr lang="ru-RU" sz="3600" b="1" dirty="0" smtClean="0">
                <a:latin typeface="Monotype Corsiva" panose="03010101010201010101" pitchFamily="66" charset="0"/>
              </a:rPr>
              <a:t> школа» по графику осуществлялся родительский контроль. Итоги работы комиссии обсуждались на общешкольных родительских собраниях.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6992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48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4604"/>
            <a:ext cx="10515600" cy="71845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Arial Black" panose="020B0A04020102020204" pitchFamily="34" charset="0"/>
              </a:rPr>
              <a:t>Мониторинг питания</a:t>
            </a:r>
            <a:endParaRPr lang="ru-RU" sz="4000" b="1" dirty="0"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12980" y="1037627"/>
            <a:ext cx="3854210" cy="5138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832" y="933062"/>
            <a:ext cx="6008915" cy="450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50567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48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4604"/>
            <a:ext cx="10515600" cy="71845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Arial Black" panose="020B0A04020102020204" pitchFamily="34" charset="0"/>
              </a:rPr>
              <a:t>Мониторинг питания</a:t>
            </a:r>
            <a:endParaRPr lang="ru-RU" sz="4000" b="1" dirty="0"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37389" y="621517"/>
            <a:ext cx="3993502" cy="5243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613" y="1246523"/>
            <a:ext cx="5324669" cy="3993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7358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48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4604"/>
            <a:ext cx="10515600" cy="71845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Arial Black" panose="020B0A04020102020204" pitchFamily="34" charset="0"/>
              </a:rPr>
              <a:t>Мониторинг питания</a:t>
            </a:r>
            <a:endParaRPr lang="ru-RU" sz="4000" b="1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33062"/>
            <a:ext cx="10515600" cy="524390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3600" b="1" i="1" dirty="0" smtClean="0">
                <a:latin typeface="Monotype Corsiva" panose="03010101010201010101" pitchFamily="66" charset="0"/>
              </a:rPr>
              <a:t>4 августа 2025г родительским контролем был проведен мониторинг подготовки школьной столовой к новому учебному году. Комиссия установила следующее:</a:t>
            </a:r>
          </a:p>
          <a:p>
            <a:pPr marL="0" indent="0" algn="just">
              <a:buNone/>
            </a:pPr>
            <a:r>
              <a:rPr lang="ru-RU" sz="3600" b="1" i="1" dirty="0" smtClean="0">
                <a:latin typeface="Monotype Corsiva" panose="03010101010201010101" pitchFamily="66" charset="0"/>
              </a:rPr>
              <a:t>	Внешний вид помещения – проведен косметический ремонт всех помещений пищеблока.</a:t>
            </a:r>
          </a:p>
          <a:p>
            <a:pPr marL="0" indent="0" algn="just">
              <a:buNone/>
            </a:pPr>
            <a:r>
              <a:rPr lang="ru-RU" sz="3600" b="1" i="1" dirty="0" smtClean="0">
                <a:latin typeface="Monotype Corsiva" panose="03010101010201010101" pitchFamily="66" charset="0"/>
              </a:rPr>
              <a:t>	Мебель – соответствует всем необходимым требованиям, рассчитана на количество питающихся детей.</a:t>
            </a:r>
          </a:p>
          <a:p>
            <a:pPr marL="0" indent="0" algn="just">
              <a:buNone/>
            </a:pPr>
            <a:r>
              <a:rPr lang="ru-RU" sz="3600" b="1" i="1" dirty="0" smtClean="0">
                <a:latin typeface="Monotype Corsiva" panose="03010101010201010101" pitchFamily="66" charset="0"/>
              </a:rPr>
              <a:t>	Имеется все необходимое кухонное оборудование. 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7528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48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4604"/>
            <a:ext cx="10515600" cy="71845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Arial Black" panose="020B0A04020102020204" pitchFamily="34" charset="0"/>
              </a:rPr>
              <a:t>Мониторинг питания</a:t>
            </a:r>
            <a:endParaRPr lang="ru-RU" sz="4000" b="1" dirty="0">
              <a:latin typeface="Arial Black" panose="020B0A040201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1017037"/>
            <a:ext cx="10515600" cy="515992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3600" b="1" dirty="0" smtClean="0">
                <a:latin typeface="Monotype Corsiva" panose="03010101010201010101" pitchFamily="66" charset="0"/>
              </a:rPr>
              <a:t>Приобретена  новая посуда (кастрюли, тарелки, миски, лотки, чашки, ложки, разделочные доски).</a:t>
            </a:r>
          </a:p>
          <a:p>
            <a:pPr algn="just"/>
            <a:r>
              <a:rPr lang="ru-RU" sz="3600" b="1" dirty="0" smtClean="0">
                <a:latin typeface="Monotype Corsiva" panose="03010101010201010101" pitchFamily="66" charset="0"/>
              </a:rPr>
              <a:t>Есть  график уборок, соблюдена чистота во всех помещениях.</a:t>
            </a:r>
          </a:p>
          <a:p>
            <a:pPr algn="just"/>
            <a:r>
              <a:rPr lang="ru-RU" sz="3600" b="1" dirty="0" smtClean="0">
                <a:latin typeface="Monotype Corsiva" panose="03010101010201010101" pitchFamily="66" charset="0"/>
              </a:rPr>
              <a:t>Работники столовой используют спецодежду.</a:t>
            </a:r>
          </a:p>
          <a:p>
            <a:pPr algn="just"/>
            <a:r>
              <a:rPr lang="ru-RU" sz="3600" b="1" dirty="0" smtClean="0">
                <a:latin typeface="Monotype Corsiva" panose="03010101010201010101" pitchFamily="66" charset="0"/>
              </a:rPr>
              <a:t>Продукция поставляется: И.П. Бутусов О.Г. г. Феодосия, ул. Боевая 14-В и </a:t>
            </a:r>
            <a:r>
              <a:rPr lang="ru-RU" sz="3600" b="1" dirty="0" err="1" smtClean="0">
                <a:latin typeface="Monotype Corsiva" panose="03010101010201010101" pitchFamily="66" charset="0"/>
              </a:rPr>
              <a:t>Джанкойский</a:t>
            </a:r>
            <a:r>
              <a:rPr lang="ru-RU" sz="3600" b="1" dirty="0" smtClean="0">
                <a:latin typeface="Monotype Corsiva" panose="03010101010201010101" pitchFamily="66" charset="0"/>
              </a:rPr>
              <a:t> </a:t>
            </a:r>
            <a:r>
              <a:rPr lang="ru-RU" sz="3600" b="1" dirty="0" err="1" smtClean="0">
                <a:latin typeface="Monotype Corsiva" panose="03010101010201010101" pitchFamily="66" charset="0"/>
              </a:rPr>
              <a:t>хлебокомбинат</a:t>
            </a:r>
            <a:r>
              <a:rPr lang="ru-RU" sz="3600" b="1" dirty="0" smtClean="0">
                <a:latin typeface="Monotype Corsiva" panose="03010101010201010101" pitchFamily="66" charset="0"/>
              </a:rPr>
              <a:t> – Филиал АО «</a:t>
            </a:r>
            <a:r>
              <a:rPr lang="ru-RU" sz="3600" b="1" dirty="0" err="1" smtClean="0">
                <a:latin typeface="Monotype Corsiva" panose="03010101010201010101" pitchFamily="66" charset="0"/>
              </a:rPr>
              <a:t>Крымхлеб</a:t>
            </a:r>
            <a:r>
              <a:rPr lang="ru-RU" sz="3600" b="1" dirty="0" smtClean="0">
                <a:latin typeface="Monotype Corsiva" panose="03010101010201010101" pitchFamily="66" charset="0"/>
              </a:rPr>
              <a:t>» г. Джанкой, ул.           Интернациональная, д. 173/34.</a:t>
            </a:r>
          </a:p>
          <a:p>
            <a:pPr algn="just"/>
            <a:r>
              <a:rPr lang="ru-RU" sz="3600" b="1" dirty="0" smtClean="0">
                <a:latin typeface="Monotype Corsiva" panose="03010101010201010101" pitchFamily="66" charset="0"/>
              </a:rPr>
              <a:t>Ведется вся необходимая документация</a:t>
            </a:r>
          </a:p>
          <a:p>
            <a:pPr algn="just"/>
            <a:r>
              <a:rPr lang="ru-RU" sz="3600" b="1" dirty="0" smtClean="0">
                <a:latin typeface="Monotype Corsiva" panose="03010101010201010101" pitchFamily="66" charset="0"/>
              </a:rPr>
              <a:t>Медосмотр сотрудников будет проходить по утвержденному графику в сентябре 2025г.</a:t>
            </a:r>
          </a:p>
          <a:p>
            <a:pPr algn="just"/>
            <a:endParaRPr lang="ru-RU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60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48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4604"/>
            <a:ext cx="10515600" cy="71845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Arial Black" panose="020B0A04020102020204" pitchFamily="34" charset="0"/>
              </a:rPr>
              <a:t>Мониторинг питания</a:t>
            </a:r>
            <a:endParaRPr lang="ru-RU" sz="4000" b="1" dirty="0">
              <a:latin typeface="Arial Black" panose="020B0A04020102020204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08" y="1746064"/>
            <a:ext cx="5284042" cy="3963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27068" y="1586205"/>
            <a:ext cx="5710334" cy="4282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9972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48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4603"/>
            <a:ext cx="10515600" cy="134360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Arial Black" panose="020B0A04020102020204" pitchFamily="34" charset="0"/>
              </a:rPr>
              <a:t>Цели и задачи родительского контроля на 2025-2026 учебный год:</a:t>
            </a:r>
            <a:endParaRPr lang="ru-RU" sz="4000" b="1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27584"/>
            <a:ext cx="10515600" cy="4749379"/>
          </a:xfrm>
        </p:spPr>
        <p:txBody>
          <a:bodyPr>
            <a:noAutofit/>
          </a:bodyPr>
          <a:lstStyle/>
          <a:p>
            <a:pPr algn="just"/>
            <a:r>
              <a:rPr lang="ru-RU" b="1" dirty="0" smtClean="0">
                <a:latin typeface="Monotype Corsiva" panose="03010101010201010101" pitchFamily="66" charset="0"/>
              </a:rPr>
              <a:t>создание условий, способствующих укреплению здоровья, формированию навыков правильного питания; </a:t>
            </a:r>
          </a:p>
          <a:p>
            <a:pPr algn="just"/>
            <a:r>
              <a:rPr lang="ru-RU" b="1" dirty="0" smtClean="0">
                <a:latin typeface="Monotype Corsiva" panose="03010101010201010101" pitchFamily="66" charset="0"/>
              </a:rPr>
              <a:t>организация общественного контроля над питанием учащихся, работой столовой, соблюдением работниками и учащимися требований СанПиН; </a:t>
            </a:r>
          </a:p>
          <a:p>
            <a:pPr algn="just"/>
            <a:r>
              <a:rPr lang="ru-RU" b="1" dirty="0" smtClean="0">
                <a:latin typeface="Monotype Corsiva" panose="03010101010201010101" pitchFamily="66" charset="0"/>
              </a:rPr>
              <a:t>пропаганда принципов здорового образа жизни и полноценного питания; </a:t>
            </a:r>
          </a:p>
          <a:p>
            <a:pPr algn="just"/>
            <a:r>
              <a:rPr lang="ru-RU" b="1" dirty="0" smtClean="0">
                <a:latin typeface="Monotype Corsiva" panose="03010101010201010101" pitchFamily="66" charset="0"/>
              </a:rPr>
              <a:t>исполнение нормативно-правовых актов, регламентирующих деятельность школы в области защиты прав и свобод учащихся, их здоровья, питания, охраны труда, отдыха, самоуправления; </a:t>
            </a:r>
          </a:p>
          <a:p>
            <a:pPr algn="just"/>
            <a:r>
              <a:rPr lang="ru-RU" b="1" dirty="0" smtClean="0">
                <a:latin typeface="Monotype Corsiva" panose="03010101010201010101" pitchFamily="66" charset="0"/>
              </a:rPr>
              <a:t>реализация принципов государственной политики в области образования, охраны здоровья и безопасности жизнедеятельности учащихся граждан Российской Федерации. </a:t>
            </a:r>
          </a:p>
        </p:txBody>
      </p:sp>
    </p:spTree>
    <p:extLst>
      <p:ext uri="{BB962C8B-B14F-4D97-AF65-F5344CB8AC3E}">
        <p14:creationId xmlns:p14="http://schemas.microsoft.com/office/powerpoint/2010/main" val="3141608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195</Words>
  <Application>Microsoft Office PowerPoint</Application>
  <PresentationFormat>Широкоэкранный</PresentationFormat>
  <Paragraphs>25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Monotype Corsiva</vt:lpstr>
      <vt:lpstr>Тема Office</vt:lpstr>
      <vt:lpstr>Презентация на тему:  «О результатах мониторинговых мероприятий родительского контроля по организации питания в  МОУ «Светловская школа».  Новые  цели и задачи на 2025-2026 учебный год»</vt:lpstr>
      <vt:lpstr>Мониторинг питания</vt:lpstr>
      <vt:lpstr>Мониторинг питания</vt:lpstr>
      <vt:lpstr>Мониторинг питания</vt:lpstr>
      <vt:lpstr>Мониторинг питания</vt:lpstr>
      <vt:lpstr>Мониторинг питания</vt:lpstr>
      <vt:lpstr>Мониторинг питания</vt:lpstr>
      <vt:lpstr>Цели и задачи родительского контроля на 2025-2026 учебный год: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 «О результатах мониторинговых мероприятий родительского контроля по организации питания в  МОУ «Светловская школа».  Новые  цели и задачи на 2025-2026 учебный год»</dc:title>
  <dc:creator>1</dc:creator>
  <cp:lastModifiedBy>1</cp:lastModifiedBy>
  <cp:revision>5</cp:revision>
  <dcterms:created xsi:type="dcterms:W3CDTF">2025-08-06T08:19:46Z</dcterms:created>
  <dcterms:modified xsi:type="dcterms:W3CDTF">2025-08-06T09:17:18Z</dcterms:modified>
</cp:coreProperties>
</file>