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notesMasterIdLst>
    <p:notesMasterId r:id="rId17"/>
  </p:notesMasterIdLst>
  <p:sldIdLst>
    <p:sldId id="256" r:id="rId2"/>
    <p:sldId id="271" r:id="rId3"/>
    <p:sldId id="257" r:id="rId4"/>
    <p:sldId id="27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4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99E67-DCC3-47D0-8D3D-14D06F4B848D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B3568-600E-42E8-A11F-E6D15DA73C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3157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5E82C1-2DFB-446E-93AE-89F831991F7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DA7A9B-C35F-427D-A515-4DC9F3B6BF3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1525" cy="4006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1525" cy="4006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1525" cy="4006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1525" cy="4006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CF217D5-1A13-4F54-98A7-9E37E7B86659}" type="datetimeFigureOut">
              <a:rPr lang="ru-RU" smtClean="0"/>
              <a:pPr/>
              <a:t>14.01.2026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ACDADD9-E038-45F9-9C52-D9D9874D0B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7" Type="http://schemas.openxmlformats.org/officeDocument/2006/relationships/image" Target="../media/image3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s.ffclub.ru/forum/uploads/post-16-1239219233.jpg" TargetMode="External"/><Relationship Id="rId5" Type="http://schemas.openxmlformats.org/officeDocument/2006/relationships/image" Target="../media/image29.png"/><Relationship Id="rId4" Type="http://schemas.openxmlformats.org/officeDocument/2006/relationships/hyperlink" Target="coder.swf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enter.fio.ru/method/Resources/judina/12-04/coding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2703" y="1122363"/>
            <a:ext cx="10047383" cy="3482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</a:t>
            </a:r>
            <a:r>
              <a:rPr lang="ru-RU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литературы в 5 классе с использование навыков читательской грамотности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Шифровка и дешифровка текста. 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(Поиск и нахождение информации  в </a:t>
            </a:r>
            <a:r>
              <a:rPr lang="ru-RU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несплошных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текстах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98126" y="4605050"/>
            <a:ext cx="6069873" cy="65274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Из опыта работы учителя русского языка и </a:t>
            </a:r>
            <a:r>
              <a:rPr lang="ru-RU" dirty="0" smtClean="0"/>
              <a:t>литературы МОУ « </a:t>
            </a:r>
            <a:r>
              <a:rPr lang="ru-RU" dirty="0" err="1" smtClean="0"/>
              <a:t>Светловская</a:t>
            </a:r>
            <a:r>
              <a:rPr lang="ru-RU" dirty="0" smtClean="0"/>
              <a:t> </a:t>
            </a:r>
            <a:r>
              <a:rPr lang="ru-RU" smtClean="0"/>
              <a:t>школа»   </a:t>
            </a:r>
            <a:r>
              <a:rPr lang="ru-RU" dirty="0" err="1" smtClean="0"/>
              <a:t>Путровой</a:t>
            </a:r>
            <a:r>
              <a:rPr lang="ru-RU" dirty="0" smtClean="0"/>
              <a:t> О.А.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1952625" y="71438"/>
            <a:ext cx="8229600" cy="114300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ru-RU" b="1" i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Способы кодирования информации</a:t>
            </a:r>
          </a:p>
        </p:txBody>
      </p:sp>
      <p:sp>
        <p:nvSpPr>
          <p:cNvPr id="5" name="Пятиугольник 4"/>
          <p:cNvSpPr/>
          <p:nvPr/>
        </p:nvSpPr>
        <p:spPr>
          <a:xfrm>
            <a:off x="2381251" y="1714501"/>
            <a:ext cx="5929313" cy="1285875"/>
          </a:xfrm>
          <a:prstGeom prst="homePlat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Одна и та же информация </a:t>
            </a:r>
            <a:b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может быть представлена разными кодами (в разных формах).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309938" y="3143250"/>
            <a:ext cx="6215062" cy="1500188"/>
          </a:xfrm>
          <a:prstGeom prst="homePlat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Способ кодирования информации зависит от цели, ради которой осуществляется кодирование.</a:t>
            </a:r>
          </a:p>
        </p:txBody>
      </p:sp>
      <p:sp>
        <p:nvSpPr>
          <p:cNvPr id="7" name="Пятиугольник 6"/>
          <p:cNvSpPr/>
          <p:nvPr/>
        </p:nvSpPr>
        <p:spPr>
          <a:xfrm>
            <a:off x="4238626" y="4786314"/>
            <a:ext cx="6215063" cy="1857375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Основные способы кодирования:</a:t>
            </a:r>
          </a:p>
          <a:p>
            <a:pPr marL="457200" indent="-457200">
              <a:buFontTx/>
              <a:buAutoNum type="arabicParenR"/>
              <a:defRPr/>
            </a:pP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графический (рисунки, значки)</a:t>
            </a:r>
          </a:p>
          <a:p>
            <a:pPr marL="457200" indent="-457200">
              <a:buFontTx/>
              <a:buAutoNum type="arabicParenR"/>
              <a:defRPr/>
            </a:pP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числовой </a:t>
            </a:r>
          </a:p>
          <a:p>
            <a:pPr marL="457200" indent="-457200">
              <a:buFontTx/>
              <a:buAutoNum type="arabicParenR"/>
              <a:defRPr/>
            </a:pP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символьный.</a:t>
            </a:r>
          </a:p>
        </p:txBody>
      </p:sp>
      <p:pic>
        <p:nvPicPr>
          <p:cNvPr id="12290" name="Picture 2" descr="http://legend.az/uploads/posts/2011-08/1312739745_2feb7c686845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05800" y="1071564"/>
            <a:ext cx="2076450" cy="2009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Прямоугольник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5638" y="4645025"/>
            <a:ext cx="2768600" cy="18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Прямоугольник 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2225" y="2767014"/>
            <a:ext cx="2706688" cy="252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6" name="Picture 4" descr="http://upload.wikimedia.org/wikipedia/commons/thumb/1/10/Thesos.jpg/200px-Thes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1396" y="1681642"/>
            <a:ext cx="2690818" cy="3390432"/>
          </a:xfrm>
          <a:prstGeom prst="rect">
            <a:avLst/>
          </a:prstGeom>
          <a:noFill/>
        </p:spPr>
      </p:pic>
      <p:sp>
        <p:nvSpPr>
          <p:cNvPr id="106501" name="AutoShape 5"/>
          <p:cNvSpPr>
            <a:spLocks noChangeArrowheads="1"/>
          </p:cNvSpPr>
          <p:nvPr/>
        </p:nvSpPr>
        <p:spPr bwMode="ltGray">
          <a:xfrm>
            <a:off x="3431704" y="5301208"/>
            <a:ext cx="6775772" cy="922238"/>
          </a:xfrm>
          <a:prstGeom prst="roundRect">
            <a:avLst>
              <a:gd name="adj" fmla="val 22019"/>
            </a:avLst>
          </a:prstGeom>
          <a:gradFill rotWithShape="1">
            <a:gsLst>
              <a:gs pos="0">
                <a:srgbClr val="C0C0C0">
                  <a:gamma/>
                  <a:tint val="91765"/>
                  <a:invGamma/>
                </a:srgbClr>
              </a:gs>
              <a:gs pos="50000">
                <a:srgbClr val="C0C0C0">
                  <a:alpha val="30000"/>
                </a:srgbClr>
              </a:gs>
              <a:gs pos="100000">
                <a:srgbClr val="C0C0C0">
                  <a:gamma/>
                  <a:tint val="91765"/>
                  <a:invGamma/>
                </a:srgbClr>
              </a:gs>
            </a:gsLst>
            <a:lin ang="5400000" scaled="1"/>
          </a:gradFill>
          <a:ln w="9525" algn="ctr">
            <a:noFill/>
            <a:rou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6516" name="Rectangle 20"/>
          <p:cNvSpPr>
            <a:spLocks noChangeArrowheads="1"/>
          </p:cNvSpPr>
          <p:nvPr/>
        </p:nvSpPr>
        <p:spPr bwMode="gray">
          <a:xfrm>
            <a:off x="3748900" y="5387717"/>
            <a:ext cx="6408712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indent="6350" algn="ctr"/>
            <a:r>
              <a:rPr lang="en-US" sz="2000" dirty="0">
                <a:solidFill>
                  <a:srgbClr val="080808"/>
                </a:solidFill>
              </a:rPr>
              <a:t> </a:t>
            </a:r>
            <a:r>
              <a:rPr lang="ru-RU" sz="2000" dirty="0">
                <a:solidFill>
                  <a:srgbClr val="080808"/>
                </a:solidFill>
              </a:rPr>
              <a:t>Для кодирования сообщения используются два символа – «точка» и «тире»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106517" name="Rectangle 21"/>
          <p:cNvSpPr>
            <a:spLocks noChangeArrowheads="1"/>
          </p:cNvSpPr>
          <p:nvPr/>
        </p:nvSpPr>
        <p:spPr bwMode="gray">
          <a:xfrm>
            <a:off x="1791048" y="1052736"/>
            <a:ext cx="8609905" cy="837152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10000"/>
              </a:lnSpc>
            </a:pPr>
            <a:r>
              <a:rPr lang="ru-RU" sz="24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Символьный</a:t>
            </a:r>
            <a:r>
              <a:rPr lang="ru-RU" sz="2000" b="1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 кодирования информации – это кодирование с помощью специальных символов.</a:t>
            </a:r>
            <a:endParaRPr lang="en-US" sz="16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518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Символьное кодирование</a:t>
            </a:r>
            <a:endParaRPr lang="en-US" dirty="0"/>
          </a:p>
        </p:txBody>
      </p:sp>
      <p:sp>
        <p:nvSpPr>
          <p:cNvPr id="106511" name="AutoShape 15">
            <a:hlinkClick r:id="rId4" action="ppaction://hlinkfile"/>
          </p:cNvPr>
          <p:cNvSpPr>
            <a:spLocks noChangeArrowheads="1"/>
          </p:cNvSpPr>
          <p:nvPr/>
        </p:nvSpPr>
        <p:spPr bwMode="ltGray">
          <a:xfrm>
            <a:off x="1775521" y="5193473"/>
            <a:ext cx="1806575" cy="9302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78824"/>
                  <a:invGamma/>
                </a:schemeClr>
              </a:gs>
            </a:gsLst>
            <a:path path="rect">
              <a:fillToRect l="100000" b="100000"/>
            </a:path>
          </a:gradFill>
          <a:ln w="38100" algn="ctr">
            <a:solidFill>
              <a:srgbClr val="F8F8F8">
                <a:alpha val="70000"/>
              </a:srgbClr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АЗБУКА 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МОРЗЕ</a:t>
            </a:r>
          </a:p>
        </p:txBody>
      </p:sp>
      <p:sp>
        <p:nvSpPr>
          <p:cNvPr id="106514" name="Text Box 18"/>
          <p:cNvSpPr txBox="1">
            <a:spLocks noChangeArrowheads="1"/>
          </p:cNvSpPr>
          <p:nvPr/>
        </p:nvSpPr>
        <p:spPr bwMode="black">
          <a:xfrm>
            <a:off x="1936404" y="4302732"/>
            <a:ext cx="1711325" cy="830997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rgbClr val="F8F8F8"/>
                </a:solidFill>
              </a:rPr>
              <a:t>Азбука Морзе</a:t>
            </a:r>
            <a:endParaRPr lang="en-US" sz="2400" b="1" dirty="0">
              <a:solidFill>
                <a:srgbClr val="F8F8F8"/>
              </a:solidFill>
            </a:endParaRPr>
          </a:p>
        </p:txBody>
      </p:sp>
      <p:pic>
        <p:nvPicPr>
          <p:cNvPr id="106521" name="Picture 25" descr="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847528" y="5265481"/>
            <a:ext cx="1689100" cy="244475"/>
          </a:xfrm>
          <a:prstGeom prst="rect">
            <a:avLst/>
          </a:prstGeom>
          <a:noFill/>
        </p:spPr>
      </p:pic>
      <p:pic>
        <p:nvPicPr>
          <p:cNvPr id="20" name="Picture 10" descr="post-16-1239219233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209798" y="1953620"/>
            <a:ext cx="4743458" cy="3180108"/>
          </a:xfrm>
          <a:prstGeom prst="rect">
            <a:avLst/>
          </a:prstGeom>
          <a:noFill/>
        </p:spPr>
      </p:pic>
      <p:sp>
        <p:nvSpPr>
          <p:cNvPr id="21" name="Rectangle 8"/>
          <p:cNvSpPr txBox="1">
            <a:spLocks noChangeArrowheads="1"/>
          </p:cNvSpPr>
          <p:nvPr/>
        </p:nvSpPr>
        <p:spPr>
          <a:xfrm>
            <a:off x="1524000" y="6230895"/>
            <a:ext cx="9144000" cy="522272"/>
          </a:xfrm>
          <a:prstGeom prst="rect">
            <a:avLst/>
          </a:prstGeom>
        </p:spPr>
        <p:txBody>
          <a:bodyPr/>
          <a:lstStyle/>
          <a:p>
            <a:pPr lvl="0" algn="ctr">
              <a:lnSpc>
                <a:spcPct val="90000"/>
              </a:lnSpc>
              <a:spcBef>
                <a:spcPct val="20000"/>
              </a:spcBef>
            </a:pPr>
            <a:r>
              <a:rPr lang="ru-RU" sz="2800" kern="0" dirty="0"/>
              <a:t> </a:t>
            </a:r>
            <a:r>
              <a:rPr lang="ru-RU" sz="2400" kern="0" dirty="0"/>
              <a:t>•--• --- -•• -• •• -- ••   •-• ••- -•- ••-  •--• --- •-•• ••- ---• ••  •--• •-•- - -••-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6096000" y="685513"/>
            <a:ext cx="4245566" cy="124141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 algn="ctr">
              <a:lnSpc>
                <a:spcPct val="93000"/>
              </a:lnSpc>
              <a:spcBef>
                <a:spcPts val="0"/>
              </a:spcBef>
              <a:buClr>
                <a:srgbClr val="000000"/>
              </a:buClr>
              <a:buSzPts val="3200"/>
            </a:pPr>
            <a:r>
              <a:rPr lang="en-US" sz="2905" b="1">
                <a:solidFill>
                  <a:srgbClr val="7030A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Назовите произведение, в котором есть этот  герой!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sz="half" idx="1"/>
          </p:nvPr>
        </p:nvSpPr>
        <p:spPr>
          <a:xfrm>
            <a:off x="6196811" y="2165988"/>
            <a:ext cx="4045384" cy="346212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25583" rIns="0" bIns="0" rtlCol="0" anchor="t" anchorCtr="0">
            <a:noAutofit/>
          </a:bodyPr>
          <a:lstStyle/>
          <a:p>
            <a:pPr marL="0" indent="0" algn="ctr">
              <a:lnSpc>
                <a:spcPct val="93000"/>
              </a:lnSpc>
              <a:spcBef>
                <a:spcPts val="0"/>
              </a:spcBef>
              <a:buClr>
                <a:srgbClr val="000000"/>
              </a:buClr>
              <a:buSzPts val="2800"/>
              <a:buNone/>
            </a:pPr>
            <a:r>
              <a:rPr lang="en-US" sz="2540" b="1">
                <a:solidFill>
                  <a:srgbClr val="0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Подсказки</a:t>
            </a:r>
          </a:p>
          <a:p>
            <a:pPr marL="0" indent="0" algn="ctr">
              <a:lnSpc>
                <a:spcPct val="93000"/>
              </a:lnSpc>
              <a:spcBef>
                <a:spcPts val="1270"/>
              </a:spcBef>
              <a:buClr>
                <a:srgbClr val="000000"/>
              </a:buClr>
              <a:buSzPts val="4000"/>
              <a:buNone/>
            </a:pPr>
            <a:r>
              <a:rPr lang="en-US" sz="3630" b="1">
                <a:solidFill>
                  <a:srgbClr val="C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А1, Б3, В2, Г4,</a:t>
            </a:r>
          </a:p>
          <a:p>
            <a:pPr marL="0" indent="0" algn="ctr">
              <a:lnSpc>
                <a:spcPct val="93000"/>
              </a:lnSpc>
              <a:spcBef>
                <a:spcPts val="1270"/>
              </a:spcBef>
              <a:buClr>
                <a:srgbClr val="000000"/>
              </a:buClr>
              <a:buSzPts val="4000"/>
              <a:buNone/>
            </a:pPr>
            <a:r>
              <a:rPr lang="en-US" sz="3630" b="1">
                <a:solidFill>
                  <a:srgbClr val="C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 Д5, Е3, Ж2</a:t>
            </a:r>
          </a:p>
        </p:txBody>
      </p:sp>
      <p:graphicFrame>
        <p:nvGraphicFramePr>
          <p:cNvPr id="109" name="Shape 109"/>
          <p:cNvGraphicFramePr/>
          <p:nvPr/>
        </p:nvGraphicFramePr>
        <p:xfrm>
          <a:off x="2046295" y="1313418"/>
          <a:ext cx="4042470" cy="437180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20076"/>
                <a:gridCol w="589010"/>
                <a:gridCol w="626454"/>
                <a:gridCol w="740238"/>
                <a:gridCol w="684060"/>
                <a:gridCol w="682632"/>
              </a:tblGrid>
              <a:tr h="69128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>
                        <a:solidFill>
                          <a:schemeClr val="dk1"/>
                        </a:solidFill>
                        <a:latin typeface="Arial" panose="020B0604020202020204"/>
                        <a:ea typeface="Arial" panose="020B0604020202020204"/>
                        <a:cs typeface="Arial" panose="020B0604020202020204"/>
                        <a:sym typeface="Arial" panose="020B0604020202020204"/>
                      </a:endParaRP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4400"/>
                        <a:buFont typeface="Arial" panose="020B0604020202020204"/>
                        <a:buNone/>
                      </a:pPr>
                      <a:r>
                        <a:rPr lang="en-US" sz="40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1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4400"/>
                        <a:buFont typeface="Arial" panose="020B0604020202020204"/>
                        <a:buNone/>
                      </a:pPr>
                      <a:r>
                        <a:rPr lang="en-US" sz="40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2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4400"/>
                        <a:buFont typeface="Arial" panose="020B0604020202020204"/>
                        <a:buNone/>
                      </a:pPr>
                      <a:r>
                        <a:rPr lang="en-US" sz="40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3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4400"/>
                        <a:buFont typeface="Arial" panose="020B0604020202020204"/>
                        <a:buNone/>
                      </a:pPr>
                      <a:r>
                        <a:rPr lang="en-US" sz="40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4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4400"/>
                        <a:buFont typeface="Arial" panose="020B0604020202020204"/>
                        <a:buNone/>
                      </a:pPr>
                      <a:r>
                        <a:rPr lang="en-US" sz="40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5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5256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3200"/>
                        <a:buFont typeface="Arial" panose="020B0604020202020204"/>
                        <a:buNone/>
                      </a:pPr>
                      <a:r>
                        <a:rPr lang="en-US" sz="29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А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Г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Й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Ф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Ц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О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</a:tr>
              <a:tr h="5256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3200"/>
                        <a:buFont typeface="Arial" panose="020B0604020202020204"/>
                        <a:buNone/>
                      </a:pPr>
                      <a:r>
                        <a:rPr lang="en-US" sz="29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Б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Л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К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Е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К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М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</a:tr>
              <a:tr h="5256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3200"/>
                        <a:buFont typeface="Arial" panose="020B0604020202020204"/>
                        <a:buNone/>
                      </a:pPr>
                      <a:r>
                        <a:rPr lang="en-US" sz="29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В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Ь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Р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У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Ж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Э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</a:tr>
              <a:tr h="5253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3200"/>
                        <a:buFont typeface="Arial" panose="020B0604020202020204"/>
                        <a:buNone/>
                      </a:pPr>
                      <a:r>
                        <a:rPr lang="en-US" sz="29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Г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С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К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У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А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Ю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</a:tr>
              <a:tr h="5256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3200"/>
                        <a:buFont typeface="Arial" panose="020B0604020202020204"/>
                        <a:buNone/>
                      </a:pPr>
                      <a:r>
                        <a:rPr lang="en-US" sz="29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Д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П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О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М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Н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С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</a:tr>
              <a:tr h="5256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3200"/>
                        <a:buFont typeface="Arial" panose="020B0604020202020204"/>
                        <a:buNone/>
                      </a:pPr>
                      <a:r>
                        <a:rPr lang="en-US" sz="29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Е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И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Ш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И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В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Р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7F6EF"/>
                    </a:solidFill>
                  </a:tcPr>
                </a:tc>
              </a:tr>
              <a:tr h="52564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3200"/>
                        <a:buFont typeface="Arial" panose="020B0604020202020204"/>
                        <a:buNone/>
                      </a:pPr>
                      <a:r>
                        <a:rPr lang="en-US" sz="2900" b="1" i="0" u="none">
                          <a:solidFill>
                            <a:srgbClr val="FF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Ж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И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М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С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Р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 panose="020B0604020202020204"/>
                        <a:buNone/>
                      </a:pPr>
                      <a:r>
                        <a:rPr lang="en-US" sz="2500" b="1" i="0" u="none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  <a:sym typeface="Arial" panose="020B0604020202020204"/>
                        </a:rPr>
                        <a:t>Р</a:t>
                      </a:r>
                    </a:p>
                  </a:txBody>
                  <a:tcPr marL="72302" marR="72302" marT="41481" marB="41481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BECDE"/>
                    </a:solidFill>
                  </a:tcPr>
                </a:tc>
              </a:tr>
            </a:tbl>
          </a:graphicData>
        </a:graphic>
      </p:graphicFrame>
      <p:sp>
        <p:nvSpPr>
          <p:cNvPr id="111" name="Shape 111"/>
          <p:cNvSpPr txBox="1"/>
          <p:nvPr/>
        </p:nvSpPr>
        <p:spPr>
          <a:xfrm>
            <a:off x="6746948" y="4016581"/>
            <a:ext cx="3005595" cy="633667"/>
          </a:xfrm>
          <a:prstGeom prst="rect">
            <a:avLst/>
          </a:prstGeom>
          <a:solidFill>
            <a:srgbClr val="EEF9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 algn="ctr">
              <a:lnSpc>
                <a:spcPct val="93000"/>
              </a:lnSpc>
              <a:buClr>
                <a:srgbClr val="00B050"/>
              </a:buClr>
              <a:buSzPts val="4800"/>
            </a:pPr>
            <a:r>
              <a:rPr lang="en-US" sz="4355" b="1">
                <a:solidFill>
                  <a:srgbClr val="00B05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Герасим</a:t>
            </a:r>
            <a:r>
              <a:rPr lang="en-US" sz="1635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6356668" y="5062132"/>
            <a:ext cx="3855284" cy="1241410"/>
          </a:xfrm>
          <a:prstGeom prst="rect">
            <a:avLst/>
          </a:prstGeom>
          <a:solidFill>
            <a:srgbClr val="EEF9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 algn="ctr">
              <a:lnSpc>
                <a:spcPct val="93000"/>
              </a:lnSpc>
              <a:buClr>
                <a:srgbClr val="C00000"/>
              </a:buClr>
              <a:buSzPts val="4400"/>
            </a:pPr>
            <a:r>
              <a:rPr lang="en-US" sz="3990" b="1">
                <a:solidFill>
                  <a:srgbClr val="C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И.С.Тургенев «Муму»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955566" y="423405"/>
            <a:ext cx="8227583" cy="78488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 algn="ctr">
              <a:lnSpc>
                <a:spcPct val="93000"/>
              </a:lnSpc>
              <a:spcBef>
                <a:spcPts val="0"/>
              </a:spcBef>
              <a:buClr>
                <a:srgbClr val="000000"/>
              </a:buClr>
              <a:buSzPts val="4400"/>
            </a:pPr>
            <a:r>
              <a:rPr lang="en-US" sz="3990" b="1">
                <a:solidFill>
                  <a:srgbClr val="C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Кто автор строчки?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idx="1"/>
          </p:nvPr>
        </p:nvSpPr>
        <p:spPr>
          <a:xfrm>
            <a:off x="2175908" y="1108917"/>
            <a:ext cx="7642882" cy="114492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25583" rIns="0" bIns="0" rtlCol="0" anchor="t" anchorCtr="0">
            <a:noAutofit/>
          </a:bodyPr>
          <a:lstStyle/>
          <a:p>
            <a:pPr marL="311150" indent="-311150">
              <a:lnSpc>
                <a:spcPct val="93000"/>
              </a:lnSpc>
              <a:spcBef>
                <a:spcPts val="0"/>
              </a:spcBef>
              <a:buClr>
                <a:srgbClr val="000000"/>
              </a:buClr>
              <a:buSzPts val="3200"/>
              <a:buNone/>
            </a:pPr>
            <a:r>
              <a:rPr lang="en-US" sz="2905" b="1">
                <a:solidFill>
                  <a:srgbClr val="00B05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 </a:t>
            </a:r>
            <a:r>
              <a:rPr lang="en-US" sz="2540" b="1">
                <a:solidFill>
                  <a:srgbClr val="0070C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Подсказка</a:t>
            </a:r>
            <a:r>
              <a:rPr lang="en-US" sz="2540" b="1">
                <a:solidFill>
                  <a:srgbClr val="00B05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: сначала прочитайте буквы в    ,   </a:t>
            </a:r>
          </a:p>
          <a:p>
            <a:pPr marL="311150" indent="-311150">
              <a:lnSpc>
                <a:spcPct val="93000"/>
              </a:lnSpc>
              <a:spcBef>
                <a:spcPts val="1270"/>
              </a:spcBef>
              <a:buClr>
                <a:srgbClr val="000000"/>
              </a:buClr>
              <a:buSzPts val="2800"/>
              <a:buNone/>
            </a:pPr>
            <a:r>
              <a:rPr lang="en-US" sz="2540" b="1">
                <a:solidFill>
                  <a:srgbClr val="00B05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        затем в        и  в                  </a:t>
            </a:r>
          </a:p>
        </p:txBody>
      </p:sp>
      <p:sp>
        <p:nvSpPr>
          <p:cNvPr id="128" name="Shape 128"/>
          <p:cNvSpPr/>
          <p:nvPr/>
        </p:nvSpPr>
        <p:spPr>
          <a:xfrm>
            <a:off x="8970542" y="1077233"/>
            <a:ext cx="456527" cy="476690"/>
          </a:xfrm>
          <a:prstGeom prst="ellipse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</a:pPr>
            <a:endParaRPr sz="1635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9" name="Shape 129"/>
          <p:cNvSpPr/>
          <p:nvPr/>
        </p:nvSpPr>
        <p:spPr>
          <a:xfrm>
            <a:off x="4591043" y="1553924"/>
            <a:ext cx="622145" cy="457968"/>
          </a:xfrm>
          <a:prstGeom prst="flowChartExtract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</a:pPr>
            <a:endParaRPr sz="1635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x="6553968" y="1579846"/>
            <a:ext cx="538617" cy="432045"/>
          </a:xfrm>
          <a:prstGeom prst="rect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</a:pPr>
            <a:endParaRPr sz="1635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31" name="Shape 131"/>
          <p:cNvSpPr txBox="1"/>
          <p:nvPr/>
        </p:nvSpPr>
        <p:spPr>
          <a:xfrm>
            <a:off x="2203272" y="2122783"/>
            <a:ext cx="7969797" cy="3938813"/>
          </a:xfrm>
          <a:prstGeom prst="rect">
            <a:avLst/>
          </a:prstGeom>
          <a:solidFill>
            <a:srgbClr val="EEF9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</a:pPr>
            <a:endParaRPr sz="1635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32" name="Shape 132"/>
          <p:cNvSpPr/>
          <p:nvPr/>
        </p:nvSpPr>
        <p:spPr>
          <a:xfrm>
            <a:off x="2438016" y="2449697"/>
            <a:ext cx="652388" cy="610624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У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5842534" y="2449697"/>
            <a:ext cx="636547" cy="587582"/>
          </a:xfrm>
          <a:prstGeom prst="rect">
            <a:avLst/>
          </a:prstGeom>
          <a:solidFill>
            <a:srgbClr val="CCEED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</a:t>
            </a:r>
          </a:p>
        </p:txBody>
      </p:sp>
      <p:sp>
        <p:nvSpPr>
          <p:cNvPr id="134" name="Shape 134"/>
          <p:cNvSpPr/>
          <p:nvPr/>
        </p:nvSpPr>
        <p:spPr>
          <a:xfrm>
            <a:off x="3451882" y="2276880"/>
            <a:ext cx="835288" cy="774801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2800"/>
            </a:pPr>
            <a:r>
              <a:rPr lang="en-US" sz="254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Ш</a:t>
            </a:r>
          </a:p>
        </p:txBody>
      </p:sp>
      <p:sp>
        <p:nvSpPr>
          <p:cNvPr id="135" name="Shape 135"/>
          <p:cNvSpPr/>
          <p:nvPr/>
        </p:nvSpPr>
        <p:spPr>
          <a:xfrm>
            <a:off x="6823277" y="2305683"/>
            <a:ext cx="794963" cy="774801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600"/>
            </a:pPr>
            <a:r>
              <a:rPr lang="en-US" sz="326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</a:t>
            </a:r>
          </a:p>
        </p:txBody>
      </p:sp>
      <p:sp>
        <p:nvSpPr>
          <p:cNvPr id="136" name="Shape 136"/>
          <p:cNvSpPr/>
          <p:nvPr/>
        </p:nvSpPr>
        <p:spPr>
          <a:xfrm>
            <a:off x="8820766" y="2412253"/>
            <a:ext cx="868411" cy="668230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2800"/>
            </a:pPr>
            <a:r>
              <a:rPr lang="en-US" sz="254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И</a:t>
            </a:r>
          </a:p>
        </p:txBody>
      </p:sp>
      <p:sp>
        <p:nvSpPr>
          <p:cNvPr id="137" name="Shape 137"/>
          <p:cNvSpPr/>
          <p:nvPr/>
        </p:nvSpPr>
        <p:spPr>
          <a:xfrm>
            <a:off x="7092585" y="3431881"/>
            <a:ext cx="825206" cy="842488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600"/>
            </a:pPr>
            <a:r>
              <a:rPr lang="en-US" sz="326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</a:t>
            </a:r>
          </a:p>
        </p:txBody>
      </p:sp>
      <p:sp>
        <p:nvSpPr>
          <p:cNvPr id="138" name="Shape 138"/>
          <p:cNvSpPr/>
          <p:nvPr/>
        </p:nvSpPr>
        <p:spPr>
          <a:xfrm>
            <a:off x="6962971" y="4588323"/>
            <a:ext cx="813685" cy="665350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2800"/>
            </a:pPr>
            <a:r>
              <a:rPr lang="en-US" sz="254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А</a:t>
            </a:r>
          </a:p>
        </p:txBody>
      </p:sp>
      <p:sp>
        <p:nvSpPr>
          <p:cNvPr id="139" name="Shape 139"/>
          <p:cNvSpPr/>
          <p:nvPr/>
        </p:nvSpPr>
        <p:spPr>
          <a:xfrm>
            <a:off x="8201501" y="3426120"/>
            <a:ext cx="897214" cy="819446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600"/>
            </a:pPr>
            <a:r>
              <a:rPr lang="en-US" sz="326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А</a:t>
            </a:r>
          </a:p>
        </p:txBody>
      </p:sp>
      <p:sp>
        <p:nvSpPr>
          <p:cNvPr id="140" name="Shape 140"/>
          <p:cNvSpPr/>
          <p:nvPr/>
        </p:nvSpPr>
        <p:spPr>
          <a:xfrm>
            <a:off x="3934333" y="4451507"/>
            <a:ext cx="914496" cy="764720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200"/>
            </a:pPr>
            <a:r>
              <a:rPr lang="en-US" sz="290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</a:t>
            </a:r>
          </a:p>
        </p:txBody>
      </p:sp>
      <p:sp>
        <p:nvSpPr>
          <p:cNvPr id="141" name="Shape 141"/>
          <p:cNvSpPr/>
          <p:nvPr/>
        </p:nvSpPr>
        <p:spPr>
          <a:xfrm>
            <a:off x="7851545" y="2412253"/>
            <a:ext cx="652388" cy="622145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600"/>
            </a:pPr>
            <a:r>
              <a:rPr lang="en-US" sz="326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А</a:t>
            </a:r>
          </a:p>
        </p:txBody>
      </p:sp>
      <p:sp>
        <p:nvSpPr>
          <p:cNvPr id="142" name="Shape 142"/>
          <p:cNvSpPr/>
          <p:nvPr/>
        </p:nvSpPr>
        <p:spPr>
          <a:xfrm>
            <a:off x="4484471" y="2449698"/>
            <a:ext cx="728717" cy="601983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000"/>
            </a:pPr>
            <a:r>
              <a:rPr lang="en-US" sz="363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</a:t>
            </a:r>
          </a:p>
        </p:txBody>
      </p:sp>
      <p:sp>
        <p:nvSpPr>
          <p:cNvPr id="143" name="Shape 143"/>
          <p:cNvSpPr/>
          <p:nvPr/>
        </p:nvSpPr>
        <p:spPr>
          <a:xfrm>
            <a:off x="3175374" y="4589762"/>
            <a:ext cx="820886" cy="698473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Х</a:t>
            </a:r>
          </a:p>
        </p:txBody>
      </p:sp>
      <p:sp>
        <p:nvSpPr>
          <p:cNvPr id="144" name="Shape 144"/>
          <p:cNvSpPr/>
          <p:nvPr/>
        </p:nvSpPr>
        <p:spPr>
          <a:xfrm>
            <a:off x="6055676" y="4504794"/>
            <a:ext cx="724396" cy="756079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У</a:t>
            </a:r>
          </a:p>
        </p:txBody>
      </p:sp>
      <p:sp>
        <p:nvSpPr>
          <p:cNvPr id="145" name="Shape 145"/>
          <p:cNvSpPr/>
          <p:nvPr/>
        </p:nvSpPr>
        <p:spPr>
          <a:xfrm>
            <a:off x="3984739" y="3477965"/>
            <a:ext cx="692712" cy="715755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600"/>
            </a:pPr>
            <a:r>
              <a:rPr lang="en-US" sz="326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Ш</a:t>
            </a:r>
          </a:p>
        </p:txBody>
      </p:sp>
      <p:sp>
        <p:nvSpPr>
          <p:cNvPr id="146" name="Shape 146"/>
          <p:cNvSpPr/>
          <p:nvPr/>
        </p:nvSpPr>
        <p:spPr>
          <a:xfrm>
            <a:off x="6055676" y="3528371"/>
            <a:ext cx="767600" cy="717195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И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x="5080694" y="3591737"/>
            <a:ext cx="730156" cy="574620"/>
          </a:xfrm>
          <a:prstGeom prst="rect">
            <a:avLst/>
          </a:prstGeom>
          <a:solidFill>
            <a:srgbClr val="CCEED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Ш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2790854" y="3577336"/>
            <a:ext cx="767600" cy="612064"/>
          </a:xfrm>
          <a:prstGeom prst="rect">
            <a:avLst/>
          </a:prstGeom>
          <a:solidFill>
            <a:srgbClr val="CCEED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800"/>
            </a:pPr>
            <a:r>
              <a:rPr lang="en-US" sz="435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У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7932193" y="4645928"/>
            <a:ext cx="718635" cy="614944"/>
          </a:xfrm>
          <a:prstGeom prst="rect">
            <a:avLst/>
          </a:prstGeom>
          <a:solidFill>
            <a:srgbClr val="CCEED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800"/>
            </a:pPr>
            <a:r>
              <a:rPr lang="en-US" sz="435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Е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5031729" y="4604163"/>
            <a:ext cx="779121" cy="633667"/>
          </a:xfrm>
          <a:prstGeom prst="rect">
            <a:avLst/>
          </a:prstGeom>
          <a:solidFill>
            <a:srgbClr val="CCEED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800"/>
            </a:pPr>
            <a:r>
              <a:rPr lang="en-US" sz="435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1955566" y="423405"/>
            <a:ext cx="8227583" cy="78488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 algn="ctr">
              <a:lnSpc>
                <a:spcPct val="93000"/>
              </a:lnSpc>
              <a:spcBef>
                <a:spcPts val="0"/>
              </a:spcBef>
              <a:buClr>
                <a:srgbClr val="000000"/>
              </a:buClr>
              <a:buSzPts val="4400"/>
            </a:pPr>
            <a:r>
              <a:rPr lang="en-US" sz="3990" b="1">
                <a:solidFill>
                  <a:srgbClr val="C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Кто автор строчки?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idx="1"/>
          </p:nvPr>
        </p:nvSpPr>
        <p:spPr>
          <a:xfrm>
            <a:off x="2175908" y="1108917"/>
            <a:ext cx="7642882" cy="114492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25583" rIns="0" bIns="0" rtlCol="0" anchor="t" anchorCtr="0">
            <a:noAutofit/>
          </a:bodyPr>
          <a:lstStyle/>
          <a:p>
            <a:pPr marL="311150" indent="-311150">
              <a:lnSpc>
                <a:spcPct val="93000"/>
              </a:lnSpc>
              <a:spcBef>
                <a:spcPts val="0"/>
              </a:spcBef>
              <a:buClr>
                <a:srgbClr val="000000"/>
              </a:buClr>
              <a:buSzPts val="3200"/>
              <a:buNone/>
            </a:pPr>
            <a:r>
              <a:rPr lang="en-US" sz="2905" b="1">
                <a:solidFill>
                  <a:srgbClr val="00B05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 </a:t>
            </a:r>
            <a:r>
              <a:rPr lang="en-US" sz="2540" b="1">
                <a:solidFill>
                  <a:srgbClr val="0070C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Подсказка</a:t>
            </a:r>
            <a:r>
              <a:rPr lang="en-US" sz="2540" b="1">
                <a:solidFill>
                  <a:srgbClr val="00B05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: сначала прочитайте буквы в    ,   </a:t>
            </a:r>
          </a:p>
          <a:p>
            <a:pPr marL="311150" indent="-311150">
              <a:lnSpc>
                <a:spcPct val="93000"/>
              </a:lnSpc>
              <a:spcBef>
                <a:spcPts val="1270"/>
              </a:spcBef>
              <a:buClr>
                <a:srgbClr val="000000"/>
              </a:buClr>
              <a:buSzPts val="2800"/>
              <a:buNone/>
            </a:pPr>
            <a:r>
              <a:rPr lang="en-US" sz="2540" b="1">
                <a:solidFill>
                  <a:srgbClr val="00B05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        затем в        и  в                  </a:t>
            </a:r>
          </a:p>
        </p:txBody>
      </p:sp>
      <p:sp>
        <p:nvSpPr>
          <p:cNvPr id="157" name="Shape 157"/>
          <p:cNvSpPr/>
          <p:nvPr/>
        </p:nvSpPr>
        <p:spPr>
          <a:xfrm>
            <a:off x="8970542" y="1077233"/>
            <a:ext cx="456527" cy="476690"/>
          </a:xfrm>
          <a:prstGeom prst="ellipse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</a:pPr>
            <a:endParaRPr sz="1635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58" name="Shape 158"/>
          <p:cNvSpPr/>
          <p:nvPr/>
        </p:nvSpPr>
        <p:spPr>
          <a:xfrm>
            <a:off x="4591043" y="1553924"/>
            <a:ext cx="622145" cy="457968"/>
          </a:xfrm>
          <a:prstGeom prst="flowChartExtract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</a:pPr>
            <a:endParaRPr sz="1635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59" name="Shape 159"/>
          <p:cNvSpPr txBox="1"/>
          <p:nvPr/>
        </p:nvSpPr>
        <p:spPr>
          <a:xfrm>
            <a:off x="6553968" y="1579846"/>
            <a:ext cx="538617" cy="432045"/>
          </a:xfrm>
          <a:prstGeom prst="rect">
            <a:avLst/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</a:pPr>
            <a:endParaRPr sz="1635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60" name="Shape 160"/>
          <p:cNvSpPr txBox="1"/>
          <p:nvPr/>
        </p:nvSpPr>
        <p:spPr>
          <a:xfrm>
            <a:off x="2393372" y="2239435"/>
            <a:ext cx="7295806" cy="3018557"/>
          </a:xfrm>
          <a:prstGeom prst="rect">
            <a:avLst/>
          </a:prstGeom>
          <a:solidFill>
            <a:srgbClr val="EEF9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</a:pPr>
            <a:endParaRPr sz="1635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61" name="Shape 161"/>
          <p:cNvSpPr/>
          <p:nvPr/>
        </p:nvSpPr>
        <p:spPr>
          <a:xfrm>
            <a:off x="2472580" y="2239435"/>
            <a:ext cx="653829" cy="610624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У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7527511" y="4349257"/>
            <a:ext cx="636547" cy="665350"/>
          </a:xfrm>
          <a:prstGeom prst="rect">
            <a:avLst/>
          </a:prstGeom>
          <a:solidFill>
            <a:srgbClr val="CCEED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</a:t>
            </a:r>
          </a:p>
        </p:txBody>
      </p:sp>
      <p:sp>
        <p:nvSpPr>
          <p:cNvPr id="163" name="Shape 163"/>
          <p:cNvSpPr/>
          <p:nvPr/>
        </p:nvSpPr>
        <p:spPr>
          <a:xfrm>
            <a:off x="3310747" y="3035840"/>
            <a:ext cx="835288" cy="774801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2800"/>
            </a:pPr>
            <a:r>
              <a:rPr lang="en-US" sz="254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Ш</a:t>
            </a:r>
          </a:p>
        </p:txBody>
      </p:sp>
      <p:sp>
        <p:nvSpPr>
          <p:cNvPr id="164" name="Shape 164"/>
          <p:cNvSpPr/>
          <p:nvPr/>
        </p:nvSpPr>
        <p:spPr>
          <a:xfrm>
            <a:off x="4271329" y="3077604"/>
            <a:ext cx="794963" cy="774801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600"/>
            </a:pPr>
            <a:r>
              <a:rPr lang="en-US" sz="326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</a:t>
            </a:r>
          </a:p>
        </p:txBody>
      </p:sp>
      <p:sp>
        <p:nvSpPr>
          <p:cNvPr id="165" name="Shape 165"/>
          <p:cNvSpPr/>
          <p:nvPr/>
        </p:nvSpPr>
        <p:spPr>
          <a:xfrm>
            <a:off x="5213188" y="3112167"/>
            <a:ext cx="869851" cy="740238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2800"/>
            </a:pPr>
            <a:r>
              <a:rPr lang="en-US" sz="254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И</a:t>
            </a:r>
          </a:p>
        </p:txBody>
      </p:sp>
      <p:sp>
        <p:nvSpPr>
          <p:cNvPr id="166" name="Shape 166"/>
          <p:cNvSpPr/>
          <p:nvPr/>
        </p:nvSpPr>
        <p:spPr>
          <a:xfrm>
            <a:off x="7019138" y="3066082"/>
            <a:ext cx="826647" cy="842488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600"/>
            </a:pPr>
            <a:r>
              <a:rPr lang="en-US" sz="326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</a:t>
            </a:r>
          </a:p>
        </p:txBody>
      </p:sp>
      <p:sp>
        <p:nvSpPr>
          <p:cNvPr id="167" name="Shape 167"/>
          <p:cNvSpPr/>
          <p:nvPr/>
        </p:nvSpPr>
        <p:spPr>
          <a:xfrm>
            <a:off x="3499408" y="4169238"/>
            <a:ext cx="813685" cy="764720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2800"/>
            </a:pPr>
            <a:r>
              <a:rPr lang="en-US" sz="254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А</a:t>
            </a:r>
          </a:p>
        </p:txBody>
      </p:sp>
      <p:sp>
        <p:nvSpPr>
          <p:cNvPr id="168" name="Shape 168"/>
          <p:cNvSpPr/>
          <p:nvPr/>
        </p:nvSpPr>
        <p:spPr>
          <a:xfrm>
            <a:off x="8073328" y="3089125"/>
            <a:ext cx="897214" cy="819446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600"/>
            </a:pPr>
            <a:r>
              <a:rPr lang="en-US" sz="326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А</a:t>
            </a:r>
          </a:p>
        </p:txBody>
      </p:sp>
      <p:sp>
        <p:nvSpPr>
          <p:cNvPr id="169" name="Shape 169"/>
          <p:cNvSpPr/>
          <p:nvPr/>
        </p:nvSpPr>
        <p:spPr>
          <a:xfrm>
            <a:off x="2494182" y="4169238"/>
            <a:ext cx="914496" cy="764720"/>
          </a:xfrm>
          <a:prstGeom prst="flowChartExtra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200"/>
            </a:pPr>
            <a:r>
              <a:rPr lang="en-US" sz="290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</a:t>
            </a:r>
          </a:p>
        </p:txBody>
      </p:sp>
      <p:sp>
        <p:nvSpPr>
          <p:cNvPr id="170" name="Shape 170"/>
          <p:cNvSpPr/>
          <p:nvPr/>
        </p:nvSpPr>
        <p:spPr>
          <a:xfrm>
            <a:off x="4847390" y="2240876"/>
            <a:ext cx="819446" cy="691273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600"/>
            </a:pPr>
            <a:r>
              <a:rPr lang="en-US" sz="326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А</a:t>
            </a:r>
          </a:p>
        </p:txBody>
      </p:sp>
      <p:sp>
        <p:nvSpPr>
          <p:cNvPr id="171" name="Shape 171"/>
          <p:cNvSpPr/>
          <p:nvPr/>
        </p:nvSpPr>
        <p:spPr>
          <a:xfrm>
            <a:off x="3905531" y="2239436"/>
            <a:ext cx="730156" cy="671110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000"/>
            </a:pPr>
            <a:r>
              <a:rPr lang="en-US" sz="363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</a:t>
            </a:r>
          </a:p>
        </p:txBody>
      </p:sp>
      <p:sp>
        <p:nvSpPr>
          <p:cNvPr id="172" name="Shape 172"/>
          <p:cNvSpPr/>
          <p:nvPr/>
        </p:nvSpPr>
        <p:spPr>
          <a:xfrm>
            <a:off x="7599518" y="2288401"/>
            <a:ext cx="822326" cy="698473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Х</a:t>
            </a:r>
          </a:p>
        </p:txBody>
      </p:sp>
      <p:sp>
        <p:nvSpPr>
          <p:cNvPr id="173" name="Shape 173"/>
          <p:cNvSpPr/>
          <p:nvPr/>
        </p:nvSpPr>
        <p:spPr>
          <a:xfrm>
            <a:off x="2494183" y="3096326"/>
            <a:ext cx="722956" cy="756079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У</a:t>
            </a:r>
          </a:p>
        </p:txBody>
      </p:sp>
      <p:sp>
        <p:nvSpPr>
          <p:cNvPr id="174" name="Shape 174"/>
          <p:cNvSpPr/>
          <p:nvPr/>
        </p:nvSpPr>
        <p:spPr>
          <a:xfrm>
            <a:off x="5833893" y="2240876"/>
            <a:ext cx="738797" cy="717195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3600"/>
            </a:pPr>
            <a:r>
              <a:rPr lang="en-US" sz="326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Ш</a:t>
            </a:r>
          </a:p>
        </p:txBody>
      </p:sp>
      <p:sp>
        <p:nvSpPr>
          <p:cNvPr id="175" name="Shape 175"/>
          <p:cNvSpPr/>
          <p:nvPr/>
        </p:nvSpPr>
        <p:spPr>
          <a:xfrm>
            <a:off x="6719586" y="2240876"/>
            <a:ext cx="766160" cy="718635"/>
          </a:xfrm>
          <a:prstGeom prst="ellipse">
            <a:avLst/>
          </a:prstGeom>
          <a:solidFill>
            <a:srgbClr val="D6D6F5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И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6553968" y="4304612"/>
            <a:ext cx="728717" cy="678311"/>
          </a:xfrm>
          <a:prstGeom prst="rect">
            <a:avLst/>
          </a:prstGeom>
          <a:solidFill>
            <a:srgbClr val="CCEED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Ш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5458014" y="4304612"/>
            <a:ext cx="767600" cy="665350"/>
          </a:xfrm>
          <a:prstGeom prst="rect">
            <a:avLst/>
          </a:prstGeom>
          <a:solidFill>
            <a:srgbClr val="CCEED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800"/>
            </a:pPr>
            <a:r>
              <a:rPr lang="en-US" sz="435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У</a:t>
            </a:r>
          </a:p>
        </p:txBody>
      </p:sp>
      <p:sp>
        <p:nvSpPr>
          <p:cNvPr id="178" name="Shape 178"/>
          <p:cNvSpPr txBox="1"/>
          <p:nvPr/>
        </p:nvSpPr>
        <p:spPr>
          <a:xfrm>
            <a:off x="8417524" y="4399662"/>
            <a:ext cx="718635" cy="614944"/>
          </a:xfrm>
          <a:prstGeom prst="rect">
            <a:avLst/>
          </a:prstGeom>
          <a:solidFill>
            <a:srgbClr val="CCEED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800"/>
            </a:pPr>
            <a:r>
              <a:rPr lang="en-US" sz="435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Е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x="4457108" y="4298851"/>
            <a:ext cx="780562" cy="632226"/>
          </a:xfrm>
          <a:prstGeom prst="rect">
            <a:avLst/>
          </a:prstGeom>
          <a:solidFill>
            <a:srgbClr val="CCEED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800"/>
            </a:pPr>
            <a:r>
              <a:rPr lang="en-US" sz="4355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2393372" y="5491297"/>
            <a:ext cx="7164752" cy="82952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>
              <a:lnSpc>
                <a:spcPct val="93000"/>
              </a:lnSpc>
              <a:buClr>
                <a:srgbClr val="FF0000"/>
              </a:buClr>
              <a:buSzPts val="4000"/>
            </a:pPr>
            <a:r>
              <a:rPr lang="en-US" sz="3630" b="1">
                <a:solidFill>
                  <a:srgbClr val="FF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М.Ю. Лермонтов «Бородино»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title"/>
          </p:nvPr>
        </p:nvSpPr>
        <p:spPr>
          <a:xfrm>
            <a:off x="1850435" y="685513"/>
            <a:ext cx="8361518" cy="114348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 algn="ctr">
              <a:lnSpc>
                <a:spcPct val="93000"/>
              </a:lnSpc>
              <a:spcBef>
                <a:spcPts val="0"/>
              </a:spcBef>
              <a:buClr>
                <a:srgbClr val="000000"/>
              </a:buClr>
              <a:buSzPts val="4400"/>
            </a:pPr>
            <a:r>
              <a:rPr lang="en-US" sz="3990" b="1">
                <a:solidFill>
                  <a:srgbClr val="FF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В каком произведении  действие происходит на …</a:t>
            </a:r>
          </a:p>
        </p:txBody>
      </p:sp>
      <p:sp>
        <p:nvSpPr>
          <p:cNvPr id="202" name="Shape 202"/>
          <p:cNvSpPr txBox="1">
            <a:spLocks noGrp="1"/>
          </p:cNvSpPr>
          <p:nvPr>
            <p:ph idx="1"/>
          </p:nvPr>
        </p:nvSpPr>
        <p:spPr>
          <a:xfrm>
            <a:off x="1980049" y="2131425"/>
            <a:ext cx="8227583" cy="413755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25583" rIns="0" bIns="0" rtlCol="0" anchor="t" anchorCtr="0">
            <a:noAutofit/>
          </a:bodyPr>
          <a:lstStyle/>
          <a:p>
            <a:pPr marL="311150" indent="-311150">
              <a:lnSpc>
                <a:spcPct val="93000"/>
              </a:lnSpc>
              <a:spcBef>
                <a:spcPts val="0"/>
              </a:spcBef>
              <a:buClr>
                <a:srgbClr val="000000"/>
              </a:buClr>
              <a:buSzPts val="5400"/>
              <a:buNone/>
            </a:pPr>
            <a:r>
              <a:rPr lang="en-US" sz="4900" b="1">
                <a:solidFill>
                  <a:srgbClr val="C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        штабане</a:t>
            </a:r>
          </a:p>
          <a:p>
            <a:pPr marL="311150" indent="-311150">
              <a:lnSpc>
                <a:spcPct val="93000"/>
              </a:lnSpc>
              <a:spcBef>
                <a:spcPts val="1270"/>
              </a:spcBef>
              <a:buClr>
                <a:srgbClr val="000000"/>
              </a:buClr>
              <a:buSzPts val="5400"/>
              <a:buNone/>
            </a:pPr>
            <a:r>
              <a:rPr lang="en-US" sz="4900" b="1">
                <a:solidFill>
                  <a:srgbClr val="C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     </a:t>
            </a:r>
            <a:r>
              <a:rPr lang="en-US" sz="2175" b="1">
                <a:solidFill>
                  <a:srgbClr val="00206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Буквы рассыпались!  Соберите их!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2829737" y="4408303"/>
            <a:ext cx="6663579" cy="1372464"/>
          </a:xfrm>
          <a:prstGeom prst="rect">
            <a:avLst/>
          </a:prstGeom>
          <a:solidFill>
            <a:srgbClr val="EEF9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 algn="ctr">
              <a:lnSpc>
                <a:spcPct val="93000"/>
              </a:lnSpc>
              <a:buClr>
                <a:srgbClr val="C00000"/>
              </a:buClr>
              <a:buSzPts val="4400"/>
            </a:pPr>
            <a:r>
              <a:rPr lang="en-US" sz="3990" b="1">
                <a:solidFill>
                  <a:srgbClr val="C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Н.В. Гоголь</a:t>
            </a:r>
          </a:p>
          <a:p>
            <a:pPr algn="ctr">
              <a:lnSpc>
                <a:spcPct val="93000"/>
              </a:lnSpc>
              <a:buClr>
                <a:srgbClr val="C00000"/>
              </a:buClr>
              <a:buSzPts val="4400"/>
            </a:pPr>
            <a:r>
              <a:rPr lang="en-US" sz="3990" b="1">
                <a:solidFill>
                  <a:srgbClr val="C0000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«Заколдованное место»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3352513" y="3165453"/>
            <a:ext cx="4768340" cy="707114"/>
          </a:xfrm>
          <a:prstGeom prst="rect">
            <a:avLst/>
          </a:prstGeom>
          <a:solidFill>
            <a:srgbClr val="EEF9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2939" tIns="41458" rIns="82939" bIns="41458" anchor="t" anchorCtr="0">
            <a:noAutofit/>
          </a:bodyPr>
          <a:lstStyle/>
          <a:p>
            <a:pPr algn="ctr">
              <a:lnSpc>
                <a:spcPct val="93000"/>
              </a:lnSpc>
              <a:buClr>
                <a:srgbClr val="7030A0"/>
              </a:buClr>
              <a:buSzPts val="4800"/>
            </a:pPr>
            <a:r>
              <a:rPr lang="en-US" sz="4355" b="1">
                <a:solidFill>
                  <a:srgbClr val="7030A0"/>
                </a:solidFill>
                <a:latin typeface="Comic Sans MS" panose="030F0702030302020204"/>
                <a:ea typeface="Comic Sans MS" panose="030F0702030302020204"/>
                <a:cs typeface="Comic Sans MS" panose="030F0702030302020204"/>
                <a:sym typeface="Comic Sans MS" panose="030F0702030302020204"/>
              </a:rPr>
              <a:t>баштане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ru-RU" dirty="0" err="1" smtClean="0"/>
              <a:t>несплошной</a:t>
            </a:r>
            <a:r>
              <a:rPr lang="ru-RU" dirty="0" smtClean="0"/>
              <a:t> текст?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Несплошной</a:t>
            </a:r>
            <a:r>
              <a:rPr lang="ru-RU" b="1" dirty="0" smtClean="0"/>
              <a:t> текст</a:t>
            </a:r>
            <a:r>
              <a:rPr lang="ru-RU" dirty="0" smtClean="0"/>
              <a:t> (иногда «нелинейный текст») — это текст, информация в котором представлена не только линейно в виде абзацев, но и с использованием таблиц, схем, диаграмм, графиков, планов, афиш, чеков</a:t>
            </a:r>
          </a:p>
          <a:p>
            <a:r>
              <a:rPr lang="ru-RU" dirty="0" smtClean="0"/>
              <a:t>Такие тексты требуют от учащихся других навыков: извлечение, интерпретация, преобразование информации.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Потренируем нашу речь.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21176"/>
            <a:ext cx="10515600" cy="4755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Пришел Прокоп — кипит укроп,</a:t>
            </a:r>
          </a:p>
          <a:p>
            <a:pPr marL="0" indent="0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Ушел Прокоп — кипит укроп.</a:t>
            </a:r>
          </a:p>
          <a:p>
            <a:pPr marL="0" indent="0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 Прокопе кипит укроп,</a:t>
            </a:r>
          </a:p>
          <a:p>
            <a:pPr marL="0" indent="0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без Прокопа кипит укроп.</a:t>
            </a:r>
          </a:p>
          <a:p>
            <a:pPr marL="0" indent="0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Карл у Клары украл кораллы,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Клара у Карла украла кларнет. 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rtlCol="0" anchor="t" anchorCtr="0">
            <a:normAutofit/>
          </a:bodyPr>
          <a:lstStyle/>
          <a:p>
            <a:pPr eaLnBrk="1" hangingPunct="1"/>
            <a:r>
              <a:rPr lang="ru-RU" dirty="0" smtClean="0"/>
              <a:t>(Из истории )</a:t>
            </a:r>
            <a:endParaRPr dirty="0"/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>
          <a:xfrm>
            <a:off x="4036422" y="1384663"/>
            <a:ext cx="6631577" cy="1763485"/>
          </a:xfrm>
        </p:spPr>
        <p:txBody>
          <a:bodyPr vert="horz" wrap="square" lIns="91440" tIns="45720" rIns="91440" bIns="45720" rtlCol="0" anchor="t" anchorCtr="0">
            <a:normAutofit fontScale="85000" lnSpcReduction="20000"/>
          </a:bodyPr>
          <a:lstStyle/>
          <a:p>
            <a:pPr eaLnBrk="1" hangingPunct="1">
              <a:buNone/>
            </a:pPr>
            <a:r>
              <a:rPr dirty="0"/>
              <a:t>   Общество, в котором живёт человек, на протяжении своего развития имеет дело с информацией. Она накапливается, перерабатывается, хранится, передаётся.</a:t>
            </a:r>
            <a:r>
              <a:rPr sz="2600" dirty="0"/>
              <a:t> </a:t>
            </a:r>
          </a:p>
        </p:txBody>
      </p:sp>
      <p:pic>
        <p:nvPicPr>
          <p:cNvPr id="46084" name="Picture 2" descr="http://im2-tub.yandex.net/i?id=99093658&amp;tov=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" y="1592856"/>
            <a:ext cx="2187575" cy="2514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6085" name="Picture 5" descr=" 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5401" y="3276601"/>
            <a:ext cx="2098675" cy="3057525"/>
          </a:xfrm>
          <a:prstGeom prst="rect">
            <a:avLst/>
          </a:prstGeom>
          <a:noFill/>
          <a:ln w="76200">
            <a:noFill/>
          </a:ln>
        </p:spPr>
      </p:pic>
      <p:pic>
        <p:nvPicPr>
          <p:cNvPr id="12295" name="Picture 2" descr="http://im0-tub.yandex.net/i?id=5828575&amp;tov=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7600" y="4191000"/>
            <a:ext cx="2971800" cy="2165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3" name="Picture 44" descr="http://im3-tub.yandex.net/i?id=98837288&amp;tov=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1" y="4191001"/>
            <a:ext cx="2962275" cy="21764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6453189" y="1143001"/>
            <a:ext cx="4071937" cy="5572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166939" y="1143001"/>
            <a:ext cx="4071937" cy="5572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0" name="Заголовок 1"/>
          <p:cNvSpPr>
            <a:spLocks noGrp="1"/>
          </p:cNvSpPr>
          <p:nvPr>
            <p:ph type="title"/>
          </p:nvPr>
        </p:nvSpPr>
        <p:spPr>
          <a:xfrm>
            <a:off x="1952625" y="0"/>
            <a:ext cx="8229600" cy="1143000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0065B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Множество кодов</a:t>
            </a:r>
          </a:p>
        </p:txBody>
      </p:sp>
      <p:sp>
        <p:nvSpPr>
          <p:cNvPr id="2" name="Содержимое 2"/>
          <p:cNvSpPr txBox="1"/>
          <p:nvPr/>
        </p:nvSpPr>
        <p:spPr bwMode="auto">
          <a:xfrm>
            <a:off x="2024064" y="5429251"/>
            <a:ext cx="830897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300"/>
              </a:spcBef>
            </a:pPr>
            <a:endParaRPr lang="ru-RU" sz="2800">
              <a:solidFill>
                <a:schemeClr val="tx2"/>
              </a:solidFill>
            </a:endParaRPr>
          </a:p>
        </p:txBody>
      </p:sp>
      <p:sp>
        <p:nvSpPr>
          <p:cNvPr id="1033" name="Text Box 7"/>
          <p:cNvSpPr txBox="1">
            <a:spLocks noChangeArrowheads="1"/>
          </p:cNvSpPr>
          <p:nvPr/>
        </p:nvSpPr>
        <p:spPr bwMode="auto">
          <a:xfrm>
            <a:off x="2309814" y="1928813"/>
            <a:ext cx="3786187" cy="27749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КНИГА</a:t>
            </a:r>
            <a:r>
              <a:rPr lang="ru-RU" b="1" dirty="0">
                <a:solidFill>
                  <a:srgbClr val="000066"/>
                </a:solidFill>
              </a:rPr>
              <a:t> – русский язык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BOOK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ru-RU" b="1" dirty="0">
                <a:solidFill>
                  <a:srgbClr val="000066"/>
                </a:solidFill>
              </a:rPr>
              <a:t>– английский язык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BUCH</a:t>
            </a:r>
            <a:r>
              <a:rPr lang="en-US" b="1" dirty="0">
                <a:solidFill>
                  <a:srgbClr val="FF9966"/>
                </a:solidFill>
              </a:rPr>
              <a:t> </a:t>
            </a:r>
            <a:r>
              <a:rPr lang="en-US" b="1" dirty="0">
                <a:solidFill>
                  <a:srgbClr val="000066"/>
                </a:solidFill>
              </a:rPr>
              <a:t>– </a:t>
            </a:r>
            <a:r>
              <a:rPr lang="ru-RU" b="1" dirty="0">
                <a:solidFill>
                  <a:srgbClr val="000066"/>
                </a:solidFill>
              </a:rPr>
              <a:t>немецкий язык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LIVRE</a:t>
            </a:r>
            <a:r>
              <a:rPr lang="ru-RU" b="1" dirty="0">
                <a:solidFill>
                  <a:srgbClr val="000066"/>
                </a:solidFill>
              </a:rPr>
              <a:t> – французский язык</a:t>
            </a:r>
          </a:p>
        </p:txBody>
      </p:sp>
      <p:sp>
        <p:nvSpPr>
          <p:cNvPr id="1034" name="Text Box 1035"/>
          <p:cNvSpPr txBox="1">
            <a:spLocks noChangeArrowheads="1"/>
          </p:cNvSpPr>
          <p:nvPr/>
        </p:nvSpPr>
        <p:spPr bwMode="auto">
          <a:xfrm>
            <a:off x="6596064" y="1858963"/>
            <a:ext cx="3857625" cy="1200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72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endParaRPr lang="ru-RU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Box 1039"/>
          <p:cNvSpPr txBox="1">
            <a:spLocks noChangeArrowheads="1"/>
          </p:cNvSpPr>
          <p:nvPr/>
        </p:nvSpPr>
        <p:spPr bwMode="auto">
          <a:xfrm>
            <a:off x="8181976" y="5000626"/>
            <a:ext cx="24860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/>
              <a:t> </a:t>
            </a:r>
            <a:r>
              <a:rPr lang="ru-RU" sz="2000" b="1">
                <a:solidFill>
                  <a:srgbClr val="000066"/>
                </a:solidFill>
              </a:rPr>
              <a:t>– число, записанное вавилонской клинописью</a:t>
            </a:r>
          </a:p>
        </p:txBody>
      </p:sp>
      <p:grpSp>
        <p:nvGrpSpPr>
          <p:cNvPr id="4" name="Group 1036"/>
          <p:cNvGrpSpPr/>
          <p:nvPr/>
        </p:nvGrpSpPr>
        <p:grpSpPr bwMode="auto">
          <a:xfrm>
            <a:off x="6596063" y="3643313"/>
            <a:ext cx="1300162" cy="685800"/>
            <a:chOff x="768" y="1585"/>
            <a:chExt cx="1140" cy="575"/>
          </a:xfrm>
        </p:grpSpPr>
        <p:pic>
          <p:nvPicPr>
            <p:cNvPr id="1040" name="Picture 1030" descr="C:\WINDOWS\Application Data\Microsoft\Media Catalog\Downloaded Clips\cl58\j0221989.wmf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768" y="1585"/>
              <a:ext cx="623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1" name="Picture 1031" descr="C:\WINDOWS\Application Data\Microsoft\Media Catalog\Downloaded Clips\cl58\j0221973.wmf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1488" y="1585"/>
              <a:ext cx="420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5" name="TextBox 28"/>
          <p:cNvSpPr txBox="1">
            <a:spLocks noChangeArrowheads="1"/>
          </p:cNvSpPr>
          <p:nvPr/>
        </p:nvSpPr>
        <p:spPr bwMode="auto">
          <a:xfrm>
            <a:off x="2309813" y="1357313"/>
            <a:ext cx="3929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000066"/>
                </a:solidFill>
              </a:rPr>
              <a:t>Текстовая информация</a:t>
            </a:r>
          </a:p>
        </p:txBody>
      </p:sp>
      <p:sp>
        <p:nvSpPr>
          <p:cNvPr id="1036" name="TextBox 29"/>
          <p:cNvSpPr txBox="1">
            <a:spLocks noChangeArrowheads="1"/>
          </p:cNvSpPr>
          <p:nvPr/>
        </p:nvSpPr>
        <p:spPr bwMode="auto">
          <a:xfrm>
            <a:off x="6524626" y="1357313"/>
            <a:ext cx="39290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sz="2400" b="1">
                <a:solidFill>
                  <a:srgbClr val="000066"/>
                </a:solidFill>
              </a:rPr>
              <a:t>Числовая информация</a:t>
            </a:r>
          </a:p>
        </p:txBody>
      </p:sp>
      <p:sp>
        <p:nvSpPr>
          <p:cNvPr id="1037" name="Text Box 1039"/>
          <p:cNvSpPr txBox="1">
            <a:spLocks noChangeArrowheads="1"/>
          </p:cNvSpPr>
          <p:nvPr/>
        </p:nvSpPr>
        <p:spPr bwMode="auto">
          <a:xfrm>
            <a:off x="8167688" y="2176464"/>
            <a:ext cx="23431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/>
              <a:t> </a:t>
            </a:r>
            <a:r>
              <a:rPr lang="ru-RU" sz="2000" b="1">
                <a:solidFill>
                  <a:srgbClr val="000066"/>
                </a:solidFill>
              </a:rPr>
              <a:t>– число, записанное арабскими цифрами</a:t>
            </a:r>
          </a:p>
        </p:txBody>
      </p:sp>
      <p:sp>
        <p:nvSpPr>
          <p:cNvPr id="1038" name="Text Box 1039"/>
          <p:cNvSpPr txBox="1">
            <a:spLocks noChangeArrowheads="1"/>
          </p:cNvSpPr>
          <p:nvPr/>
        </p:nvSpPr>
        <p:spPr bwMode="auto">
          <a:xfrm>
            <a:off x="8181976" y="3571875"/>
            <a:ext cx="24860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/>
              <a:t> </a:t>
            </a:r>
            <a:r>
              <a:rPr lang="ru-RU" sz="2000" b="1">
                <a:solidFill>
                  <a:srgbClr val="000066"/>
                </a:solidFill>
              </a:rPr>
              <a:t>– число, записанное римскими цифрами</a:t>
            </a:r>
          </a:p>
        </p:txBody>
      </p:sp>
      <p:pic>
        <p:nvPicPr>
          <p:cNvPr id="1039" name="Picture 24" descr="C:\Users\Берингов\AppData\Local\Microsoft\Windows\Temporary Internet Files\Content.IE5\MK9U4N15\MC900439819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24126" y="4643438"/>
            <a:ext cx="2214563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267450" y="4857751"/>
            <a:ext cx="1900238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5" descr="D:\Личные_документы\Елена\Школа_информатика\Школа_3\уроки\кодир_декодирование\кодир_декодир\26-06-207014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1" y="5572126"/>
            <a:ext cx="2062163" cy="11271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D:\Личные_документы\Елена\Школа_информатика\Школа_3\уроки\кодир_декодирование\кодир_декодир\7775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0051" y="2571751"/>
            <a:ext cx="3071813" cy="20478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D:\Личные_документы\Елена\Школа_информатика\Школа_3\уроки\кодир_декодирование\кодир_декодир\zjm8gf6rwy4ex7n0qui2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0050" y="1484785"/>
            <a:ext cx="1365250" cy="13811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D:\Личные_документы\Елена\Школа_информатика\Школа_3\уроки\кодир_декодирование\кодир_декодир\rastr1[1]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004176" y="1285876"/>
            <a:ext cx="2428875" cy="2428875"/>
          </a:xfrm>
          <a:prstGeom prst="rect">
            <a:avLst/>
          </a:prstGeom>
          <a:noFill/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7" descr="D:\Личные_документы\Елена\Школа_информатика\Школа_3\уроки\кодир_декодирование\кодир_декодир\znaki[1]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81214" y="4713289"/>
            <a:ext cx="2085975" cy="143033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34" name="Picture 1" descr="C:\Documents and Settings\Елена Александровна\Рабочий стол\кодир_декодир\1.gif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8215314" y="4000500"/>
            <a:ext cx="2452687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Заголовок 1"/>
          <p:cNvSpPr>
            <a:spLocks noGrp="1"/>
          </p:cNvSpPr>
          <p:nvPr>
            <p:ph type="title"/>
          </p:nvPr>
        </p:nvSpPr>
        <p:spPr>
          <a:xfrm>
            <a:off x="2024063" y="71438"/>
            <a:ext cx="8229600" cy="1143000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ru-RU" dirty="0">
                <a:solidFill>
                  <a:srgbClr val="0065B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Множество кодов</a:t>
            </a:r>
            <a:endParaRPr lang="ru-RU" dirty="0" smtClean="0">
              <a:solidFill>
                <a:srgbClr val="0065B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65" name="Picture 17" descr="http://www.specbolt.ru/upload/image/gayka_gost_52645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47875" y="2682876"/>
            <a:ext cx="3359150" cy="198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37" name="Picture 21" descr="http://fictionbook.ru/static/bookimages/01/00/03/01000395.bin.dir/h/_004_2.pn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381501" y="5643564"/>
            <a:ext cx="37242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29" descr="http://900igr.net/datas/geometrija/Ploschad/0016-016-S-ab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810126" y="4714875"/>
            <a:ext cx="3000375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33" descr="http://www.hr-portal.ru/files/imagecache/full800x600/mini/per3.jpg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2042486" y="968375"/>
            <a:ext cx="2938462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Заголовок 1"/>
          <p:cNvSpPr>
            <a:spLocks noGrp="1"/>
          </p:cNvSpPr>
          <p:nvPr>
            <p:ph type="title"/>
          </p:nvPr>
        </p:nvSpPr>
        <p:spPr>
          <a:xfrm>
            <a:off x="1952625" y="0"/>
            <a:ext cx="8229600" cy="1143000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ru-RU" dirty="0">
                <a:solidFill>
                  <a:srgbClr val="0065B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Множество кодов</a:t>
            </a:r>
            <a:endParaRPr lang="ru-RU" dirty="0" smtClean="0">
              <a:solidFill>
                <a:srgbClr val="0065B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3" name="Содержимое 2"/>
          <p:cNvSpPr>
            <a:spLocks noGrp="1"/>
          </p:cNvSpPr>
          <p:nvPr>
            <p:ph idx="1"/>
          </p:nvPr>
        </p:nvSpPr>
        <p:spPr>
          <a:xfrm>
            <a:off x="5810250" y="1314450"/>
            <a:ext cx="4643438" cy="2686050"/>
          </a:xfrm>
        </p:spPr>
        <p:txBody>
          <a:bodyPr/>
          <a:lstStyle/>
          <a:p>
            <a:pPr marL="0" indent="0">
              <a:buNone/>
            </a:pPr>
            <a:r>
              <a:rPr lang="ru-RU" sz="2300" b="1" dirty="0">
                <a:cs typeface="Arial" panose="020B0604020202020204" pitchFamily="34" charset="0"/>
              </a:rPr>
              <a:t>Луи Брайль</a:t>
            </a:r>
            <a:r>
              <a:rPr lang="ru-RU" sz="2300" dirty="0">
                <a:cs typeface="Arial" panose="020B0604020202020204" pitchFamily="34" charset="0"/>
              </a:rPr>
              <a:t> придумал способ представления информации для слепых.</a:t>
            </a:r>
          </a:p>
          <a:p>
            <a:pPr marL="0" indent="0">
              <a:buNone/>
            </a:pPr>
            <a:r>
              <a:rPr lang="ru-RU" sz="2300" dirty="0">
                <a:cs typeface="Arial" panose="020B0604020202020204" pitchFamily="34" charset="0"/>
              </a:rPr>
              <a:t>Проводя пальцами по выступам, незрячие люди различают буквы и могут читать.</a:t>
            </a:r>
          </a:p>
        </p:txBody>
      </p:sp>
      <p:pic>
        <p:nvPicPr>
          <p:cNvPr id="24582" name="Picture 6" descr="http://www.infoescola.com/wp-content/uploads/2009/09/braille-louis-338x3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3364" y="963613"/>
            <a:ext cx="2809875" cy="290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editthis.info/images/psy3242/4/46/Braillealphabe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4850" y="4095751"/>
            <a:ext cx="2719388" cy="264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584" name="Picture 8" descr="http://trendsblog.ru/wp-content/uploads/2012/09/b142cmgq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38688" y="4143376"/>
            <a:ext cx="3357562" cy="2517775"/>
          </a:xfrm>
          <a:prstGeom prst="rect">
            <a:avLst/>
          </a:prstGeom>
          <a:noFill/>
          <a:ln>
            <a:noFill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0" descr="http://www.braille.su/images/menu/menu_books/book03min.jpg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96250" y="4143375"/>
            <a:ext cx="2527300" cy="22860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1" name="Заголовок 1"/>
          <p:cNvSpPr>
            <a:spLocks noGrp="1"/>
          </p:cNvSpPr>
          <p:nvPr>
            <p:ph type="title"/>
          </p:nvPr>
        </p:nvSpPr>
        <p:spPr>
          <a:xfrm>
            <a:off x="1952625" y="0"/>
            <a:ext cx="8229600" cy="1143000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0065B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Пример кода - 1</a:t>
            </a:r>
          </a:p>
        </p:txBody>
      </p:sp>
      <p:sp>
        <p:nvSpPr>
          <p:cNvPr id="24577" name="Содержимое 2"/>
          <p:cNvSpPr>
            <a:spLocks noGrp="1"/>
          </p:cNvSpPr>
          <p:nvPr>
            <p:ph idx="1"/>
          </p:nvPr>
        </p:nvSpPr>
        <p:spPr>
          <a:xfrm>
            <a:off x="2667000" y="1143001"/>
            <a:ext cx="7543800" cy="1285875"/>
          </a:xfrm>
        </p:spPr>
        <p:txBody>
          <a:bodyPr/>
          <a:lstStyle/>
          <a:p>
            <a:pPr marL="0" indent="0">
              <a:buNone/>
            </a:pPr>
            <a:r>
              <a:rPr lang="ru-RU" sz="2400">
                <a:cs typeface="Arial" panose="020B0604020202020204" pitchFamily="34" charset="0"/>
              </a:rPr>
              <a:t>В простейшей кодовой таблице каждой букве поставлен в соответствие её порядковый номер в алфавите. </a:t>
            </a:r>
          </a:p>
        </p:txBody>
      </p:sp>
      <p:sp>
        <p:nvSpPr>
          <p:cNvPr id="6" name="Содержимое 2"/>
          <p:cNvSpPr txBox="1"/>
          <p:nvPr/>
        </p:nvSpPr>
        <p:spPr bwMode="auto">
          <a:xfrm>
            <a:off x="2667001" y="4000500"/>
            <a:ext cx="7515225" cy="1500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Узнайте слово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19  06  15  30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667251" y="2000250"/>
          <a:ext cx="5714995" cy="207168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19545"/>
                <a:gridCol w="519545"/>
                <a:gridCol w="519545"/>
                <a:gridCol w="519545"/>
                <a:gridCol w="519545"/>
                <a:gridCol w="519545"/>
                <a:gridCol w="519545"/>
                <a:gridCol w="519545"/>
                <a:gridCol w="519545"/>
                <a:gridCol w="519545"/>
                <a:gridCol w="519545"/>
              </a:tblGrid>
              <a:tr h="34528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А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Г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Е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Ё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Ж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З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Й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91439" marR="914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528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01</a:t>
                      </a:r>
                      <a:endParaRPr lang="ru-RU" sz="1600" dirty="0"/>
                    </a:p>
                  </a:txBody>
                  <a:tcPr marL="91439" marR="91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02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03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04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05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06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07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08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09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10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</a:t>
                      </a:r>
                      <a:endParaRPr lang="ru-RU" sz="1600" dirty="0"/>
                    </a:p>
                  </a:txBody>
                  <a:tcPr marL="91439" marR="914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К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Л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М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Н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О</a:t>
                      </a:r>
                      <a:endParaRPr lang="ru-RU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П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С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Т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У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Ф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528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</a:t>
                      </a:r>
                      <a:endParaRPr lang="ru-RU" sz="1600" dirty="0"/>
                    </a:p>
                  </a:txBody>
                  <a:tcPr marL="91439" marR="91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13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14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15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C00000"/>
                          </a:solidFill>
                        </a:rPr>
                        <a:t>16</a:t>
                      </a:r>
                      <a:endParaRPr lang="ru-RU" sz="1600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17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18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19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21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22</a:t>
                      </a:r>
                      <a:endParaRPr lang="ru-RU" sz="1600" dirty="0"/>
                    </a:p>
                  </a:txBody>
                  <a:tcPr marL="91439" marR="914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Х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Ц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Ч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Ш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Щ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Ъ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Ы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Ь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Э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Ю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Я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91439" marR="914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528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23</a:t>
                      </a:r>
                      <a:endParaRPr lang="ru-RU" sz="1600" dirty="0"/>
                    </a:p>
                  </a:txBody>
                  <a:tcPr marL="91439" marR="91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24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25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26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27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28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29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30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31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32</a:t>
                      </a:r>
                      <a:endParaRPr lang="ru-RU" sz="1600" dirty="0"/>
                    </a:p>
                  </a:txBody>
                  <a:tcPr marL="91439" marR="91439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33</a:t>
                      </a:r>
                      <a:endParaRPr lang="ru-RU" sz="1600" dirty="0"/>
                    </a:p>
                  </a:txBody>
                  <a:tcPr marL="91439" marR="914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4665" name="Picture 7" descr="C:\Documents and Settings\Елена\Local Settings\Temporary Internet Files\Content.IE5\YL1I3MTK\MC900442141[1]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24188" y="2357439"/>
            <a:ext cx="1357312" cy="134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361199" y="5500689"/>
            <a:ext cx="38576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СЕНЬ</a:t>
            </a:r>
            <a:endParaRPr lang="ru-RU" dirty="0"/>
          </a:p>
        </p:txBody>
      </p:sp>
      <p:sp>
        <p:nvSpPr>
          <p:cNvPr id="9" name="Багетная рамка 8"/>
          <p:cNvSpPr/>
          <p:nvPr/>
        </p:nvSpPr>
        <p:spPr>
          <a:xfrm>
            <a:off x="2452689" y="5572125"/>
            <a:ext cx="2143125" cy="64293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Проверка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6" name="Заголовок 1"/>
          <p:cNvSpPr>
            <a:spLocks noGrp="1"/>
          </p:cNvSpPr>
          <p:nvPr>
            <p:ph type="title"/>
          </p:nvPr>
        </p:nvSpPr>
        <p:spPr>
          <a:xfrm>
            <a:off x="1952625" y="0"/>
            <a:ext cx="8229600" cy="1143000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ru-RU" dirty="0" smtClean="0">
                <a:solidFill>
                  <a:srgbClr val="0065B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Пример кода - 2</a:t>
            </a:r>
          </a:p>
        </p:txBody>
      </p:sp>
      <p:sp>
        <p:nvSpPr>
          <p:cNvPr id="25601" name="Содержимое 2"/>
          <p:cNvSpPr>
            <a:spLocks noGrp="1"/>
          </p:cNvSpPr>
          <p:nvPr>
            <p:ph idx="1"/>
          </p:nvPr>
        </p:nvSpPr>
        <p:spPr>
          <a:xfrm>
            <a:off x="2667000" y="1143001"/>
            <a:ext cx="7543800" cy="1285875"/>
          </a:xfrm>
        </p:spPr>
        <p:txBody>
          <a:bodyPr/>
          <a:lstStyle/>
          <a:p>
            <a:pPr marL="0" indent="0">
              <a:buNone/>
            </a:pPr>
            <a:r>
              <a:rPr lang="ru-RU" sz="2400">
                <a:cs typeface="Arial" panose="020B0604020202020204" pitchFamily="34" charset="0"/>
              </a:rPr>
              <a:t>Каждую букву исходного текста  можно заменить следующей после неё буквой в алфавите. Такой код называют шифром замены. </a:t>
            </a:r>
          </a:p>
        </p:txBody>
      </p:sp>
      <p:sp>
        <p:nvSpPr>
          <p:cNvPr id="6" name="Содержимое 2"/>
          <p:cNvSpPr txBox="1"/>
          <p:nvPr/>
        </p:nvSpPr>
        <p:spPr bwMode="auto">
          <a:xfrm>
            <a:off x="2524125" y="4857751"/>
            <a:ext cx="7658100" cy="1071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Закодированный текст:</a:t>
            </a:r>
          </a:p>
          <a:p>
            <a:pPr marL="1073150"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ХЙЩБ</a:t>
            </a:r>
          </a:p>
        </p:txBody>
      </p:sp>
      <p:pic>
        <p:nvPicPr>
          <p:cNvPr id="25603" name="Picture 7" descr="C:\Documents and Settings\Елена\Local Settings\Temporary Internet Files\Content.IE5\YL1I3MTK\MC900442141[1]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95563" y="2286000"/>
            <a:ext cx="1357312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вал 7"/>
          <p:cNvSpPr/>
          <p:nvPr/>
        </p:nvSpPr>
        <p:spPr>
          <a:xfrm>
            <a:off x="4667251" y="2643188"/>
            <a:ext cx="500063" cy="50006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9" name="Овал 8"/>
          <p:cNvSpPr/>
          <p:nvPr/>
        </p:nvSpPr>
        <p:spPr>
          <a:xfrm>
            <a:off x="5095876" y="2357438"/>
            <a:ext cx="500063" cy="50006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</a:p>
        </p:txBody>
      </p:sp>
      <p:sp>
        <p:nvSpPr>
          <p:cNvPr id="10" name="Овал 9"/>
          <p:cNvSpPr/>
          <p:nvPr/>
        </p:nvSpPr>
        <p:spPr>
          <a:xfrm>
            <a:off x="5595938" y="2286001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</a:p>
        </p:txBody>
      </p:sp>
      <p:sp>
        <p:nvSpPr>
          <p:cNvPr id="11" name="Овал 10"/>
          <p:cNvSpPr/>
          <p:nvPr/>
        </p:nvSpPr>
        <p:spPr>
          <a:xfrm>
            <a:off x="6096001" y="2357438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</a:p>
        </p:txBody>
      </p:sp>
      <p:sp>
        <p:nvSpPr>
          <p:cNvPr id="12" name="Овал 11"/>
          <p:cNvSpPr/>
          <p:nvPr/>
        </p:nvSpPr>
        <p:spPr>
          <a:xfrm>
            <a:off x="6524626" y="2571751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</p:txBody>
      </p:sp>
      <p:sp>
        <p:nvSpPr>
          <p:cNvPr id="13" name="Овал 12"/>
          <p:cNvSpPr/>
          <p:nvPr/>
        </p:nvSpPr>
        <p:spPr>
          <a:xfrm>
            <a:off x="6953251" y="2357438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</a:p>
        </p:txBody>
      </p:sp>
      <p:sp>
        <p:nvSpPr>
          <p:cNvPr id="14" name="Овал 13"/>
          <p:cNvSpPr/>
          <p:nvPr/>
        </p:nvSpPr>
        <p:spPr>
          <a:xfrm>
            <a:off x="7453313" y="2286001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Ё</a:t>
            </a:r>
          </a:p>
        </p:txBody>
      </p:sp>
      <p:sp>
        <p:nvSpPr>
          <p:cNvPr id="15" name="Овал 14"/>
          <p:cNvSpPr/>
          <p:nvPr/>
        </p:nvSpPr>
        <p:spPr>
          <a:xfrm>
            <a:off x="7953376" y="2286001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</a:t>
            </a:r>
          </a:p>
        </p:txBody>
      </p:sp>
      <p:sp>
        <p:nvSpPr>
          <p:cNvPr id="16" name="Овал 15"/>
          <p:cNvSpPr/>
          <p:nvPr/>
        </p:nvSpPr>
        <p:spPr>
          <a:xfrm>
            <a:off x="8453438" y="2428876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</a:p>
        </p:txBody>
      </p:sp>
      <p:sp>
        <p:nvSpPr>
          <p:cNvPr id="17" name="Овал 16"/>
          <p:cNvSpPr/>
          <p:nvPr/>
        </p:nvSpPr>
        <p:spPr>
          <a:xfrm>
            <a:off x="8882063" y="2643188"/>
            <a:ext cx="500062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</a:p>
        </p:txBody>
      </p:sp>
      <p:sp>
        <p:nvSpPr>
          <p:cNvPr id="18" name="Овал 17"/>
          <p:cNvSpPr/>
          <p:nvPr/>
        </p:nvSpPr>
        <p:spPr>
          <a:xfrm>
            <a:off x="9239251" y="2928938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</a:p>
        </p:txBody>
      </p:sp>
      <p:sp>
        <p:nvSpPr>
          <p:cNvPr id="19" name="Овал 18"/>
          <p:cNvSpPr/>
          <p:nvPr/>
        </p:nvSpPr>
        <p:spPr>
          <a:xfrm>
            <a:off x="9525001" y="3357563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</a:p>
        </p:txBody>
      </p:sp>
      <p:sp>
        <p:nvSpPr>
          <p:cNvPr id="20" name="Овал 19"/>
          <p:cNvSpPr/>
          <p:nvPr/>
        </p:nvSpPr>
        <p:spPr>
          <a:xfrm>
            <a:off x="9525001" y="3857626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</a:p>
        </p:txBody>
      </p:sp>
      <p:sp>
        <p:nvSpPr>
          <p:cNvPr id="21" name="Овал 20"/>
          <p:cNvSpPr/>
          <p:nvPr/>
        </p:nvSpPr>
        <p:spPr>
          <a:xfrm>
            <a:off x="9739313" y="4286251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</a:p>
        </p:txBody>
      </p:sp>
      <p:sp>
        <p:nvSpPr>
          <p:cNvPr id="22" name="Овал 21"/>
          <p:cNvSpPr/>
          <p:nvPr/>
        </p:nvSpPr>
        <p:spPr>
          <a:xfrm>
            <a:off x="9525001" y="4714876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</a:p>
        </p:txBody>
      </p:sp>
      <p:sp>
        <p:nvSpPr>
          <p:cNvPr id="23" name="Овал 22"/>
          <p:cNvSpPr/>
          <p:nvPr/>
        </p:nvSpPr>
        <p:spPr>
          <a:xfrm>
            <a:off x="9096376" y="5000626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</a:p>
        </p:txBody>
      </p:sp>
      <p:sp>
        <p:nvSpPr>
          <p:cNvPr id="24" name="Овал 23"/>
          <p:cNvSpPr/>
          <p:nvPr/>
        </p:nvSpPr>
        <p:spPr>
          <a:xfrm>
            <a:off x="8596313" y="4929188"/>
            <a:ext cx="500062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</a:p>
        </p:txBody>
      </p:sp>
      <p:sp>
        <p:nvSpPr>
          <p:cNvPr id="25" name="Овал 24"/>
          <p:cNvSpPr/>
          <p:nvPr/>
        </p:nvSpPr>
        <p:spPr>
          <a:xfrm>
            <a:off x="8167688" y="4643438"/>
            <a:ext cx="500062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26" name="Овал 25"/>
          <p:cNvSpPr/>
          <p:nvPr/>
        </p:nvSpPr>
        <p:spPr>
          <a:xfrm>
            <a:off x="7667626" y="4572001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</a:p>
        </p:txBody>
      </p:sp>
      <p:sp>
        <p:nvSpPr>
          <p:cNvPr id="27" name="Овал 26"/>
          <p:cNvSpPr/>
          <p:nvPr/>
        </p:nvSpPr>
        <p:spPr>
          <a:xfrm>
            <a:off x="7167563" y="4429126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  <p:sp>
        <p:nvSpPr>
          <p:cNvPr id="28" name="Овал 27"/>
          <p:cNvSpPr/>
          <p:nvPr/>
        </p:nvSpPr>
        <p:spPr>
          <a:xfrm>
            <a:off x="6667501" y="4429126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</a:p>
        </p:txBody>
      </p:sp>
      <p:sp>
        <p:nvSpPr>
          <p:cNvPr id="29" name="Овал 28"/>
          <p:cNvSpPr/>
          <p:nvPr/>
        </p:nvSpPr>
        <p:spPr>
          <a:xfrm>
            <a:off x="6167438" y="4357688"/>
            <a:ext cx="500062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</a:p>
        </p:txBody>
      </p:sp>
      <p:sp>
        <p:nvSpPr>
          <p:cNvPr id="30" name="Овал 29"/>
          <p:cNvSpPr/>
          <p:nvPr/>
        </p:nvSpPr>
        <p:spPr>
          <a:xfrm>
            <a:off x="5667376" y="4214813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</a:p>
        </p:txBody>
      </p:sp>
      <p:sp>
        <p:nvSpPr>
          <p:cNvPr id="31" name="Овал 30"/>
          <p:cNvSpPr/>
          <p:nvPr/>
        </p:nvSpPr>
        <p:spPr>
          <a:xfrm>
            <a:off x="5167313" y="4214813"/>
            <a:ext cx="500062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</a:t>
            </a:r>
          </a:p>
        </p:txBody>
      </p:sp>
      <p:sp>
        <p:nvSpPr>
          <p:cNvPr id="32" name="Овал 31"/>
          <p:cNvSpPr/>
          <p:nvPr/>
        </p:nvSpPr>
        <p:spPr>
          <a:xfrm>
            <a:off x="4667251" y="4143376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</a:t>
            </a:r>
          </a:p>
        </p:txBody>
      </p:sp>
      <p:sp>
        <p:nvSpPr>
          <p:cNvPr id="33" name="Овал 32"/>
          <p:cNvSpPr/>
          <p:nvPr/>
        </p:nvSpPr>
        <p:spPr>
          <a:xfrm>
            <a:off x="4167188" y="4214813"/>
            <a:ext cx="500062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</a:t>
            </a:r>
          </a:p>
        </p:txBody>
      </p:sp>
      <p:sp>
        <p:nvSpPr>
          <p:cNvPr id="34" name="Овал 33"/>
          <p:cNvSpPr/>
          <p:nvPr/>
        </p:nvSpPr>
        <p:spPr>
          <a:xfrm>
            <a:off x="3667126" y="4071938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</a:t>
            </a:r>
          </a:p>
        </p:txBody>
      </p:sp>
      <p:sp>
        <p:nvSpPr>
          <p:cNvPr id="35" name="Овал 34"/>
          <p:cNvSpPr/>
          <p:nvPr/>
        </p:nvSpPr>
        <p:spPr>
          <a:xfrm>
            <a:off x="3167063" y="4143376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Ъ</a:t>
            </a:r>
          </a:p>
        </p:txBody>
      </p:sp>
      <p:sp>
        <p:nvSpPr>
          <p:cNvPr id="36" name="Овал 35"/>
          <p:cNvSpPr/>
          <p:nvPr/>
        </p:nvSpPr>
        <p:spPr>
          <a:xfrm>
            <a:off x="2738438" y="3929063"/>
            <a:ext cx="500062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</a:p>
        </p:txBody>
      </p:sp>
      <p:sp>
        <p:nvSpPr>
          <p:cNvPr id="37" name="Овал 36"/>
          <p:cNvSpPr/>
          <p:nvPr/>
        </p:nvSpPr>
        <p:spPr>
          <a:xfrm>
            <a:off x="3024188" y="3571876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Ь</a:t>
            </a:r>
          </a:p>
        </p:txBody>
      </p:sp>
      <p:sp>
        <p:nvSpPr>
          <p:cNvPr id="38" name="Овал 37"/>
          <p:cNvSpPr/>
          <p:nvPr/>
        </p:nvSpPr>
        <p:spPr>
          <a:xfrm>
            <a:off x="3524251" y="3571876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</a:t>
            </a:r>
          </a:p>
        </p:txBody>
      </p:sp>
      <p:sp>
        <p:nvSpPr>
          <p:cNvPr id="39" name="Овал 38"/>
          <p:cNvSpPr/>
          <p:nvPr/>
        </p:nvSpPr>
        <p:spPr>
          <a:xfrm>
            <a:off x="4024313" y="3429001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</a:t>
            </a:r>
          </a:p>
        </p:txBody>
      </p:sp>
      <p:sp>
        <p:nvSpPr>
          <p:cNvPr id="40" name="Овал 39"/>
          <p:cNvSpPr/>
          <p:nvPr/>
        </p:nvSpPr>
        <p:spPr>
          <a:xfrm>
            <a:off x="4381501" y="3071813"/>
            <a:ext cx="500063" cy="50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</a:p>
        </p:txBody>
      </p:sp>
      <p:sp>
        <p:nvSpPr>
          <p:cNvPr id="41" name="Выгнутая вниз стрелка 40"/>
          <p:cNvSpPr/>
          <p:nvPr/>
        </p:nvSpPr>
        <p:spPr>
          <a:xfrm rot="20081320">
            <a:off x="5118101" y="2954338"/>
            <a:ext cx="500063" cy="214312"/>
          </a:xfrm>
          <a:prstGeom prst="curved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Выгнутая вниз стрелка 41"/>
          <p:cNvSpPr/>
          <p:nvPr/>
        </p:nvSpPr>
        <p:spPr>
          <a:xfrm rot="17605526" flipV="1">
            <a:off x="4257676" y="2736851"/>
            <a:ext cx="500063" cy="214313"/>
          </a:xfrm>
          <a:prstGeom prst="curvedUp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5106988" y="2359026"/>
            <a:ext cx="500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</a:p>
        </p:txBody>
      </p:sp>
      <p:sp>
        <p:nvSpPr>
          <p:cNvPr id="45" name="Овал 44"/>
          <p:cNvSpPr/>
          <p:nvPr/>
        </p:nvSpPr>
        <p:spPr>
          <a:xfrm>
            <a:off x="4670426" y="2638426"/>
            <a:ext cx="500063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48" name="Содержимое 2"/>
          <p:cNvSpPr txBox="1"/>
          <p:nvPr/>
        </p:nvSpPr>
        <p:spPr bwMode="auto">
          <a:xfrm>
            <a:off x="2595563" y="5715001"/>
            <a:ext cx="7586662" cy="1000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Исходный текст:</a:t>
            </a:r>
          </a:p>
          <a:p>
            <a:pPr marL="1073150"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ФИША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</TotalTime>
  <Words>600</Words>
  <Application>Microsoft Office PowerPoint</Application>
  <PresentationFormat>Произвольный</PresentationFormat>
  <Paragraphs>261</Paragraphs>
  <Slides>15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Урок литературы в 5 классе с использование навыков читательской грамотности Шифровка и дешифровка текста. (Поиск и нахождение информации  в несплошных текстах). </vt:lpstr>
      <vt:lpstr>Что такое несплошной текст?</vt:lpstr>
      <vt:lpstr>Потренируем нашу речь.</vt:lpstr>
      <vt:lpstr>(Из истории )</vt:lpstr>
      <vt:lpstr>Множество кодов</vt:lpstr>
      <vt:lpstr>Множество кодов</vt:lpstr>
      <vt:lpstr>Множество кодов</vt:lpstr>
      <vt:lpstr>Пример кода - 1</vt:lpstr>
      <vt:lpstr>Пример кода - 2</vt:lpstr>
      <vt:lpstr>Способы кодирования информации</vt:lpstr>
      <vt:lpstr>Символьное кодирование</vt:lpstr>
      <vt:lpstr>Назовите произведение, в котором есть этот  герой!</vt:lpstr>
      <vt:lpstr>Кто автор строчки?</vt:lpstr>
      <vt:lpstr>Кто автор строчки?</vt:lpstr>
      <vt:lpstr>В каком произведении  действие происходит на …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Шестое декабря. Классная работа. Урок №13. Шифровка и дешифровка текста. (Поиск и нахождение информации  в несплошных текстах). </dc:title>
  <dc:creator>Ирина</dc:creator>
  <cp:lastModifiedBy>админ</cp:lastModifiedBy>
  <cp:revision>11</cp:revision>
  <dcterms:created xsi:type="dcterms:W3CDTF">2022-12-05T16:21:00Z</dcterms:created>
  <dcterms:modified xsi:type="dcterms:W3CDTF">2026-01-14T11:21:44Z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760A4DCDD6DE4BE494D2CCA8A86CFAC6</vt:lpwstr>
  </property>
  <property fmtid="{D5CDD505-2E9C-101B-9397-08002B2CF9AE}" pid="3" name="KSOProductBuildVer">
    <vt:lpwstr>1049-11.2.0.11516</vt:lpwstr>
  </property>
</Properties>
</file>