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81DDA31-1DE7-4750-B9F1-E17C712B054F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B91498E-5323-485A-AD75-60E0347298E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496944" cy="1440160"/>
          </a:xfrm>
        </p:spPr>
        <p:txBody>
          <a:bodyPr>
            <a:noAutofit/>
          </a:bodyPr>
          <a:lstStyle/>
          <a:p>
            <a:r>
              <a:rPr lang="ru-RU" sz="3200" b="1" i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грамотность: что это такое и как её развивать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79512" y="4221088"/>
            <a:ext cx="3600400" cy="1888233"/>
          </a:xfrm>
        </p:spPr>
        <p:txBody>
          <a:bodyPr/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Презентацию подготовила</a:t>
            </a: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Ильчук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О.Б.</a:t>
            </a:r>
          </a:p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читель начальных классов</a:t>
            </a: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МОУ «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Светловская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ш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кола»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52936"/>
            <a:ext cx="4536504" cy="3411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2477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96752"/>
            <a:ext cx="87849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грамотность в образовании —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способность использовать знания и умения, полученные в процессе обучения и жизни, для решения повседневных задач и адаптации к различным ситуациям.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05064"/>
            <a:ext cx="403244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0944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88840"/>
            <a:ext cx="8784976" cy="3312368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отличие от обычной грамотности, которая включает чтение и письмо, функциональная грамотность охватывает такие навыки, как анализ прочитанного, построение аргументов и решение жизненных </a:t>
            </a:r>
            <a:r>
              <a:rPr lang="ru-RU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задач.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633094"/>
            <a:ext cx="3170490" cy="222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7073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1305342"/>
            <a:ext cx="673224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u="sng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Какие есть виды функциональной грамотности ?</a:t>
            </a: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читательская грамотность,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математическая грамотность,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финансовая грамотность,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глобальные компетенции,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креативное мышление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естественнонаучная грамотность.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3" y="2060848"/>
            <a:ext cx="3169065" cy="2349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3935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-79653"/>
            <a:ext cx="864096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1E354D"/>
                </a:solidFill>
                <a:effectLst/>
                <a:latin typeface="Mont"/>
              </a:rPr>
              <a:t/>
            </a:r>
            <a:br>
              <a:rPr lang="ru-RU" b="1" i="0" dirty="0" smtClean="0">
                <a:solidFill>
                  <a:srgbClr val="1E354D"/>
                </a:solidFill>
                <a:effectLst/>
                <a:latin typeface="Mont"/>
              </a:rPr>
            </a:br>
            <a:endParaRPr lang="ru-RU" b="1" i="0" dirty="0" smtClean="0">
              <a:solidFill>
                <a:srgbClr val="1E354D"/>
              </a:solidFill>
              <a:effectLst/>
              <a:latin typeface="Mont"/>
            </a:endParaRPr>
          </a:p>
          <a:p>
            <a:pPr algn="ctr"/>
            <a:endParaRPr lang="ru-RU" b="1" dirty="0">
              <a:solidFill>
                <a:srgbClr val="1E354D"/>
              </a:solidFill>
              <a:latin typeface="Mont"/>
            </a:endParaRPr>
          </a:p>
          <a:p>
            <a:pPr algn="ctr"/>
            <a:endParaRPr lang="ru-RU" b="1" i="0" dirty="0" smtClean="0">
              <a:solidFill>
                <a:srgbClr val="1E354D"/>
              </a:solidFill>
              <a:effectLst/>
              <a:latin typeface="Mont"/>
            </a:endParaRPr>
          </a:p>
          <a:p>
            <a:pPr algn="ctr"/>
            <a:endParaRPr lang="ru-RU" sz="2400" b="1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0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Читательская грамотность </a:t>
            </a:r>
          </a:p>
          <a:p>
            <a:pPr algn="ctr"/>
            <a:endParaRPr lang="ru-RU" sz="2400" b="1" i="0" dirty="0" smtClean="0">
              <a:solidFill>
                <a:srgbClr val="1E35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способность понимать, анализировать и интерпретировать письменные тексты. Она включает в себя умение извлекать информацию, делать выводы и оценивать содержание прочитанного.</a:t>
            </a:r>
          </a:p>
          <a:p>
            <a:pPr algn="ctr"/>
            <a:endParaRPr lang="ru-RU" sz="2400" b="1" i="0" dirty="0" smtClean="0">
              <a:solidFill>
                <a:srgbClr val="1E35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400" b="1" i="0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атематическая грамотность</a:t>
            </a:r>
          </a:p>
          <a:p>
            <a:pPr algn="ctr"/>
            <a:endParaRPr lang="ru-RU" sz="2400" b="1" i="0" u="sng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понимать и использовать математические концепции и инструменты для решения различных задач. Анализировать числовую информацию, делать выводы и принимать решения на основе математических расчётов.</a:t>
            </a:r>
            <a:endParaRPr lang="ru-RU" sz="2400" b="1" i="0" dirty="0">
              <a:solidFill>
                <a:srgbClr val="1E35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1727777" cy="1068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019" y="3356992"/>
            <a:ext cx="1314146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6632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4345"/>
            <a:ext cx="864096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0" dirty="0" smtClean="0">
              <a:solidFill>
                <a:srgbClr val="1E354D"/>
              </a:solidFill>
              <a:effectLst/>
              <a:latin typeface="Mont"/>
            </a:endParaRPr>
          </a:p>
          <a:p>
            <a:pPr algn="ctr"/>
            <a:endParaRPr lang="ru-RU" b="1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"/>
            </a:endParaRPr>
          </a:p>
          <a:p>
            <a:pPr algn="ctr"/>
            <a:r>
              <a:rPr lang="ru-RU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2400" b="1" i="0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инансовая грамотность</a:t>
            </a:r>
          </a:p>
          <a:p>
            <a:pPr algn="ctr"/>
            <a:endParaRPr lang="ru-RU" sz="2400" b="1" i="0" u="sng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i="0" dirty="0" smtClean="0">
              <a:solidFill>
                <a:srgbClr val="1E35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 и использование финансовых понятий и инструментов для принятия обоснованных решений при управлении финансами. Сюда входят умение планировать бюджет, оценивать риски и возможности, а также эффективно распоряжаться деньгами.</a:t>
            </a:r>
          </a:p>
          <a:p>
            <a:pPr algn="ctr"/>
            <a: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0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Глобальная компетентность </a:t>
            </a:r>
          </a:p>
          <a:p>
            <a:pPr algn="ctr"/>
            <a: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эффективное взаимодействие с другими людьми и внешним миром, умение критически оценивать информацию, признавать разные точки зрения. </a:t>
            </a:r>
            <a:endParaRPr lang="ru-RU" sz="2400" b="1" i="0" dirty="0">
              <a:solidFill>
                <a:srgbClr val="1E35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717032"/>
            <a:ext cx="1414939" cy="1163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601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39009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rgbClr val="1E35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solidFill>
                <a:srgbClr val="1E35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b="1" i="0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реативное мышление </a:t>
            </a:r>
          </a:p>
          <a:p>
            <a:pPr algn="ctr"/>
            <a: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придумывать новые идеи, находить нестандартные решения задач и реализовывать их. Это про умение мыслить гибко и масштабно, комбинировать различные подходы. </a:t>
            </a:r>
          </a:p>
          <a:p>
            <a:pPr algn="ctr"/>
            <a:endParaRPr lang="ru-RU" sz="2400" b="1" i="0" dirty="0" smtClean="0">
              <a:solidFill>
                <a:srgbClr val="1E35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i="0" dirty="0" smtClean="0">
              <a:solidFill>
                <a:srgbClr val="1E35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стественнонаучная грамотность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использовать знания и методы естественных наук для понимания и объяснения явлений окружающего мира. Она включает в себя умение анализировать информацию, делать выводы на основе наблюдений и критически оценивать научные утверждения.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39"/>
            <a:ext cx="2232248" cy="1392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71758"/>
            <a:ext cx="1333306" cy="133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8644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8847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0" dirty="0" smtClean="0">
                <a:solidFill>
                  <a:srgbClr val="1E354D"/>
                </a:solidFill>
                <a:effectLst/>
                <a:latin typeface="Mont"/>
              </a:rPr>
              <a:t/>
            </a:r>
            <a:br>
              <a:rPr lang="ru-RU" b="1" i="0" dirty="0" smtClean="0">
                <a:solidFill>
                  <a:srgbClr val="1E354D"/>
                </a:solidFill>
                <a:effectLst/>
                <a:latin typeface="Mont"/>
              </a:rPr>
            </a:br>
            <a:endParaRPr lang="ru-RU" b="1" i="0" dirty="0" smtClean="0">
              <a:solidFill>
                <a:srgbClr val="1E354D"/>
              </a:solidFill>
              <a:effectLst/>
              <a:latin typeface="Mont"/>
            </a:endParaRPr>
          </a:p>
          <a:p>
            <a:pPr algn="ctr"/>
            <a:endParaRPr lang="ru-RU" sz="2400" b="1" u="sng" dirty="0">
              <a:solidFill>
                <a:srgbClr val="1E354D"/>
              </a:solidFill>
              <a:latin typeface="Mont"/>
              <a:cs typeface="Times New Roman" panose="02020603050405020304" pitchFamily="18" charset="0"/>
            </a:endParaRPr>
          </a:p>
          <a:p>
            <a:pPr algn="ctr"/>
            <a:endParaRPr lang="ru-RU" sz="2400" b="1" i="0" u="sng" dirty="0" smtClean="0">
              <a:solidFill>
                <a:srgbClr val="1E35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"/>
              <a:cs typeface="Times New Roman" panose="02020603050405020304" pitchFamily="18" charset="0"/>
            </a:endParaRPr>
          </a:p>
          <a:p>
            <a:pPr algn="ctr"/>
            <a:r>
              <a:rPr lang="ru-RU" sz="2400" b="1" i="0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 развивается функциональная грамотность в</a:t>
            </a:r>
            <a:r>
              <a:rPr lang="ru-RU" sz="2400" b="1" i="0" u="sng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школе?</a:t>
            </a:r>
            <a:r>
              <a:rPr lang="ru-RU" sz="2400" b="1" i="0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sz="2400" b="1" i="0" u="sng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грамотность развивается на протяжении всего школьного обучения, начиная с начальных классов и до старших. Логика проста: школа ставит перед собой цель выпустить во взрослый мир самостоятельную личность, способную справляться с многочисленными вызовами, а потому на всем периоде обучения развивает его способности.</a:t>
            </a:r>
            <a:b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i="0" dirty="0" smtClean="0">
              <a:solidFill>
                <a:srgbClr val="1E35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0" dirty="0" smtClean="0">
                <a:solidFill>
                  <a:srgbClr val="1E35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над развитием разных видов функциональной грамотности ведется на разных предметах и через различные образовательные активности (в частности, во внеурочное время)</a:t>
            </a:r>
            <a:endParaRPr lang="ru-RU" sz="2400" b="1" i="0" dirty="0">
              <a:solidFill>
                <a:srgbClr val="1E35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016224" cy="1146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5884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AppData\Local\Temp\Rar$DRa6056.32424\Функциональная грамотность 2 кл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312" y="204876"/>
            <a:ext cx="4747184" cy="649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04664"/>
            <a:ext cx="30963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Примерные задания  для развития математической грамотности</a:t>
            </a:r>
          </a:p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класс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69" y="3933055"/>
            <a:ext cx="3294112" cy="2904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594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AppData\Local\Temp\Rar$DRa6056.5331\Функциональная грамотность 2 кл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648"/>
            <a:ext cx="4370609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68" y="260648"/>
            <a:ext cx="4348232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8712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08104" y="1086032"/>
            <a:ext cx="3635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Примерные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 для развития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грамотности</a:t>
            </a:r>
          </a:p>
          <a:p>
            <a:pPr lvl="0" algn="ctr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 класс</a:t>
            </a:r>
          </a:p>
        </p:txBody>
      </p:sp>
      <p:pic>
        <p:nvPicPr>
          <p:cNvPr id="11267" name="Picture 3" descr="C:\Users\User\AppData\Local\Temp\Rar$DRa6056.8972\Функциональная грамотность 2 кл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" y="0"/>
            <a:ext cx="51246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168" y="3763688"/>
            <a:ext cx="3714716" cy="2497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2485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AppData\Local\Temp\Rar$DRa6056.12764\Функциональная грамотность 2 кл\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4680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User\AppData\Local\Temp\Rar$DRa6056.14971\Функциональная грамотность 2 кл\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596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80728"/>
            <a:ext cx="33843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Примерные задания  для развития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естественно-научной грамотности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 класс</a:t>
            </a:r>
          </a:p>
        </p:txBody>
      </p:sp>
      <p:pic>
        <p:nvPicPr>
          <p:cNvPr id="13314" name="Picture 2" descr="C:\Users\User\AppData\Local\Temp\Rar$DRa6056.38306\Функциональная грамотность 2 кл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51" y="-11331"/>
            <a:ext cx="50659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41" y="3429000"/>
            <a:ext cx="397291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2457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AppData\Local\Temp\Rar$DRa6056.40828\Функциональная грамотность 2 кл\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4608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User\AppData\Local\Temp\Rar$DRa6056.42340\Функциональная грамотность 2 кл\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71"/>
            <a:ext cx="47100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090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4048" y="764704"/>
            <a:ext cx="39604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Примерные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 для развития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читательской грамотности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 класс</a:t>
            </a:r>
          </a:p>
        </p:txBody>
      </p:sp>
      <p:pic>
        <p:nvPicPr>
          <p:cNvPr id="15363" name="Picture 3" descr="C:\Users\User\AppData\Local\Temp\Rar$DRa6056.4422\Функциональная грамотность 2 кл\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10"/>
            <a:ext cx="51859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248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er\AppData\Local\Temp\Rar$DRa6056.6273\Функциональная грамотность 2 кл\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45" y="699"/>
            <a:ext cx="45941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User\AppData\Local\Temp\Rar$DRa6056.7645\Функциональная грамотность 2 кл\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0"/>
            <a:ext cx="48727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745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022553"/>
            <a:ext cx="259228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МОУ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Светловская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школа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algn="ctr"/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 формированию у обучающихся функциональной грамотности   у младших  школьников проходят в рамках внеурочной деятельности.</a:t>
            </a:r>
          </a:p>
        </p:txBody>
      </p:sp>
      <p:pic>
        <p:nvPicPr>
          <p:cNvPr id="1026" name="Picture 2" descr="D:\загрузки\ASaqzTnLWqg3ZzUPK73GqQQOF1C8PHgekRBOUwenf4mn46ejJ4ZaaF-g2QShxi0kKkLHl-FyAuGvmT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916832"/>
            <a:ext cx="5100228" cy="38251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7480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загрузки\gVAmUAbIgAlpBS_JsAFE3dvj11HlztN2OCMoORW8AzO2dihTKg_3ymsbw8WrM6VOVYZ2D7RmgzpOXpy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4032448" cy="3582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загрузки\KZoj2TF_Sw8HYHWggFB1631HcADLGtv2sfr74KC823uoqwzQ4v2mljrP3q7CPULtxgG4qdWhNPPVKkU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7545">
            <a:off x="4210753" y="2432091"/>
            <a:ext cx="4560072" cy="34200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" y="5033606"/>
            <a:ext cx="1824393" cy="1824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3806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загрузки\rtf8miiGhcXwgo0XRcpwQ-0neun7tRxVJ1-xcZ8fYHQsQYFRVMaqscupRa9kC9Z3OG-aVsQ7uWn9Ii6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0448"/>
            <a:ext cx="3963371" cy="29725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загрузки\Zc0y9olimTKkrkSFXkjc6U6FtYDSzrx9lhPrKS0eKBnchEjt_hdUJtTIOWoVlmy8TH7KnCP3II3fiwW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669122"/>
            <a:ext cx="5533894" cy="41504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1042"/>
            <a:ext cx="3059832" cy="2447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15809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169"/>
            <a:ext cx="8640959" cy="6475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65384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89</TotalTime>
  <Words>168</Words>
  <Application>Microsoft Office PowerPoint</Application>
  <PresentationFormat>Экран (4:3)</PresentationFormat>
  <Paragraphs>70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Функциональная грамотность: что это такое и как её развивать</vt:lpstr>
      <vt:lpstr>Презентация PowerPoint</vt:lpstr>
      <vt:lpstr>В отличие от обычной грамотности, которая включает чтение и письмо, функциональная грамотность охватывает такие навыки, как анализ прочитанного, построение аргументов и решение жизненных задач.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Функциональная грамотность: что это такое и как её развивать</dc:title>
  <dc:creator>Пользователь</dc:creator>
  <cp:lastModifiedBy>Пользователь</cp:lastModifiedBy>
  <cp:revision>9</cp:revision>
  <dcterms:created xsi:type="dcterms:W3CDTF">2026-01-14T11:26:17Z</dcterms:created>
  <dcterms:modified xsi:type="dcterms:W3CDTF">2026-01-15T17:36:41Z</dcterms:modified>
</cp:coreProperties>
</file>