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1" r:id="rId1"/>
  </p:sldMasterIdLst>
  <p:notesMasterIdLst>
    <p:notesMasterId r:id="rId31"/>
  </p:notesMasterIdLst>
  <p:handoutMasterIdLst>
    <p:handoutMasterId r:id="rId32"/>
  </p:handoutMasterIdLst>
  <p:sldIdLst>
    <p:sldId id="270" r:id="rId2"/>
    <p:sldId id="269" r:id="rId3"/>
    <p:sldId id="257" r:id="rId4"/>
    <p:sldId id="282" r:id="rId5"/>
    <p:sldId id="258" r:id="rId6"/>
    <p:sldId id="281" r:id="rId7"/>
    <p:sldId id="294" r:id="rId8"/>
    <p:sldId id="283" r:id="rId9"/>
    <p:sldId id="295" r:id="rId10"/>
    <p:sldId id="284" r:id="rId11"/>
    <p:sldId id="285" r:id="rId12"/>
    <p:sldId id="286" r:id="rId13"/>
    <p:sldId id="287" r:id="rId14"/>
    <p:sldId id="296" r:id="rId15"/>
    <p:sldId id="288" r:id="rId16"/>
    <p:sldId id="297" r:id="rId17"/>
    <p:sldId id="289" r:id="rId18"/>
    <p:sldId id="290" r:id="rId19"/>
    <p:sldId id="291" r:id="rId20"/>
    <p:sldId id="298" r:id="rId21"/>
    <p:sldId id="300" r:id="rId22"/>
    <p:sldId id="299" r:id="rId23"/>
    <p:sldId id="301" r:id="rId24"/>
    <p:sldId id="302" r:id="rId25"/>
    <p:sldId id="303" r:id="rId26"/>
    <p:sldId id="306" r:id="rId27"/>
    <p:sldId id="292" r:id="rId28"/>
    <p:sldId id="293" r:id="rId29"/>
    <p:sldId id="268" r:id="rId30"/>
  </p:sldIdLst>
  <p:sldSz cx="15125700" cy="106934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A05D7-CF88-4EF8-AF5B-7BD8508261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3DE553-7DBE-4823-BAF7-8D3BA2CAAAB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9</a:t>
          </a:r>
        </a:p>
        <a:p>
          <a:r>
            <a:rPr lang="ru-RU" sz="1100" b="1" dirty="0" smtClean="0">
              <a:solidFill>
                <a:schemeClr val="tx1"/>
              </a:solidFill>
            </a:rPr>
            <a:t>ВОПРОСОВ</a:t>
          </a:r>
          <a:r>
            <a:rPr lang="ru-RU" sz="1400" b="1" baseline="0" dirty="0" smtClean="0">
              <a:solidFill>
                <a:schemeClr val="tx1"/>
              </a:solidFill>
            </a:rPr>
            <a:t>  </a:t>
          </a:r>
          <a:endParaRPr lang="ru-RU" sz="1400" b="1" dirty="0">
            <a:solidFill>
              <a:schemeClr val="tx1"/>
            </a:solidFill>
          </a:endParaRPr>
        </a:p>
      </dgm:t>
    </dgm:pt>
    <dgm:pt modelId="{F69C7155-8F03-4056-8719-7D3B82312D32}" type="parTrans" cxnId="{5D8A4BEB-10D3-4BA5-9AF3-434B6BF25442}">
      <dgm:prSet/>
      <dgm:spPr/>
      <dgm:t>
        <a:bodyPr/>
        <a:lstStyle/>
        <a:p>
          <a:endParaRPr lang="ru-RU"/>
        </a:p>
      </dgm:t>
    </dgm:pt>
    <dgm:pt modelId="{F49020ED-3F13-4B04-A5EC-F523698318DF}" type="sibTrans" cxnId="{5D8A4BEB-10D3-4BA5-9AF3-434B6BF25442}">
      <dgm:prSet/>
      <dgm:spPr/>
      <dgm:t>
        <a:bodyPr/>
        <a:lstStyle/>
        <a:p>
          <a:endParaRPr lang="ru-RU"/>
        </a:p>
      </dgm:t>
    </dgm:pt>
    <dgm:pt modelId="{AA533702-1D3C-4BCA-B288-6914E344B83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Информирование</a:t>
          </a:r>
        </a:p>
        <a:p>
          <a:r>
            <a:rPr lang="ru-RU" sz="1400" b="0" dirty="0" smtClean="0">
              <a:solidFill>
                <a:schemeClr val="tx1"/>
              </a:solidFill>
            </a:rPr>
            <a:t>4 балла  </a:t>
          </a:r>
          <a:endParaRPr lang="ru-RU" sz="1400" b="0" dirty="0">
            <a:solidFill>
              <a:schemeClr val="tx1"/>
            </a:solidFill>
          </a:endParaRPr>
        </a:p>
      </dgm:t>
    </dgm:pt>
    <dgm:pt modelId="{7C0D94AE-1321-45B5-A3BE-73D5BDA4DBA2}" type="parTrans" cxnId="{562F781B-4F33-496D-A690-FBA0BBD11147}">
      <dgm:prSet/>
      <dgm:spPr/>
      <dgm:t>
        <a:bodyPr/>
        <a:lstStyle/>
        <a:p>
          <a:endParaRPr lang="ru-RU"/>
        </a:p>
      </dgm:t>
    </dgm:pt>
    <dgm:pt modelId="{285275A0-233A-4A5F-B51F-A850C5BF0EF1}" type="sibTrans" cxnId="{562F781B-4F33-496D-A690-FBA0BBD11147}">
      <dgm:prSet/>
      <dgm:spPr/>
      <dgm:t>
        <a:bodyPr/>
        <a:lstStyle/>
        <a:p>
          <a:endParaRPr lang="ru-RU"/>
        </a:p>
      </dgm:t>
    </dgm:pt>
    <dgm:pt modelId="{9B8FCDDB-A42F-4069-9C4B-FE4EA37FC1FB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Актуализация НПА</a:t>
          </a:r>
        </a:p>
        <a:p>
          <a:r>
            <a:rPr lang="ru-RU" sz="1400" b="0" dirty="0" smtClean="0">
              <a:solidFill>
                <a:schemeClr val="tx1"/>
              </a:solidFill>
            </a:rPr>
            <a:t>2 балла </a:t>
          </a:r>
          <a:endParaRPr lang="ru-RU" sz="1400" b="0" dirty="0">
            <a:solidFill>
              <a:schemeClr val="tx1"/>
            </a:solidFill>
          </a:endParaRPr>
        </a:p>
      </dgm:t>
    </dgm:pt>
    <dgm:pt modelId="{001347CD-7DE5-40AB-B0E6-6EBC4727D7C2}" type="parTrans" cxnId="{05313936-C3F6-4E3A-A8F8-51FB21356330}">
      <dgm:prSet/>
      <dgm:spPr/>
      <dgm:t>
        <a:bodyPr/>
        <a:lstStyle/>
        <a:p>
          <a:endParaRPr lang="ru-RU"/>
        </a:p>
      </dgm:t>
    </dgm:pt>
    <dgm:pt modelId="{C7318D2B-07FB-4885-8BB1-9181E9273E32}" type="sibTrans" cxnId="{05313936-C3F6-4E3A-A8F8-51FB21356330}">
      <dgm:prSet/>
      <dgm:spPr/>
      <dgm:t>
        <a:bodyPr/>
        <a:lstStyle/>
        <a:p>
          <a:endParaRPr lang="ru-RU"/>
        </a:p>
      </dgm:t>
    </dgm:pt>
    <dgm:pt modelId="{6389E3CF-5C77-4D45-8E5F-1EEA7EEB990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Фактическая нагрузка</a:t>
          </a:r>
        </a:p>
        <a:p>
          <a:r>
            <a:rPr lang="ru-RU" sz="1400" b="0" dirty="0" smtClean="0">
              <a:solidFill>
                <a:schemeClr val="tx1"/>
              </a:solidFill>
            </a:rPr>
            <a:t>10 баллов   </a:t>
          </a:r>
          <a:endParaRPr lang="ru-RU" sz="1400" b="0" dirty="0">
            <a:solidFill>
              <a:schemeClr val="tx1"/>
            </a:solidFill>
          </a:endParaRPr>
        </a:p>
      </dgm:t>
    </dgm:pt>
    <dgm:pt modelId="{53D2BED9-9B4B-4032-9D5E-E90DA60A7E41}" type="parTrans" cxnId="{8545E976-372B-4BA0-920F-A5FEA3F9BB6B}">
      <dgm:prSet/>
      <dgm:spPr/>
      <dgm:t>
        <a:bodyPr/>
        <a:lstStyle/>
        <a:p>
          <a:endParaRPr lang="ru-RU"/>
        </a:p>
      </dgm:t>
    </dgm:pt>
    <dgm:pt modelId="{9603F2F8-23EB-4287-89E7-9F16BB9548C7}" type="sibTrans" cxnId="{8545E976-372B-4BA0-920F-A5FEA3F9BB6B}">
      <dgm:prSet/>
      <dgm:spPr/>
      <dgm:t>
        <a:bodyPr/>
        <a:lstStyle/>
        <a:p>
          <a:endParaRPr lang="ru-RU"/>
        </a:p>
      </dgm:t>
    </dgm:pt>
    <dgm:pt modelId="{379A997E-A9A3-4ECB-BEB1-36308D8A0BAF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Результативность</a:t>
          </a:r>
        </a:p>
        <a:p>
          <a:r>
            <a:rPr lang="ru-RU" sz="1400" b="0" dirty="0" smtClean="0">
              <a:solidFill>
                <a:schemeClr val="tx1"/>
              </a:solidFill>
            </a:rPr>
            <a:t>2 балла   </a:t>
          </a:r>
          <a:endParaRPr lang="ru-RU" sz="1400" b="0" dirty="0">
            <a:solidFill>
              <a:schemeClr val="tx1"/>
            </a:solidFill>
          </a:endParaRPr>
        </a:p>
      </dgm:t>
    </dgm:pt>
    <dgm:pt modelId="{FC893E81-3278-42AC-8211-D89EF391F16E}" type="parTrans" cxnId="{9BC23D69-496F-44A5-BB74-A9F98E80C054}">
      <dgm:prSet/>
      <dgm:spPr/>
      <dgm:t>
        <a:bodyPr/>
        <a:lstStyle/>
        <a:p>
          <a:endParaRPr lang="ru-RU"/>
        </a:p>
      </dgm:t>
    </dgm:pt>
    <dgm:pt modelId="{E2BBBED4-4042-4C1C-858E-14224106B8E5}" type="sibTrans" cxnId="{9BC23D69-496F-44A5-BB74-A9F98E80C054}">
      <dgm:prSet/>
      <dgm:spPr/>
      <dgm:t>
        <a:bodyPr/>
        <a:lstStyle/>
        <a:p>
          <a:endParaRPr lang="ru-RU"/>
        </a:p>
      </dgm:t>
    </dgm:pt>
    <dgm:pt modelId="{1E98337A-AF56-49E5-84B9-101C0AA1EAB4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b="1" baseline="0" dirty="0" smtClean="0">
              <a:solidFill>
                <a:schemeClr val="tx1"/>
              </a:solidFill>
            </a:rPr>
            <a:t>  Каждый вопрос оценивается от 0 до 2 баллов </a:t>
          </a:r>
          <a:endParaRPr lang="ru-RU" sz="1200" b="1" dirty="0">
            <a:solidFill>
              <a:schemeClr val="tx1"/>
            </a:solidFill>
          </a:endParaRPr>
        </a:p>
      </dgm:t>
    </dgm:pt>
    <dgm:pt modelId="{13FA161A-DF67-4E4C-9E4A-5F207ED2FCDD}" type="parTrans" cxnId="{BA211FAB-9E58-405C-8C45-8971D7C24A22}">
      <dgm:prSet/>
      <dgm:spPr/>
      <dgm:t>
        <a:bodyPr/>
        <a:lstStyle/>
        <a:p>
          <a:endParaRPr lang="ru-RU"/>
        </a:p>
      </dgm:t>
    </dgm:pt>
    <dgm:pt modelId="{CEA48FF3-0825-4E22-B76B-85B87779B3B1}" type="sibTrans" cxnId="{BA211FAB-9E58-405C-8C45-8971D7C24A22}">
      <dgm:prSet/>
      <dgm:spPr/>
      <dgm:t>
        <a:bodyPr/>
        <a:lstStyle/>
        <a:p>
          <a:endParaRPr lang="ru-RU"/>
        </a:p>
      </dgm:t>
    </dgm:pt>
    <dgm:pt modelId="{89EE6783-7493-4E90-B25C-1249CD1A7DFF}" type="pres">
      <dgm:prSet presAssocID="{43BA05D7-CF88-4EF8-AF5B-7BD8508261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C79A4F-E2E0-4CB2-A08E-1087457E62AC}" type="pres">
      <dgm:prSet presAssocID="{723DE553-7DBE-4823-BAF7-8D3BA2CAAABC}" presName="root1" presStyleCnt="0"/>
      <dgm:spPr/>
    </dgm:pt>
    <dgm:pt modelId="{720B800B-3A8E-4223-9CF2-A5933F2163FD}" type="pres">
      <dgm:prSet presAssocID="{723DE553-7DBE-4823-BAF7-8D3BA2CAAABC}" presName="LevelOneTextNode" presStyleLbl="node0" presStyleIdx="0" presStyleCnt="2" custAng="5400000" custScaleX="153353" custScaleY="35582" custLinFactNeighborX="-43638" custLinFactNeighborY="-15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719AC7-7E65-4990-B256-656121DD0CFB}" type="pres">
      <dgm:prSet presAssocID="{723DE553-7DBE-4823-BAF7-8D3BA2CAAABC}" presName="level2hierChild" presStyleCnt="0"/>
      <dgm:spPr/>
    </dgm:pt>
    <dgm:pt modelId="{EF2B4DDA-936C-4AA5-B864-D171759EC737}" type="pres">
      <dgm:prSet presAssocID="{7C0D94AE-1321-45B5-A3BE-73D5BDA4DBA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7E2BA0D-881A-4BEB-BFC0-A58EC019EBEC}" type="pres">
      <dgm:prSet presAssocID="{7C0D94AE-1321-45B5-A3BE-73D5BDA4DBA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12287B0-6570-46ED-A223-F296F33F75B0}" type="pres">
      <dgm:prSet presAssocID="{AA533702-1D3C-4BCA-B288-6914E344B834}" presName="root2" presStyleCnt="0"/>
      <dgm:spPr/>
    </dgm:pt>
    <dgm:pt modelId="{58103ACE-19CF-4966-BBC1-BD9CDFBAF1B7}" type="pres">
      <dgm:prSet presAssocID="{AA533702-1D3C-4BCA-B288-6914E344B834}" presName="LevelTwoTextNode" presStyleLbl="node2" presStyleIdx="0" presStyleCnt="4" custLinFactNeighborX="-339" custLinFactNeighborY="1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E9CCB-A6EE-4C3C-A327-809B001A370E}" type="pres">
      <dgm:prSet presAssocID="{AA533702-1D3C-4BCA-B288-6914E344B834}" presName="level3hierChild" presStyleCnt="0"/>
      <dgm:spPr/>
    </dgm:pt>
    <dgm:pt modelId="{61837361-AAA6-47C0-B8E2-B3317CA65310}" type="pres">
      <dgm:prSet presAssocID="{001347CD-7DE5-40AB-B0E6-6EBC4727D7C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8ECE659-F46B-462B-A964-1433581FD255}" type="pres">
      <dgm:prSet presAssocID="{001347CD-7DE5-40AB-B0E6-6EBC4727D7C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933D5B6-14FF-4C70-B165-76FE9DC9DEFD}" type="pres">
      <dgm:prSet presAssocID="{9B8FCDDB-A42F-4069-9C4B-FE4EA37FC1FB}" presName="root2" presStyleCnt="0"/>
      <dgm:spPr/>
    </dgm:pt>
    <dgm:pt modelId="{4FD5E21A-70CA-4088-A238-8B601F6AACFB}" type="pres">
      <dgm:prSet presAssocID="{9B8FCDDB-A42F-4069-9C4B-FE4EA37FC1F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02A06-2D4A-4677-85F9-65EBE63928DA}" type="pres">
      <dgm:prSet presAssocID="{9B8FCDDB-A42F-4069-9C4B-FE4EA37FC1FB}" presName="level3hierChild" presStyleCnt="0"/>
      <dgm:spPr/>
    </dgm:pt>
    <dgm:pt modelId="{FB3D19E2-105B-424B-B0E5-533FBBEB9B8D}" type="pres">
      <dgm:prSet presAssocID="{53D2BED9-9B4B-4032-9D5E-E90DA60A7E4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57C198D-F3F8-48F3-9FAB-E63F8303C309}" type="pres">
      <dgm:prSet presAssocID="{53D2BED9-9B4B-4032-9D5E-E90DA60A7E4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767FD60-621A-4471-A9E7-15D44167DDAD}" type="pres">
      <dgm:prSet presAssocID="{6389E3CF-5C77-4D45-8E5F-1EEA7EEB9902}" presName="root2" presStyleCnt="0"/>
      <dgm:spPr/>
    </dgm:pt>
    <dgm:pt modelId="{5EA85CA0-29CE-4E98-A53F-7A939C606CBE}" type="pres">
      <dgm:prSet presAssocID="{6389E3CF-5C77-4D45-8E5F-1EEA7EEB990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CE0EE2-72DC-4A9B-B20F-D9961CE7870B}" type="pres">
      <dgm:prSet presAssocID="{6389E3CF-5C77-4D45-8E5F-1EEA7EEB9902}" presName="level3hierChild" presStyleCnt="0"/>
      <dgm:spPr/>
    </dgm:pt>
    <dgm:pt modelId="{56993446-8185-470B-A5D0-9BA4F0A68AC9}" type="pres">
      <dgm:prSet presAssocID="{FC893E81-3278-42AC-8211-D89EF391F16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CD0E398-B278-4303-A7AE-50BECA3BAD28}" type="pres">
      <dgm:prSet presAssocID="{FC893E81-3278-42AC-8211-D89EF391F16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F6957C6-EE32-4888-8A82-0D1472BBCDE9}" type="pres">
      <dgm:prSet presAssocID="{379A997E-A9A3-4ECB-BEB1-36308D8A0BAF}" presName="root2" presStyleCnt="0"/>
      <dgm:spPr/>
    </dgm:pt>
    <dgm:pt modelId="{84DA807D-A9F6-4209-A643-692B8E48FD2F}" type="pres">
      <dgm:prSet presAssocID="{379A997E-A9A3-4ECB-BEB1-36308D8A0BA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35CA8-0744-4A27-A4CD-44DC2E41BD4B}" type="pres">
      <dgm:prSet presAssocID="{379A997E-A9A3-4ECB-BEB1-36308D8A0BAF}" presName="level3hierChild" presStyleCnt="0"/>
      <dgm:spPr/>
    </dgm:pt>
    <dgm:pt modelId="{90E7C231-E3D4-438E-865B-FAAA673B46C1}" type="pres">
      <dgm:prSet presAssocID="{1E98337A-AF56-49E5-84B9-101C0AA1EAB4}" presName="root1" presStyleCnt="0"/>
      <dgm:spPr/>
    </dgm:pt>
    <dgm:pt modelId="{C35DB2AB-3DA6-411E-A79E-950BF487B7F9}" type="pres">
      <dgm:prSet presAssocID="{1E98337A-AF56-49E5-84B9-101C0AA1EAB4}" presName="LevelOneTextNode" presStyleLbl="node0" presStyleIdx="1" presStyleCnt="2" custAng="5400000" custScaleX="153353" custScaleY="35582" custLinFactNeighborX="-32134" custLinFactNeighborY="-21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C2067-39FD-4AA6-B7E3-562862203B66}" type="pres">
      <dgm:prSet presAssocID="{1E98337A-AF56-49E5-84B9-101C0AA1EAB4}" presName="level2hierChild" presStyleCnt="0"/>
      <dgm:spPr/>
    </dgm:pt>
  </dgm:ptLst>
  <dgm:cxnLst>
    <dgm:cxn modelId="{9BC23D69-496F-44A5-BB74-A9F98E80C054}" srcId="{723DE553-7DBE-4823-BAF7-8D3BA2CAAABC}" destId="{379A997E-A9A3-4ECB-BEB1-36308D8A0BAF}" srcOrd="3" destOrd="0" parTransId="{FC893E81-3278-42AC-8211-D89EF391F16E}" sibTransId="{E2BBBED4-4042-4C1C-858E-14224106B8E5}"/>
    <dgm:cxn modelId="{3894E493-CFC4-475B-802E-D6FD4390BE14}" type="presOf" srcId="{6389E3CF-5C77-4D45-8E5F-1EEA7EEB9902}" destId="{5EA85CA0-29CE-4E98-A53F-7A939C606CBE}" srcOrd="0" destOrd="0" presId="urn:microsoft.com/office/officeart/2008/layout/HorizontalMultiLevelHierarchy"/>
    <dgm:cxn modelId="{5D8A4BEB-10D3-4BA5-9AF3-434B6BF25442}" srcId="{43BA05D7-CF88-4EF8-AF5B-7BD8508261FF}" destId="{723DE553-7DBE-4823-BAF7-8D3BA2CAAABC}" srcOrd="0" destOrd="0" parTransId="{F69C7155-8F03-4056-8719-7D3B82312D32}" sibTransId="{F49020ED-3F13-4B04-A5EC-F523698318DF}"/>
    <dgm:cxn modelId="{ACFA2C84-2B8F-478F-A462-D2031E6A00AC}" type="presOf" srcId="{379A997E-A9A3-4ECB-BEB1-36308D8A0BAF}" destId="{84DA807D-A9F6-4209-A643-692B8E48FD2F}" srcOrd="0" destOrd="0" presId="urn:microsoft.com/office/officeart/2008/layout/HorizontalMultiLevelHierarchy"/>
    <dgm:cxn modelId="{CD843C95-DAFA-4002-B1D3-BB978687F1DB}" type="presOf" srcId="{FC893E81-3278-42AC-8211-D89EF391F16E}" destId="{56993446-8185-470B-A5D0-9BA4F0A68AC9}" srcOrd="0" destOrd="0" presId="urn:microsoft.com/office/officeart/2008/layout/HorizontalMultiLevelHierarchy"/>
    <dgm:cxn modelId="{61000336-45DD-4835-B2A9-998F5F4C512F}" type="presOf" srcId="{9B8FCDDB-A42F-4069-9C4B-FE4EA37FC1FB}" destId="{4FD5E21A-70CA-4088-A238-8B601F6AACFB}" srcOrd="0" destOrd="0" presId="urn:microsoft.com/office/officeart/2008/layout/HorizontalMultiLevelHierarchy"/>
    <dgm:cxn modelId="{1074F4B6-F46A-452A-8881-485C561DB6DF}" type="presOf" srcId="{53D2BED9-9B4B-4032-9D5E-E90DA60A7E41}" destId="{957C198D-F3F8-48F3-9FAB-E63F8303C309}" srcOrd="1" destOrd="0" presId="urn:microsoft.com/office/officeart/2008/layout/HorizontalMultiLevelHierarchy"/>
    <dgm:cxn modelId="{8545E976-372B-4BA0-920F-A5FEA3F9BB6B}" srcId="{723DE553-7DBE-4823-BAF7-8D3BA2CAAABC}" destId="{6389E3CF-5C77-4D45-8E5F-1EEA7EEB9902}" srcOrd="2" destOrd="0" parTransId="{53D2BED9-9B4B-4032-9D5E-E90DA60A7E41}" sibTransId="{9603F2F8-23EB-4287-89E7-9F16BB9548C7}"/>
    <dgm:cxn modelId="{24D10520-38F3-4A1C-8FF2-9B87EFD17D94}" type="presOf" srcId="{001347CD-7DE5-40AB-B0E6-6EBC4727D7C2}" destId="{61837361-AAA6-47C0-B8E2-B3317CA65310}" srcOrd="0" destOrd="0" presId="urn:microsoft.com/office/officeart/2008/layout/HorizontalMultiLevelHierarchy"/>
    <dgm:cxn modelId="{62ABA26A-DC42-4E5C-8F65-47698344B37F}" type="presOf" srcId="{1E98337A-AF56-49E5-84B9-101C0AA1EAB4}" destId="{C35DB2AB-3DA6-411E-A79E-950BF487B7F9}" srcOrd="0" destOrd="0" presId="urn:microsoft.com/office/officeart/2008/layout/HorizontalMultiLevelHierarchy"/>
    <dgm:cxn modelId="{38BAE42C-9CFA-4E08-A666-AE2E0B8F66B2}" type="presOf" srcId="{001347CD-7DE5-40AB-B0E6-6EBC4727D7C2}" destId="{18ECE659-F46B-462B-A964-1433581FD255}" srcOrd="1" destOrd="0" presId="urn:microsoft.com/office/officeart/2008/layout/HorizontalMultiLevelHierarchy"/>
    <dgm:cxn modelId="{05313936-C3F6-4E3A-A8F8-51FB21356330}" srcId="{723DE553-7DBE-4823-BAF7-8D3BA2CAAABC}" destId="{9B8FCDDB-A42F-4069-9C4B-FE4EA37FC1FB}" srcOrd="1" destOrd="0" parTransId="{001347CD-7DE5-40AB-B0E6-6EBC4727D7C2}" sibTransId="{C7318D2B-07FB-4885-8BB1-9181E9273E32}"/>
    <dgm:cxn modelId="{BA211FAB-9E58-405C-8C45-8971D7C24A22}" srcId="{43BA05D7-CF88-4EF8-AF5B-7BD8508261FF}" destId="{1E98337A-AF56-49E5-84B9-101C0AA1EAB4}" srcOrd="1" destOrd="0" parTransId="{13FA161A-DF67-4E4C-9E4A-5F207ED2FCDD}" sibTransId="{CEA48FF3-0825-4E22-B76B-85B87779B3B1}"/>
    <dgm:cxn modelId="{EFE66441-3A0B-490B-9FDB-3C26CCCC5D32}" type="presOf" srcId="{7C0D94AE-1321-45B5-A3BE-73D5BDA4DBA2}" destId="{EF2B4DDA-936C-4AA5-B864-D171759EC737}" srcOrd="0" destOrd="0" presId="urn:microsoft.com/office/officeart/2008/layout/HorizontalMultiLevelHierarchy"/>
    <dgm:cxn modelId="{60A484C5-A971-42CF-9664-7410C66E981D}" type="presOf" srcId="{AA533702-1D3C-4BCA-B288-6914E344B834}" destId="{58103ACE-19CF-4966-BBC1-BD9CDFBAF1B7}" srcOrd="0" destOrd="0" presId="urn:microsoft.com/office/officeart/2008/layout/HorizontalMultiLevelHierarchy"/>
    <dgm:cxn modelId="{6C74F942-AEF9-42C0-8EA6-B55D2C509AE0}" type="presOf" srcId="{43BA05D7-CF88-4EF8-AF5B-7BD8508261FF}" destId="{89EE6783-7493-4E90-B25C-1249CD1A7DFF}" srcOrd="0" destOrd="0" presId="urn:microsoft.com/office/officeart/2008/layout/HorizontalMultiLevelHierarchy"/>
    <dgm:cxn modelId="{562F781B-4F33-496D-A690-FBA0BBD11147}" srcId="{723DE553-7DBE-4823-BAF7-8D3BA2CAAABC}" destId="{AA533702-1D3C-4BCA-B288-6914E344B834}" srcOrd="0" destOrd="0" parTransId="{7C0D94AE-1321-45B5-A3BE-73D5BDA4DBA2}" sibTransId="{285275A0-233A-4A5F-B51F-A850C5BF0EF1}"/>
    <dgm:cxn modelId="{0A1E5BC8-389D-463D-BF86-3440DA75BEB7}" type="presOf" srcId="{FC893E81-3278-42AC-8211-D89EF391F16E}" destId="{8CD0E398-B278-4303-A7AE-50BECA3BAD28}" srcOrd="1" destOrd="0" presId="urn:microsoft.com/office/officeart/2008/layout/HorizontalMultiLevelHierarchy"/>
    <dgm:cxn modelId="{4EFC4DD1-0A4A-47CE-A877-ECAFB11B7913}" type="presOf" srcId="{7C0D94AE-1321-45B5-A3BE-73D5BDA4DBA2}" destId="{C7E2BA0D-881A-4BEB-BFC0-A58EC019EBEC}" srcOrd="1" destOrd="0" presId="urn:microsoft.com/office/officeart/2008/layout/HorizontalMultiLevelHierarchy"/>
    <dgm:cxn modelId="{C1412602-334E-4E1F-8481-396646A4A549}" type="presOf" srcId="{53D2BED9-9B4B-4032-9D5E-E90DA60A7E41}" destId="{FB3D19E2-105B-424B-B0E5-533FBBEB9B8D}" srcOrd="0" destOrd="0" presId="urn:microsoft.com/office/officeart/2008/layout/HorizontalMultiLevelHierarchy"/>
    <dgm:cxn modelId="{C950B34E-451F-46A3-99E4-A463EA7074F8}" type="presOf" srcId="{723DE553-7DBE-4823-BAF7-8D3BA2CAAABC}" destId="{720B800B-3A8E-4223-9CF2-A5933F2163FD}" srcOrd="0" destOrd="0" presId="urn:microsoft.com/office/officeart/2008/layout/HorizontalMultiLevelHierarchy"/>
    <dgm:cxn modelId="{33848849-E1BA-406D-BF0B-CAEA7BE0B24A}" type="presParOf" srcId="{89EE6783-7493-4E90-B25C-1249CD1A7DFF}" destId="{C3C79A4F-E2E0-4CB2-A08E-1087457E62AC}" srcOrd="0" destOrd="0" presId="urn:microsoft.com/office/officeart/2008/layout/HorizontalMultiLevelHierarchy"/>
    <dgm:cxn modelId="{BD4D07C1-B755-45B3-8606-42191D984F1D}" type="presParOf" srcId="{C3C79A4F-E2E0-4CB2-A08E-1087457E62AC}" destId="{720B800B-3A8E-4223-9CF2-A5933F2163FD}" srcOrd="0" destOrd="0" presId="urn:microsoft.com/office/officeart/2008/layout/HorizontalMultiLevelHierarchy"/>
    <dgm:cxn modelId="{671F25D8-9854-487C-875D-A7C802DF8DCD}" type="presParOf" srcId="{C3C79A4F-E2E0-4CB2-A08E-1087457E62AC}" destId="{56719AC7-7E65-4990-B256-656121DD0CFB}" srcOrd="1" destOrd="0" presId="urn:microsoft.com/office/officeart/2008/layout/HorizontalMultiLevelHierarchy"/>
    <dgm:cxn modelId="{C165A8AF-7795-49C7-AB07-EFB087AD6021}" type="presParOf" srcId="{56719AC7-7E65-4990-B256-656121DD0CFB}" destId="{EF2B4DDA-936C-4AA5-B864-D171759EC737}" srcOrd="0" destOrd="0" presId="urn:microsoft.com/office/officeart/2008/layout/HorizontalMultiLevelHierarchy"/>
    <dgm:cxn modelId="{D816BCC3-DE49-49FC-B503-2420939A9AFA}" type="presParOf" srcId="{EF2B4DDA-936C-4AA5-B864-D171759EC737}" destId="{C7E2BA0D-881A-4BEB-BFC0-A58EC019EBEC}" srcOrd="0" destOrd="0" presId="urn:microsoft.com/office/officeart/2008/layout/HorizontalMultiLevelHierarchy"/>
    <dgm:cxn modelId="{0345EDEE-0705-4584-9348-B4610B3B80A2}" type="presParOf" srcId="{56719AC7-7E65-4990-B256-656121DD0CFB}" destId="{312287B0-6570-46ED-A223-F296F33F75B0}" srcOrd="1" destOrd="0" presId="urn:microsoft.com/office/officeart/2008/layout/HorizontalMultiLevelHierarchy"/>
    <dgm:cxn modelId="{B4AECCAE-0D31-4EA1-8C0A-6B0C0F7EE559}" type="presParOf" srcId="{312287B0-6570-46ED-A223-F296F33F75B0}" destId="{58103ACE-19CF-4966-BBC1-BD9CDFBAF1B7}" srcOrd="0" destOrd="0" presId="urn:microsoft.com/office/officeart/2008/layout/HorizontalMultiLevelHierarchy"/>
    <dgm:cxn modelId="{D65C0960-A6FD-4991-9628-3ACF0BB17A65}" type="presParOf" srcId="{312287B0-6570-46ED-A223-F296F33F75B0}" destId="{F43E9CCB-A6EE-4C3C-A327-809B001A370E}" srcOrd="1" destOrd="0" presId="urn:microsoft.com/office/officeart/2008/layout/HorizontalMultiLevelHierarchy"/>
    <dgm:cxn modelId="{D2B9EBC6-243E-444D-8020-38D5A30CA34D}" type="presParOf" srcId="{56719AC7-7E65-4990-B256-656121DD0CFB}" destId="{61837361-AAA6-47C0-B8E2-B3317CA65310}" srcOrd="2" destOrd="0" presId="urn:microsoft.com/office/officeart/2008/layout/HorizontalMultiLevelHierarchy"/>
    <dgm:cxn modelId="{CBE5D211-88F7-4F4D-B67A-B311384A9399}" type="presParOf" srcId="{61837361-AAA6-47C0-B8E2-B3317CA65310}" destId="{18ECE659-F46B-462B-A964-1433581FD255}" srcOrd="0" destOrd="0" presId="urn:microsoft.com/office/officeart/2008/layout/HorizontalMultiLevelHierarchy"/>
    <dgm:cxn modelId="{8F5FC5E8-8315-40E2-A3F1-BFC5ED40F384}" type="presParOf" srcId="{56719AC7-7E65-4990-B256-656121DD0CFB}" destId="{D933D5B6-14FF-4C70-B165-76FE9DC9DEFD}" srcOrd="3" destOrd="0" presId="urn:microsoft.com/office/officeart/2008/layout/HorizontalMultiLevelHierarchy"/>
    <dgm:cxn modelId="{2B938F7F-3D1A-422A-A8BE-73D94F1C46F0}" type="presParOf" srcId="{D933D5B6-14FF-4C70-B165-76FE9DC9DEFD}" destId="{4FD5E21A-70CA-4088-A238-8B601F6AACFB}" srcOrd="0" destOrd="0" presId="urn:microsoft.com/office/officeart/2008/layout/HorizontalMultiLevelHierarchy"/>
    <dgm:cxn modelId="{54122FCD-297D-4753-9228-2C4951781187}" type="presParOf" srcId="{D933D5B6-14FF-4C70-B165-76FE9DC9DEFD}" destId="{2A602A06-2D4A-4677-85F9-65EBE63928DA}" srcOrd="1" destOrd="0" presId="urn:microsoft.com/office/officeart/2008/layout/HorizontalMultiLevelHierarchy"/>
    <dgm:cxn modelId="{FBC0D6ED-7B88-4AEE-8254-0061A3849068}" type="presParOf" srcId="{56719AC7-7E65-4990-B256-656121DD0CFB}" destId="{FB3D19E2-105B-424B-B0E5-533FBBEB9B8D}" srcOrd="4" destOrd="0" presId="urn:microsoft.com/office/officeart/2008/layout/HorizontalMultiLevelHierarchy"/>
    <dgm:cxn modelId="{5864B1C9-E3FD-48F4-9F76-25EA36D39A86}" type="presParOf" srcId="{FB3D19E2-105B-424B-B0E5-533FBBEB9B8D}" destId="{957C198D-F3F8-48F3-9FAB-E63F8303C309}" srcOrd="0" destOrd="0" presId="urn:microsoft.com/office/officeart/2008/layout/HorizontalMultiLevelHierarchy"/>
    <dgm:cxn modelId="{CA8F1DC7-5AF2-4668-860C-00E02B87ABF2}" type="presParOf" srcId="{56719AC7-7E65-4990-B256-656121DD0CFB}" destId="{6767FD60-621A-4471-A9E7-15D44167DDAD}" srcOrd="5" destOrd="0" presId="urn:microsoft.com/office/officeart/2008/layout/HorizontalMultiLevelHierarchy"/>
    <dgm:cxn modelId="{38FE2FA8-724D-4B99-A1CC-5AD1C786B536}" type="presParOf" srcId="{6767FD60-621A-4471-A9E7-15D44167DDAD}" destId="{5EA85CA0-29CE-4E98-A53F-7A939C606CBE}" srcOrd="0" destOrd="0" presId="urn:microsoft.com/office/officeart/2008/layout/HorizontalMultiLevelHierarchy"/>
    <dgm:cxn modelId="{D7C4A553-17D7-4622-B7E5-A204686553C1}" type="presParOf" srcId="{6767FD60-621A-4471-A9E7-15D44167DDAD}" destId="{2ECE0EE2-72DC-4A9B-B20F-D9961CE7870B}" srcOrd="1" destOrd="0" presId="urn:microsoft.com/office/officeart/2008/layout/HorizontalMultiLevelHierarchy"/>
    <dgm:cxn modelId="{BEB626B1-21BE-4992-BD00-3F7CDE5FA138}" type="presParOf" srcId="{56719AC7-7E65-4990-B256-656121DD0CFB}" destId="{56993446-8185-470B-A5D0-9BA4F0A68AC9}" srcOrd="6" destOrd="0" presId="urn:microsoft.com/office/officeart/2008/layout/HorizontalMultiLevelHierarchy"/>
    <dgm:cxn modelId="{70BC7BD0-1F96-4676-AAF9-AB888A6B3333}" type="presParOf" srcId="{56993446-8185-470B-A5D0-9BA4F0A68AC9}" destId="{8CD0E398-B278-4303-A7AE-50BECA3BAD28}" srcOrd="0" destOrd="0" presId="urn:microsoft.com/office/officeart/2008/layout/HorizontalMultiLevelHierarchy"/>
    <dgm:cxn modelId="{3E29E819-3E70-4150-89B3-D7077613DC13}" type="presParOf" srcId="{56719AC7-7E65-4990-B256-656121DD0CFB}" destId="{7F6957C6-EE32-4888-8A82-0D1472BBCDE9}" srcOrd="7" destOrd="0" presId="urn:microsoft.com/office/officeart/2008/layout/HorizontalMultiLevelHierarchy"/>
    <dgm:cxn modelId="{F37E578A-5496-4D7E-8E51-16A51957947F}" type="presParOf" srcId="{7F6957C6-EE32-4888-8A82-0D1472BBCDE9}" destId="{84DA807D-A9F6-4209-A643-692B8E48FD2F}" srcOrd="0" destOrd="0" presId="urn:microsoft.com/office/officeart/2008/layout/HorizontalMultiLevelHierarchy"/>
    <dgm:cxn modelId="{DE26A620-0063-494A-B9A7-42265E266C7E}" type="presParOf" srcId="{7F6957C6-EE32-4888-8A82-0D1472BBCDE9}" destId="{3B935CA8-0744-4A27-A4CD-44DC2E41BD4B}" srcOrd="1" destOrd="0" presId="urn:microsoft.com/office/officeart/2008/layout/HorizontalMultiLevelHierarchy"/>
    <dgm:cxn modelId="{BF12A96C-E0BA-4AE6-BDB6-9488BA3DCAB5}" type="presParOf" srcId="{89EE6783-7493-4E90-B25C-1249CD1A7DFF}" destId="{90E7C231-E3D4-438E-865B-FAAA673B46C1}" srcOrd="1" destOrd="0" presId="urn:microsoft.com/office/officeart/2008/layout/HorizontalMultiLevelHierarchy"/>
    <dgm:cxn modelId="{90C4B640-54AC-4F29-8D1B-1D5C8A14AC31}" type="presParOf" srcId="{90E7C231-E3D4-438E-865B-FAAA673B46C1}" destId="{C35DB2AB-3DA6-411E-A79E-950BF487B7F9}" srcOrd="0" destOrd="0" presId="urn:microsoft.com/office/officeart/2008/layout/HorizontalMultiLevelHierarchy"/>
    <dgm:cxn modelId="{53B389C8-8402-4AB2-8CE6-240CBACED097}" type="presParOf" srcId="{90E7C231-E3D4-438E-865B-FAAA673B46C1}" destId="{777C2067-39FD-4AA6-B7E3-562862203B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93446-8185-470B-A5D0-9BA4F0A68AC9}">
      <dsp:nvSpPr>
        <dsp:cNvPr id="0" name=""/>
        <dsp:cNvSpPr/>
      </dsp:nvSpPr>
      <dsp:spPr>
        <a:xfrm>
          <a:off x="1636370" y="1491615"/>
          <a:ext cx="912613" cy="2593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06" y="0"/>
              </a:lnTo>
              <a:lnTo>
                <a:pt x="456306" y="2593856"/>
              </a:lnTo>
              <a:lnTo>
                <a:pt x="912613" y="259385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23934" y="2719801"/>
        <a:ext cx="137485" cy="137485"/>
      </dsp:txXfrm>
    </dsp:sp>
    <dsp:sp modelId="{FB3D19E2-105B-424B-B0E5-533FBBEB9B8D}">
      <dsp:nvSpPr>
        <dsp:cNvPr id="0" name=""/>
        <dsp:cNvSpPr/>
      </dsp:nvSpPr>
      <dsp:spPr>
        <a:xfrm>
          <a:off x="1636370" y="1491615"/>
          <a:ext cx="912613" cy="139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06" y="0"/>
              </a:lnTo>
              <a:lnTo>
                <a:pt x="456306" y="1392856"/>
              </a:lnTo>
              <a:lnTo>
                <a:pt x="912613" y="139285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51047" y="2146413"/>
        <a:ext cx="83260" cy="83260"/>
      </dsp:txXfrm>
    </dsp:sp>
    <dsp:sp modelId="{61837361-AAA6-47C0-B8E2-B3317CA65310}">
      <dsp:nvSpPr>
        <dsp:cNvPr id="0" name=""/>
        <dsp:cNvSpPr/>
      </dsp:nvSpPr>
      <dsp:spPr>
        <a:xfrm>
          <a:off x="1636370" y="1491615"/>
          <a:ext cx="912613" cy="19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06" y="0"/>
              </a:lnTo>
              <a:lnTo>
                <a:pt x="456306" y="191856"/>
              </a:lnTo>
              <a:lnTo>
                <a:pt x="912613" y="19185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69363" y="1564230"/>
        <a:ext cx="46628" cy="46628"/>
      </dsp:txXfrm>
    </dsp:sp>
    <dsp:sp modelId="{EF2B4DDA-936C-4AA5-B864-D171759EC737}">
      <dsp:nvSpPr>
        <dsp:cNvPr id="0" name=""/>
        <dsp:cNvSpPr/>
      </dsp:nvSpPr>
      <dsp:spPr>
        <a:xfrm>
          <a:off x="1636370" y="493146"/>
          <a:ext cx="901930" cy="998468"/>
        </a:xfrm>
        <a:custGeom>
          <a:avLst/>
          <a:gdLst/>
          <a:ahLst/>
          <a:cxnLst/>
          <a:rect l="0" t="0" r="0" b="0"/>
          <a:pathLst>
            <a:path>
              <a:moveTo>
                <a:pt x="0" y="998468"/>
              </a:moveTo>
              <a:lnTo>
                <a:pt x="450965" y="998468"/>
              </a:lnTo>
              <a:lnTo>
                <a:pt x="450965" y="0"/>
              </a:lnTo>
              <a:lnTo>
                <a:pt x="901930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53697" y="958743"/>
        <a:ext cx="67275" cy="67275"/>
      </dsp:txXfrm>
    </dsp:sp>
    <dsp:sp modelId="{720B800B-3A8E-4223-9CF2-A5933F2163FD}">
      <dsp:nvSpPr>
        <dsp:cNvPr id="0" name=""/>
        <dsp:cNvSpPr/>
      </dsp:nvSpPr>
      <dsp:spPr>
        <a:xfrm>
          <a:off x="0" y="754908"/>
          <a:ext cx="1799325" cy="14734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9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ВОПРОСОВ</a:t>
          </a:r>
          <a:r>
            <a:rPr lang="ru-RU" sz="1400" b="1" kern="1200" baseline="0" dirty="0" smtClean="0">
              <a:solidFill>
                <a:schemeClr val="tx1"/>
              </a:solidFill>
            </a:rPr>
            <a:t> 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754908"/>
        <a:ext cx="1799325" cy="1473415"/>
      </dsp:txXfrm>
    </dsp:sp>
    <dsp:sp modelId="{58103ACE-19CF-4966-BBC1-BD9CDFBAF1B7}">
      <dsp:nvSpPr>
        <dsp:cNvPr id="0" name=""/>
        <dsp:cNvSpPr/>
      </dsp:nvSpPr>
      <dsp:spPr>
        <a:xfrm>
          <a:off x="2538300" y="12747"/>
          <a:ext cx="3151423" cy="9607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Информирование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4 балла  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2538300" y="12747"/>
        <a:ext cx="3151423" cy="960799"/>
      </dsp:txXfrm>
    </dsp:sp>
    <dsp:sp modelId="{4FD5E21A-70CA-4088-A238-8B601F6AACFB}">
      <dsp:nvSpPr>
        <dsp:cNvPr id="0" name=""/>
        <dsp:cNvSpPr/>
      </dsp:nvSpPr>
      <dsp:spPr>
        <a:xfrm>
          <a:off x="2548984" y="1203072"/>
          <a:ext cx="3151423" cy="9607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Актуализация НПА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2 балла 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2548984" y="1203072"/>
        <a:ext cx="3151423" cy="960799"/>
      </dsp:txXfrm>
    </dsp:sp>
    <dsp:sp modelId="{5EA85CA0-29CE-4E98-A53F-7A939C606CBE}">
      <dsp:nvSpPr>
        <dsp:cNvPr id="0" name=""/>
        <dsp:cNvSpPr/>
      </dsp:nvSpPr>
      <dsp:spPr>
        <a:xfrm>
          <a:off x="2548984" y="2404072"/>
          <a:ext cx="3151423" cy="9607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Фактическая нагрузка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10 баллов   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2548984" y="2404072"/>
        <a:ext cx="3151423" cy="960799"/>
      </dsp:txXfrm>
    </dsp:sp>
    <dsp:sp modelId="{84DA807D-A9F6-4209-A643-692B8E48FD2F}">
      <dsp:nvSpPr>
        <dsp:cNvPr id="0" name=""/>
        <dsp:cNvSpPr/>
      </dsp:nvSpPr>
      <dsp:spPr>
        <a:xfrm>
          <a:off x="2548984" y="3605072"/>
          <a:ext cx="3151423" cy="9607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Результативность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2 балла   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2548984" y="3605072"/>
        <a:ext cx="3151423" cy="960799"/>
      </dsp:txXfrm>
    </dsp:sp>
    <dsp:sp modelId="{C35DB2AB-3DA6-411E-A79E-950BF487B7F9}">
      <dsp:nvSpPr>
        <dsp:cNvPr id="0" name=""/>
        <dsp:cNvSpPr/>
      </dsp:nvSpPr>
      <dsp:spPr>
        <a:xfrm>
          <a:off x="0" y="2519644"/>
          <a:ext cx="1799325" cy="14734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</a:rPr>
            <a:t>  Каждый вопрос оценивается от 0 до 2 баллов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2519644"/>
        <a:ext cx="1799325" cy="147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A971-1E09-419B-9801-1395AC9C2C0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AE83-4EF9-4DB7-AFBC-560E102BC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r">
              <a:defRPr sz="800"/>
            </a:lvl1pPr>
          </a:lstStyle>
          <a:p>
            <a:fld id="{FCD8D6DE-462C-446C-841B-F9E76E0467F1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226" tIns="29613" rIns="59226" bIns="296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11" y="4777637"/>
            <a:ext cx="5437855" cy="3908172"/>
          </a:xfrm>
          <a:prstGeom prst="rect">
            <a:avLst/>
          </a:prstGeom>
        </p:spPr>
        <p:txBody>
          <a:bodyPr vert="horz" lIns="59226" tIns="29613" rIns="59226" bIns="296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38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r">
              <a:defRPr sz="800"/>
            </a:lvl1pPr>
          </a:lstStyle>
          <a:p>
            <a:fld id="{679234E5-B13E-4759-98B4-AEAB7420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4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4096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2155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512" y="285156"/>
            <a:ext cx="14520672" cy="1012308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069" y="1375853"/>
            <a:ext cx="12365260" cy="456251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9356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0887" y="6033765"/>
            <a:ext cx="10877626" cy="2164509"/>
          </a:xfrm>
        </p:spPr>
        <p:txBody>
          <a:bodyPr>
            <a:normAutofit/>
          </a:bodyPr>
          <a:lstStyle>
            <a:lvl1pPr marL="0" indent="0" algn="ctr">
              <a:spcBef>
                <a:spcPts val="1559"/>
              </a:spcBef>
              <a:buNone/>
              <a:defRPr sz="2807">
                <a:solidFill>
                  <a:srgbClr val="FFFFFF"/>
                </a:solidFill>
              </a:defRPr>
            </a:lvl1pPr>
            <a:lvl2pPr marL="534684" indent="0" algn="ctr">
              <a:buNone/>
              <a:defRPr sz="2807"/>
            </a:lvl2pPr>
            <a:lvl3pPr marL="1069368" indent="0" algn="ctr">
              <a:buNone/>
              <a:defRPr sz="2807"/>
            </a:lvl3pPr>
            <a:lvl4pPr marL="1604052" indent="0" algn="ctr">
              <a:buNone/>
              <a:defRPr sz="2339"/>
            </a:lvl4pPr>
            <a:lvl5pPr marL="2138736" indent="0" algn="ctr">
              <a:buNone/>
              <a:defRPr sz="2339"/>
            </a:lvl5pPr>
            <a:lvl6pPr marL="2673420" indent="0" algn="ctr">
              <a:buNone/>
              <a:defRPr sz="2339"/>
            </a:lvl6pPr>
            <a:lvl7pPr marL="3208104" indent="0" algn="ctr">
              <a:buNone/>
              <a:defRPr sz="2339"/>
            </a:lvl7pPr>
            <a:lvl8pPr marL="3742788" indent="0" algn="ctr">
              <a:buNone/>
              <a:defRPr sz="2339"/>
            </a:lvl8pPr>
            <a:lvl9pPr marL="4277472" indent="0" algn="ctr">
              <a:buNone/>
              <a:defRPr sz="233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454776" y="5821962"/>
            <a:ext cx="1020984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2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4330" y="1188156"/>
            <a:ext cx="2883337" cy="84359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035" y="1188156"/>
            <a:ext cx="9217223" cy="84359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3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22" y="376564"/>
            <a:ext cx="846009" cy="9631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07EE25-83E8-2744-90A3-FAB432CA1FC3}"/>
              </a:ext>
            </a:extLst>
          </p:cNvPr>
          <p:cNvGrpSpPr/>
          <p:nvPr userDrawn="1"/>
        </p:nvGrpSpPr>
        <p:grpSpPr>
          <a:xfrm>
            <a:off x="-730309" y="-503587"/>
            <a:ext cx="1827016" cy="1917066"/>
            <a:chOff x="-350662" y="0"/>
            <a:chExt cx="1104493" cy="922104"/>
          </a:xfrm>
        </p:grpSpPr>
        <p:sp>
          <p:nvSpPr>
            <p:cNvPr id="11" name="Параллелограмм 5">
              <a:extLst>
                <a:ext uri="{FF2B5EF4-FFF2-40B4-BE49-F238E27FC236}">
                  <a16:creationId xmlns:a16="http://schemas.microsoft.com/office/drawing/2014/main" xmlns="" id="{C1456BBC-BF7F-6C4B-A488-5CF309B92745}"/>
                </a:ext>
              </a:extLst>
            </p:cNvPr>
            <p:cNvSpPr/>
            <p:nvPr userDrawn="1"/>
          </p:nvSpPr>
          <p:spPr>
            <a:xfrm flipH="1">
              <a:off x="-234982" y="68852"/>
              <a:ext cx="988813" cy="853252"/>
            </a:xfrm>
            <a:prstGeom prst="parallelogram">
              <a:avLst>
                <a:gd name="adj" fmla="val 9533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957" tIns="32483" rIns="64957" bIns="32483" rtlCol="0" anchor="ctr"/>
            <a:lstStyle/>
            <a:p>
              <a:pPr defTabSz="1074371" hangingPunct="1"/>
              <a:endParaRPr lang="ru-RU" sz="2150" kern="1200">
                <a:solidFill>
                  <a:prstClr val="white"/>
                </a:solidFill>
              </a:endParaRPr>
            </a:p>
          </p:txBody>
        </p:sp>
        <p:sp>
          <p:nvSpPr>
            <p:cNvPr id="12" name="Параллелограмм 6">
              <a:extLst>
                <a:ext uri="{FF2B5EF4-FFF2-40B4-BE49-F238E27FC236}">
                  <a16:creationId xmlns:a16="http://schemas.microsoft.com/office/drawing/2014/main" xmlns="" id="{C635DBE2-1FDC-8D43-BC16-C8161CA8FA5E}"/>
                </a:ext>
              </a:extLst>
            </p:cNvPr>
            <p:cNvSpPr/>
            <p:nvPr userDrawn="1"/>
          </p:nvSpPr>
          <p:spPr>
            <a:xfrm flipH="1">
              <a:off x="-350662" y="0"/>
              <a:ext cx="988813" cy="853252"/>
            </a:xfrm>
            <a:prstGeom prst="parallelogram">
              <a:avLst>
                <a:gd name="adj" fmla="val 95335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957" tIns="32483" rIns="64957" bIns="32483" rtlCol="0" anchor="ctr"/>
            <a:lstStyle/>
            <a:p>
              <a:pPr defTabSz="1074371" hangingPunct="1"/>
              <a:endParaRPr lang="ru-RU" sz="2150" kern="120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ый треугольник 7">
              <a:extLst>
                <a:ext uri="{FF2B5EF4-FFF2-40B4-BE49-F238E27FC236}">
                  <a16:creationId xmlns:a16="http://schemas.microsoft.com/office/drawing/2014/main" xmlns="" id="{24F2B64A-EA93-3441-9605-7A9599947946}"/>
                </a:ext>
              </a:extLst>
            </p:cNvPr>
            <p:cNvSpPr/>
            <p:nvPr userDrawn="1"/>
          </p:nvSpPr>
          <p:spPr>
            <a:xfrm flipH="1" flipV="1">
              <a:off x="0" y="50"/>
              <a:ext cx="644386" cy="644367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957" tIns="32483" rIns="64957" bIns="32483" rtlCol="0" anchor="ctr"/>
            <a:lstStyle/>
            <a:p>
              <a:pPr defTabSz="1074371" hangingPunct="1"/>
              <a:endParaRPr lang="ru-RU" sz="21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3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559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657" y="1829908"/>
            <a:ext cx="12365260" cy="456251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9356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379" y="6477974"/>
            <a:ext cx="10879160" cy="212652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7">
                <a:solidFill>
                  <a:schemeClr val="accent1"/>
                </a:solidFill>
              </a:defRPr>
            </a:lvl1pPr>
            <a:lvl2pPr marL="53468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36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405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73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4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810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78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47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2457927" y="6268858"/>
            <a:ext cx="102098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3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034" y="3208019"/>
            <a:ext cx="5899023" cy="6273461"/>
          </a:xfrm>
        </p:spPr>
        <p:txBody>
          <a:bodyPr/>
          <a:lstStyle>
            <a:lvl1pPr>
              <a:defRPr sz="2573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5756" y="3208020"/>
            <a:ext cx="5899023" cy="6273461"/>
          </a:xfrm>
        </p:spPr>
        <p:txBody>
          <a:bodyPr/>
          <a:lstStyle>
            <a:lvl1pPr>
              <a:defRPr sz="2573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7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034" y="3120874"/>
            <a:ext cx="5899023" cy="121191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7" b="1"/>
            </a:lvl1pPr>
            <a:lvl2pPr marL="534684" indent="0">
              <a:buNone/>
              <a:defRPr sz="2339" b="1"/>
            </a:lvl2pPr>
            <a:lvl3pPr marL="1069368" indent="0">
              <a:buNone/>
              <a:defRPr sz="2105" b="1"/>
            </a:lvl3pPr>
            <a:lvl4pPr marL="1604052" indent="0">
              <a:buNone/>
              <a:defRPr sz="1871" b="1"/>
            </a:lvl4pPr>
            <a:lvl5pPr marL="2138736" indent="0">
              <a:buNone/>
              <a:defRPr sz="1871" b="1"/>
            </a:lvl5pPr>
            <a:lvl6pPr marL="2673420" indent="0">
              <a:buNone/>
              <a:defRPr sz="1871" b="1"/>
            </a:lvl6pPr>
            <a:lvl7pPr marL="3208104" indent="0">
              <a:buNone/>
              <a:defRPr sz="1871" b="1"/>
            </a:lvl7pPr>
            <a:lvl8pPr marL="3742788" indent="0">
              <a:buNone/>
              <a:defRPr sz="1871" b="1"/>
            </a:lvl8pPr>
            <a:lvl9pPr marL="427747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8034" y="4243497"/>
            <a:ext cx="5899023" cy="5275411"/>
          </a:xfrm>
        </p:spPr>
        <p:txBody>
          <a:bodyPr/>
          <a:lstStyle>
            <a:lvl1pPr>
              <a:defRPr sz="2573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7693" y="3117009"/>
            <a:ext cx="5899023" cy="121191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7" b="1"/>
            </a:lvl1pPr>
            <a:lvl2pPr marL="534684" indent="0">
              <a:buNone/>
              <a:defRPr sz="2339" b="1"/>
            </a:lvl2pPr>
            <a:lvl3pPr marL="1069368" indent="0">
              <a:buNone/>
              <a:defRPr sz="2105" b="1"/>
            </a:lvl3pPr>
            <a:lvl4pPr marL="1604052" indent="0">
              <a:buNone/>
              <a:defRPr sz="1871" b="1"/>
            </a:lvl4pPr>
            <a:lvl5pPr marL="2138736" indent="0">
              <a:buNone/>
              <a:defRPr sz="1871" b="1"/>
            </a:lvl5pPr>
            <a:lvl6pPr marL="2673420" indent="0">
              <a:buNone/>
              <a:defRPr sz="1871" b="1"/>
            </a:lvl6pPr>
            <a:lvl7pPr marL="3208104" indent="0">
              <a:buNone/>
              <a:defRPr sz="1871" b="1"/>
            </a:lvl7pPr>
            <a:lvl8pPr marL="3742788" indent="0">
              <a:buNone/>
              <a:defRPr sz="1871" b="1"/>
            </a:lvl8pPr>
            <a:lvl9pPr marL="427747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7693" y="4240128"/>
            <a:ext cx="5899023" cy="5275411"/>
          </a:xfrm>
        </p:spPr>
        <p:txBody>
          <a:bodyPr/>
          <a:lstStyle>
            <a:lvl1pPr>
              <a:defRPr sz="2573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9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1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5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034" y="1710944"/>
            <a:ext cx="4688967" cy="270899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67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574" y="1710944"/>
            <a:ext cx="6864193" cy="7271512"/>
          </a:xfrm>
        </p:spPr>
        <p:txBody>
          <a:bodyPr/>
          <a:lstStyle>
            <a:lvl1pPr>
              <a:defRPr sz="3742"/>
            </a:lvl1pPr>
            <a:lvl2pPr>
              <a:defRPr sz="3275"/>
            </a:lvl2pPr>
            <a:lvl3pPr>
              <a:defRPr sz="2807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034" y="4419939"/>
            <a:ext cx="4688967" cy="45625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47"/>
              </a:spcBef>
              <a:buNone/>
              <a:defRPr sz="1988"/>
            </a:lvl1pPr>
            <a:lvl2pPr marL="534684" indent="0">
              <a:buNone/>
              <a:defRPr sz="1403"/>
            </a:lvl2pPr>
            <a:lvl3pPr marL="1069368" indent="0">
              <a:buNone/>
              <a:defRPr sz="1169"/>
            </a:lvl3pPr>
            <a:lvl4pPr marL="1604052" indent="0">
              <a:buNone/>
              <a:defRPr sz="1053"/>
            </a:lvl4pPr>
            <a:lvl5pPr marL="2138736" indent="0">
              <a:buNone/>
              <a:defRPr sz="1053"/>
            </a:lvl5pPr>
            <a:lvl6pPr marL="2673420" indent="0">
              <a:buNone/>
              <a:defRPr sz="1053"/>
            </a:lvl6pPr>
            <a:lvl7pPr marL="3208104" indent="0">
              <a:buNone/>
              <a:defRPr sz="1053"/>
            </a:lvl7pPr>
            <a:lvl8pPr marL="3742788" indent="0">
              <a:buNone/>
              <a:defRPr sz="1053"/>
            </a:lvl8pPr>
            <a:lvl9pPr marL="4277472" indent="0">
              <a:buNone/>
              <a:defRPr sz="10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9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034" y="1710944"/>
            <a:ext cx="4688967" cy="270899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67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48274" y="1668170"/>
            <a:ext cx="7042950" cy="7242998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3275"/>
            </a:lvl1pPr>
            <a:lvl2pPr marL="534684" indent="0">
              <a:buNone/>
              <a:defRPr sz="3275"/>
            </a:lvl2pPr>
            <a:lvl3pPr marL="1069368" indent="0">
              <a:buNone/>
              <a:defRPr sz="2807"/>
            </a:lvl3pPr>
            <a:lvl4pPr marL="1604052" indent="0">
              <a:buNone/>
              <a:defRPr sz="2339"/>
            </a:lvl4pPr>
            <a:lvl5pPr marL="2138736" indent="0">
              <a:buNone/>
              <a:defRPr sz="2339"/>
            </a:lvl5pPr>
            <a:lvl6pPr marL="2673420" indent="0">
              <a:buNone/>
              <a:defRPr sz="2339"/>
            </a:lvl6pPr>
            <a:lvl7pPr marL="3208104" indent="0">
              <a:buNone/>
              <a:defRPr sz="2339"/>
            </a:lvl7pPr>
            <a:lvl8pPr marL="3742788" indent="0">
              <a:buNone/>
              <a:defRPr sz="2339"/>
            </a:lvl8pPr>
            <a:lvl9pPr marL="4277472" indent="0">
              <a:buNone/>
              <a:defRPr sz="233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034" y="4419939"/>
            <a:ext cx="4688967" cy="44912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47"/>
              </a:spcBef>
              <a:buNone/>
              <a:defRPr sz="1988"/>
            </a:lvl1pPr>
            <a:lvl2pPr marL="534684" indent="0">
              <a:buNone/>
              <a:defRPr sz="1403"/>
            </a:lvl2pPr>
            <a:lvl3pPr marL="1069368" indent="0">
              <a:buNone/>
              <a:defRPr sz="1169"/>
            </a:lvl3pPr>
            <a:lvl4pPr marL="1604052" indent="0">
              <a:buNone/>
              <a:defRPr sz="1053"/>
            </a:lvl4pPr>
            <a:lvl5pPr marL="2138736" indent="0">
              <a:buNone/>
              <a:defRPr sz="1053"/>
            </a:lvl5pPr>
            <a:lvl6pPr marL="2673420" indent="0">
              <a:buNone/>
              <a:defRPr sz="1053"/>
            </a:lvl6pPr>
            <a:lvl7pPr marL="3208104" indent="0">
              <a:buNone/>
              <a:defRPr sz="1053"/>
            </a:lvl7pPr>
            <a:lvl8pPr marL="3742788" indent="0">
              <a:buNone/>
              <a:defRPr sz="1053"/>
            </a:lvl8pPr>
            <a:lvl9pPr marL="4277472" indent="0">
              <a:buNone/>
              <a:defRPr sz="10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9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514" y="285158"/>
            <a:ext cx="14520672" cy="101230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8034" y="950524"/>
            <a:ext cx="12251817" cy="2114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037" y="3208020"/>
            <a:ext cx="12248530" cy="629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8030" y="9704564"/>
            <a:ext cx="288950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99413" y="9704564"/>
            <a:ext cx="585298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4450" y="9704564"/>
            <a:ext cx="211677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6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l" defTabSz="1069368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7342" indent="-213874" algn="l" defTabSz="1069368" rtl="0" eaLnBrk="1" latinLnBrk="0" hangingPunct="1">
        <a:lnSpc>
          <a:spcPct val="90000"/>
        </a:lnSpc>
        <a:spcBef>
          <a:spcPts val="1559"/>
        </a:spcBef>
        <a:buClr>
          <a:schemeClr val="accent1"/>
        </a:buClr>
        <a:buSzPct val="80000"/>
        <a:buFont typeface="Corbel" pitchFamily="34" charset="0"/>
        <a:buChar char="•"/>
        <a:defRPr sz="3119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4684" indent="-213874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807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5494" indent="-213874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495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6305" indent="-213874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18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4743" indent="-213874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18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715230" indent="-267342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183" kern="1200">
          <a:solidFill>
            <a:schemeClr val="accent1"/>
          </a:solidFill>
          <a:latin typeface="+mn-lt"/>
          <a:ea typeface="+mn-ea"/>
          <a:cs typeface="+mn-cs"/>
        </a:defRPr>
      </a:lvl6pPr>
      <a:lvl7pPr marL="2027090" indent="-267342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183" kern="1200">
          <a:solidFill>
            <a:schemeClr val="accent1"/>
          </a:solidFill>
          <a:latin typeface="+mn-lt"/>
          <a:ea typeface="+mn-ea"/>
          <a:cs typeface="+mn-cs"/>
        </a:defRPr>
      </a:lvl7pPr>
      <a:lvl8pPr marL="2338950" indent="-267342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183" kern="1200">
          <a:solidFill>
            <a:schemeClr val="accent1"/>
          </a:solidFill>
          <a:latin typeface="+mn-lt"/>
          <a:ea typeface="+mn-ea"/>
          <a:cs typeface="+mn-cs"/>
        </a:defRPr>
      </a:lvl8pPr>
      <a:lvl9pPr marL="2650810" indent="-267342" algn="l" defTabSz="1069368" rtl="0" eaLnBrk="1" latinLnBrk="0" hangingPunct="1">
        <a:lnSpc>
          <a:spcPct val="90000"/>
        </a:lnSpc>
        <a:spcBef>
          <a:spcPts val="234"/>
        </a:spcBef>
        <a:spcAft>
          <a:spcPts val="468"/>
        </a:spcAft>
        <a:buClr>
          <a:schemeClr val="accent1"/>
        </a:buClr>
        <a:buSzPct val="80000"/>
        <a:buFont typeface="Corbel" pitchFamily="34" charset="0"/>
        <a:buChar char="•"/>
        <a:defRPr sz="218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84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368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052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736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420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8104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788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472" algn="l" defTabSz="106936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650" y="3746500"/>
            <a:ext cx="11658600" cy="541019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47" b="1" dirty="0"/>
              <a:t>Общие подходы к решению актуальных вопросов оценки качества среднего профессионального образования»</a:t>
            </a:r>
            <a:endParaRPr lang="ru-RU" sz="19959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14969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454" b="1" dirty="0" smtClean="0">
                <a:solidFill>
                  <a:srgbClr val="00B050"/>
                </a:solidFill>
                <a:latin typeface="Times New Roman"/>
                <a:ea typeface="Calibri"/>
              </a:rPr>
              <a:t>«Снижение бюрократической нагрузки на педагогических работников образовательных организаций» </a:t>
            </a:r>
            <a:endParaRPr lang="ru-RU" sz="22454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122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2026 </a:t>
            </a:r>
            <a:r>
              <a:rPr lang="ru-RU" sz="112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9959" b="1" dirty="0">
                <a:solidFill>
                  <a:srgbClr val="002060"/>
                </a:solidFill>
                <a:latin typeface="Candara"/>
              </a:rPr>
              <a:t> </a:t>
            </a:r>
            <a:endParaRPr lang="ru-RU" sz="19959" dirty="0"/>
          </a:p>
          <a:p>
            <a:pPr algn="ctr">
              <a:lnSpc>
                <a:spcPct val="100000"/>
              </a:lnSpc>
              <a:buNone/>
            </a:pPr>
            <a:r>
              <a:rPr lang="ru-RU" sz="15593" b="1" dirty="0">
                <a:solidFill>
                  <a:srgbClr val="1B4171"/>
                </a:solidFill>
                <a:latin typeface="Candara"/>
              </a:rPr>
              <a:t> </a:t>
            </a:r>
            <a:endParaRPr lang="ru-RU" sz="15593" dirty="0"/>
          </a:p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3" cstate="print"/>
          <a:srcRect l="5489" t="15625" r="6662" b="39458"/>
          <a:stretch/>
        </p:blipFill>
        <p:spPr>
          <a:xfrm>
            <a:off x="0" y="31996"/>
            <a:ext cx="15125699" cy="40887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0"/>
            <a:ext cx="14954250" cy="1460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учителей Республики Крым </a:t>
            </a:r>
            <a:b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2025 (дали ответ «да», %)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98004"/>
              </p:ext>
            </p:extLst>
          </p:nvPr>
        </p:nvGraphicFramePr>
        <p:xfrm>
          <a:off x="171450" y="1308109"/>
          <a:ext cx="14706600" cy="9220198"/>
        </p:xfrm>
        <a:graphic>
          <a:graphicData uri="http://schemas.openxmlformats.org/drawingml/2006/table">
            <a:tbl>
              <a:tblPr/>
              <a:tblGrid>
                <a:gridCol w="1472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6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1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0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21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83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78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71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8196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589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67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Знакомы ли Вы с приказом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России от 06.11.2024 № 779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готовить иные документы, не указанные в приказе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России от 06.11.2024 № 779?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Внесены ли в Ваши должностные инструкции изменения, связанные с утверждением перечня документов педагогических работников общеобразовательных организаций?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предоставлять информацию по запросам различных ведомств?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предоставлять фотоотчёты о проводимых Вами мероприятиях?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готовить информационные материалы для размещения их в социальных сетях и (или) на официальном сайте образовательной организации?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заполнять бумажный и электронный журнал?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участвовать в организации и (или) проведении мероприятий, незапланированных в рамках образовательной программы на безвозмездной основе?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Знаете ли вы о сервисе чат-бот «Помощник Рособрнадзора», который обеспечивает оперативную и эффективную поддержку педагогических работников по вопросам бюрократической нагрузки?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3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87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Региональное подчинение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77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 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154" marR="5154" marT="5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22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469901"/>
            <a:ext cx="14478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изменился за последние 3 года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b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Вашей бюрократической нагрузки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(%)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77009"/>
              </p:ext>
            </p:extLst>
          </p:nvPr>
        </p:nvGraphicFramePr>
        <p:xfrm>
          <a:off x="400050" y="1917690"/>
          <a:ext cx="14173199" cy="8305813"/>
        </p:xfrm>
        <a:graphic>
          <a:graphicData uri="http://schemas.openxmlformats.org/drawingml/2006/table">
            <a:tbl>
              <a:tblPr/>
              <a:tblGrid>
                <a:gridCol w="3560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6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6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2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10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0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Остался прежним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Увеличился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Снизился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Региональное подчинение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86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37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17501"/>
            <a:ext cx="14478000" cy="14477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в образовательной организации Вас ознакомили с изменениями в законодательстве в отношении снижения излишней бюрократической нагрузки на педагогических работников?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292778"/>
              </p:ext>
            </p:extLst>
          </p:nvPr>
        </p:nvGraphicFramePr>
        <p:xfrm>
          <a:off x="400050" y="1841508"/>
          <a:ext cx="14249399" cy="8458191"/>
        </p:xfrm>
        <a:graphic>
          <a:graphicData uri="http://schemas.openxmlformats.org/drawingml/2006/table">
            <a:tbl>
              <a:tblPr/>
              <a:tblGrid>
                <a:gridCol w="2185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4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7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34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157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157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772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03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 (чел.)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Выбрали вариант ответа (%)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педагогическом совете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общем собрании трудового коллектива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Посредством электронной почты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размещена на информационном стенде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Через корпоративный чат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Индивидуально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информировали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Региональное подчинение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08" marR="8808" marT="88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0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5101"/>
            <a:ext cx="1440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списка документы, обязательные для подготовки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учителю-предметнику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вашей образовательной организации: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925488"/>
              </p:ext>
            </p:extLst>
          </p:nvPr>
        </p:nvGraphicFramePr>
        <p:xfrm>
          <a:off x="476250" y="1079507"/>
          <a:ext cx="14249403" cy="9376462"/>
        </p:xfrm>
        <a:graphic>
          <a:graphicData uri="http://schemas.openxmlformats.org/drawingml/2006/table">
            <a:tbl>
              <a:tblPr/>
              <a:tblGrid>
                <a:gridCol w="1566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9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1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15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3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63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448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30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574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2574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780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467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 (чел.)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Выбрали вариант ответа %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0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Рабочая программа предмета, учебного курса (в том числе внеурочной деятельности), учебного модуля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Журнал учета успеваемости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Ежедневные планы/конспекты/технологические карты уроков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учебный план (для обучающихся на дому)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Журнал инструктажей о технике безопасности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и (или) отчет о работе с отстающими обучающимися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Отчет о посещаемости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Отчеты о результатах оценочных процедур (ВПР, ОГЭ, ЕГЭ)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Отчет об успеваемости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внеурочной деятельности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реализации образовательной программы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50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429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Региональное подчинение</a:t>
                      </a:r>
                    </a:p>
                  </a:txBody>
                  <a:tcPr marL="7018" marR="7018" marT="70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96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7018" marR="7018" marT="70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8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17501"/>
            <a:ext cx="14478000" cy="1219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документы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обязательные для подготовки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учителю-предметнику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вашей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2450" y="1917700"/>
            <a:ext cx="6764607" cy="81533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 ПДД, инструктажей по пожарной безопасности, проведенных классных часов, инструкций, социальный, дезинфекции поверхностей, передачи кабинета охране, проверки опечатывания кабинета, работы с компьютером, бесед с родителями обучающихся, учета температуры обучающихся, приход -уход, проветривания, утреннего фильтра, термометрии, работы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Бесконечные запросы на всевозможную информацию и постоянные всевозможные принудительные регистрации педагогов, тестирования родителей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КТП (календарное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планирование) в бумажном и электронном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оценочных средств (ФОС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отчётов и обязательное участие в множественном конкурсов и предметных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каждому практическому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занятию;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постоянно проходить диктанты, опросы,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75756" y="2527300"/>
            <a:ext cx="6645094" cy="75437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Фотоотчеты;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одаренными;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за год с контрольно-измерительными материалами, папка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каникулах;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Сводные ведомости итоговых в 9, 11 и куча разных тестов,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диктантов;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прививкам;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дежурства;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состав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классного руководителя,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Отчеты, которые должна делать администрация: аналитические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питания, отчёт о питании;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20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69901"/>
            <a:ext cx="14630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списка документы, обязательные для подготовки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классному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Вашей образовательной организации: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243144"/>
              </p:ext>
            </p:extLst>
          </p:nvPr>
        </p:nvGraphicFramePr>
        <p:xfrm>
          <a:off x="323849" y="1460512"/>
          <a:ext cx="14554201" cy="8915392"/>
        </p:xfrm>
        <a:graphic>
          <a:graphicData uri="http://schemas.openxmlformats.org/drawingml/2006/table">
            <a:tbl>
              <a:tblPr/>
              <a:tblGrid>
                <a:gridCol w="2122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37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76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03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924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94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 (чел.)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Выбрали вариант ответа %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2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Характеристика на обучающегося (по запросу)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воспитательной работы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Протоколы родительских собраний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дела обучающихся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Социальный паспорт класса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Отчёт о воспитательной работе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План работы с родителями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Программа профилактики деструктивного поведения несовершеннолетних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Региональное подчинение</a:t>
                      </a:r>
                    </a:p>
                  </a:txBody>
                  <a:tcPr marL="8651" marR="8651" marT="86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318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8651" marR="8651" marT="86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651" marR="8651" marT="8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25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393701"/>
            <a:ext cx="144780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документы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обязательные для подготовки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классному руководителю в Вашей образовательной организации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52450" y="1765300"/>
            <a:ext cx="6764607" cy="83057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Журналы: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часов, индивидуальных бесед с учащимися,  беседы с родителями,  бесед с учащимися плохого поведения,  индивидуальной работы, тематических бесед,  единых уроков, по ТБ,  пропусков уроков, термометрии, профилактических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питанию,  воспитательной работе, об участии в конкурсах, по проводим мероприятиям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военкомата;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служебная записка об отсутствующих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мониторинг социальных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Участия в конкурсах, отчет по успеваемости, список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льготников;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«Фотоотчёты, на которых все помешались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«Дневник классного руководителя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руки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педнаблюдений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национальный состав класса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отчёт о всех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здоровья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и отчёт работы с детьми, состоящими на «вашу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отцах-одиночках, акты посещения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мероприятий;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775756" y="2679700"/>
            <a:ext cx="6797494" cy="73914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обучающихся, внеурочная деятельность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на каникулы, местонахождение детей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каникулах;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класса с адресами, телефонами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медсестры;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Планы-конспекты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часов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экземплярах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еженедельные фотоотчеты по классным часам, разговорам о важном, школьных мероприятиях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документации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общешкольных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Прописываем в дневниках классных руководителей тему классных часов. Это ужасно. Невозможно все охватить»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классного руководителя по документам папки классного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самоуправления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посещения уроков классным руководителем, циклограмма классного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Календарно-воспитательное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разработка классных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неуспевающими;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всего, что не входит в обязанности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87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xmlns="" id="{FD31CDF0-4C16-0C91-B371-E04537F47969}"/>
              </a:ext>
            </a:extLst>
          </p:cNvPr>
          <p:cNvSpPr/>
          <p:nvPr/>
        </p:nvSpPr>
        <p:spPr>
          <a:xfrm>
            <a:off x="1160811" y="1405868"/>
            <a:ext cx="11586880" cy="601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308" b="1" dirty="0">
                <a:solidFill>
                  <a:srgbClr val="423D67"/>
                </a:solidFill>
              </a:rPr>
              <a:t>ИНДЕКС ЗАБЮРОКРАТИЗИРОВАННОСТИ</a:t>
            </a:r>
          </a:p>
        </p:txBody>
      </p:sp>
      <p:pic>
        <p:nvPicPr>
          <p:cNvPr id="3" name="Объект 7">
            <a:extLst>
              <a:ext uri="{FF2B5EF4-FFF2-40B4-BE49-F238E27FC236}">
                <a16:creationId xmlns:a16="http://schemas.microsoft.com/office/drawing/2014/main" xmlns="" id="{DCE3D57A-2772-292B-51DA-9ACB3AFAD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17" y="3052205"/>
            <a:ext cx="3316473" cy="431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4CEF0D-1E59-5FC3-2DC4-40278DE1B859}"/>
              </a:ext>
            </a:extLst>
          </p:cNvPr>
          <p:cNvSpPr/>
          <p:nvPr/>
        </p:nvSpPr>
        <p:spPr>
          <a:xfrm>
            <a:off x="3210587" y="7699490"/>
            <a:ext cx="7830934" cy="6696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chemeClr val="tx1"/>
                </a:solidFill>
              </a:rPr>
              <a:t>КАРТА ЗАБЮКРАТИЗИРОВАННОСТИ  </a:t>
            </a:r>
          </a:p>
        </p:txBody>
      </p:sp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xmlns="" id="{254884E5-A430-0558-92F8-10A7A0ADA903}"/>
              </a:ext>
            </a:extLst>
          </p:cNvPr>
          <p:cNvSpPr/>
          <p:nvPr/>
        </p:nvSpPr>
        <p:spPr>
          <a:xfrm>
            <a:off x="10943346" y="3374158"/>
            <a:ext cx="2553716" cy="11278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chemeClr val="tx1"/>
                </a:solidFill>
              </a:rPr>
              <a:t>Низкий уровень </a:t>
            </a:r>
          </a:p>
          <a:p>
            <a:pPr algn="ctr"/>
            <a:r>
              <a:rPr lang="ru-RU" sz="1909" dirty="0">
                <a:solidFill>
                  <a:schemeClr val="tx1"/>
                </a:solidFill>
              </a:rPr>
              <a:t>13 – 18 баллов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6D97255-B4A9-42A9-6C4C-4248F2309A68}"/>
              </a:ext>
            </a:extLst>
          </p:cNvPr>
          <p:cNvSpPr/>
          <p:nvPr/>
        </p:nvSpPr>
        <p:spPr>
          <a:xfrm>
            <a:off x="10943346" y="4554237"/>
            <a:ext cx="2553716" cy="12141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chemeClr val="tx1"/>
                </a:solidFill>
              </a:rPr>
              <a:t>Средний уровень </a:t>
            </a:r>
          </a:p>
          <a:p>
            <a:pPr algn="ctr"/>
            <a:r>
              <a:rPr lang="ru-RU" sz="1909" dirty="0">
                <a:solidFill>
                  <a:schemeClr val="tx1"/>
                </a:solidFill>
              </a:rPr>
              <a:t>7-12 баллов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4A41336-DE4E-93E8-51F0-ADBCD97DA1FD}"/>
              </a:ext>
            </a:extLst>
          </p:cNvPr>
          <p:cNvSpPr/>
          <p:nvPr/>
        </p:nvSpPr>
        <p:spPr>
          <a:xfrm>
            <a:off x="10943346" y="5820579"/>
            <a:ext cx="2553716" cy="1214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chemeClr val="bg1"/>
                </a:solidFill>
              </a:rPr>
              <a:t>Высокий уровень </a:t>
            </a:r>
          </a:p>
          <a:p>
            <a:pPr algn="ctr"/>
            <a:r>
              <a:rPr lang="ru-RU" sz="1909" dirty="0">
                <a:solidFill>
                  <a:schemeClr val="bg1"/>
                </a:solidFill>
              </a:rPr>
              <a:t>0-6 баллов  </a:t>
            </a: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xmlns="" id="{F9154533-AEF3-6ACC-0319-0B5D39E1706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3093" y="2919527"/>
          <a:ext cx="6145692" cy="522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10588" y="8466375"/>
            <a:ext cx="4017003" cy="707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443" tIns="56721" rIns="113443" bIns="56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985" b="1" dirty="0">
                <a:solidFill>
                  <a:schemeClr val="tx1"/>
                </a:solidFill>
              </a:rPr>
              <a:t>Российская Федерация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03016" y="8466375"/>
            <a:ext cx="3638505" cy="707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443" tIns="56721" rIns="113443" bIns="56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985" b="1" dirty="0">
                <a:solidFill>
                  <a:schemeClr val="tx1"/>
                </a:solidFill>
              </a:rPr>
              <a:t>Субъекты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63947" y="89806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33D64"/>
                </a:solidFill>
                <a:latin typeface="Arial"/>
                <a:ea typeface="Arial"/>
                <a:cs typeface="Arial"/>
                <a:sym typeface="Helvetica"/>
              </a:rPr>
              <a:t>5</a:t>
            </a:r>
            <a:endParaRPr lang="ru-RU" b="1" dirty="0">
              <a:solidFill>
                <a:srgbClr val="433D64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60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B0A51A-0292-F602-6A6B-04E995837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483" y="1267377"/>
            <a:ext cx="12664050" cy="35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737" b="1" dirty="0">
                <a:solidFill>
                  <a:srgbClr val="423C63"/>
                </a:solidFill>
                <a:latin typeface="Arial Black" panose="020B0A04020102020204" pitchFamily="34" charset="0"/>
                <a:ea typeface="Arial-BoldMT"/>
              </a:rPr>
              <a:t>РЕЗУЛЬТАТЫ  УЧАСТИЯ ПЕДАГОГИЧЕСКИХ РАБОТНИКОВ В ДОБРОВОЛЬНОМ АНКЕТИРОВАНИИ</a:t>
            </a:r>
            <a:endParaRPr lang="en-US" sz="1737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24" y="1242659"/>
            <a:ext cx="12570509" cy="4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51D1933-2B79-05A2-8EC6-59F7D6AC043F}"/>
              </a:ext>
            </a:extLst>
          </p:cNvPr>
          <p:cNvSpPr/>
          <p:nvPr/>
        </p:nvSpPr>
        <p:spPr>
          <a:xfrm>
            <a:off x="1091025" y="2234207"/>
            <a:ext cx="2736708" cy="60853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8B8BC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679" y="2234207"/>
            <a:ext cx="6156803" cy="608597"/>
          </a:xfrm>
          <a:prstGeom prst="rect">
            <a:avLst/>
          </a:prstGeom>
          <a:noFill/>
          <a:ln w="0">
            <a:noFill/>
          </a:ln>
        </p:spPr>
        <p:txBody>
          <a:bodyPr wrap="square" lIns="148875" tIns="74438" rIns="148875" bIns="74438" anchor="t">
            <a:spAutoFit/>
          </a:bodyPr>
          <a:lstStyle/>
          <a:p>
            <a:pPr algn="l"/>
            <a:r>
              <a:rPr lang="ru-RU" sz="2978" b="1" dirty="0">
                <a:solidFill>
                  <a:srgbClr val="433D64"/>
                </a:solidFill>
                <a:latin typeface="Arial-BoldMT"/>
              </a:rPr>
              <a:t>ШКОЛЫ </a:t>
            </a:r>
            <a:endParaRPr lang="ru-RU" sz="2647" b="1" dirty="0">
              <a:solidFill>
                <a:srgbClr val="433D64"/>
              </a:solidFill>
              <a:latin typeface="Arial-BoldMT"/>
            </a:endParaRPr>
          </a:p>
        </p:txBody>
      </p:sp>
      <p:pic>
        <p:nvPicPr>
          <p:cNvPr id="2" name="Picture 2" descr="C:\Users\irizhdan\Desktop\Презентация Музаеву А.А\ШКОЛ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13" y="2411679"/>
            <a:ext cx="5892721" cy="7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19206" y="883785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33D64"/>
                </a:solidFill>
                <a:latin typeface="Arial"/>
                <a:ea typeface="Arial"/>
                <a:cs typeface="Arial"/>
                <a:sym typeface="Helvetica"/>
              </a:rPr>
              <a:t>16</a:t>
            </a:r>
            <a:endParaRPr lang="ru-RU" b="1" dirty="0">
              <a:solidFill>
                <a:srgbClr val="433D64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pic>
        <p:nvPicPr>
          <p:cNvPr id="5" name="Picture 2" descr="C:\Users\irizhdan\Downloads\2025-12-19_15-04-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85213"/>
            <a:ext cx="12801600" cy="64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317500"/>
            <a:ext cx="14706599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забюрократизированности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РК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33110"/>
              </p:ext>
            </p:extLst>
          </p:nvPr>
        </p:nvGraphicFramePr>
        <p:xfrm>
          <a:off x="400050" y="1384314"/>
          <a:ext cx="14401799" cy="9006249"/>
        </p:xfrm>
        <a:graphic>
          <a:graphicData uri="http://schemas.openxmlformats.org/drawingml/2006/table">
            <a:tbl>
              <a:tblPr/>
              <a:tblGrid>
                <a:gridCol w="1903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2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3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3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69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11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75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для оценки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Применимый ответ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баллов РК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баллов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Было ли информирование?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11-30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готовить иные документы?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Внесены ли изменения в должностные инструкции?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предоставлять информацию по запросам?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готовить фотоотчеты?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участвовать в незапланированных мероприятиях?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51-80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Требует ли аттестация большого количества документов?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51-80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изменился уровень бюрократической нагрузки?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Снизился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31-50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0-30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81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Знаете ли о чат-боте?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71 -100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51-70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8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8111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8" marR="6208" marT="6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723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 баллов ВЫСОКИЙ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7-12 баллов СРЕДНИЙ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13-18 баллов НИЗКИЙ</a:t>
                      </a:r>
                    </a:p>
                  </a:txBody>
                  <a:tcPr marL="6208" marR="6208" marT="6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1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02" y="3801479"/>
            <a:ext cx="6846366" cy="56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</a:t>
            </a:r>
            <a:r>
              <a:rPr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685,</a:t>
            </a:r>
            <a:r>
              <a:rPr sz="2600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</a:t>
            </a:r>
            <a:r>
              <a:rPr sz="2600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endParaRPr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3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высшим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sz="2600" spc="-1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sz="2600" spc="-10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114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4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sz="2600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2600" spc="-3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600" spc="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3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части,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касающейся</a:t>
            </a:r>
            <a:r>
              <a:rPr sz="2600" spc="-6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sz="2600" spc="-2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</a:t>
            </a:r>
            <a:r>
              <a:rPr sz="2600" spc="-9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600" spc="-4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</a:t>
            </a:r>
            <a:r>
              <a:rPr sz="2600" spc="-6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sz="2600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исполнения: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600" b="1" spc="-1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600" b="1" spc="-9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sz="2600" b="1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2600" b="1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30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176" y="2563189"/>
            <a:ext cx="667448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2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5176" y="2850007"/>
            <a:ext cx="100063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sz="2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</a:t>
            </a:r>
            <a:r>
              <a:rPr sz="2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2600" spc="-7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176" y="3116707"/>
            <a:ext cx="72758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4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</a:t>
            </a:r>
            <a:r>
              <a:rPr sz="2600" spc="-4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spc="-2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2600" spc="-1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70" dirty="0">
                <a:solidFill>
                  <a:srgbClr val="010C21"/>
                </a:solidFill>
                <a:latin typeface="Microsoft Sans Serif"/>
                <a:cs typeface="Microsoft Sans Serif"/>
              </a:rPr>
              <a:t>г.</a:t>
            </a:r>
            <a:endParaRPr sz="2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850" y="461327"/>
            <a:ext cx="144018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4000" b="1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4000" b="1" spc="-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40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40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4000" b="1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sz="4000" b="1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sz="4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9994" y="4023740"/>
            <a:ext cx="7246366" cy="4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93701"/>
            <a:ext cx="143256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</a:t>
            </a:r>
            <a:r>
              <a:rPr lang="ru-RU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</a:t>
            </a: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</a:t>
            </a: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(дали ответ «да», %)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818867"/>
              </p:ext>
            </p:extLst>
          </p:nvPr>
        </p:nvGraphicFramePr>
        <p:xfrm>
          <a:off x="400051" y="1612911"/>
          <a:ext cx="14325598" cy="8533454"/>
        </p:xfrm>
        <a:graphic>
          <a:graphicData uri="http://schemas.openxmlformats.org/drawingml/2006/table">
            <a:tbl>
              <a:tblPr/>
              <a:tblGrid>
                <a:gridCol w="152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7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6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68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66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477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8477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600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Приходится ли Вам готовить иные документы, не указанные в приказе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России от 06.11.2024 № 779?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Внесены ли в ваши должностные инструкции изменения, связанные с утверждением перечня документов педагогических работников дошкольных образовательных организаций?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предоставлять информацию по запросам различных ведомств?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предоставлять фотоотчеты о проводимых вами мероприятиях?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участвовать в организации и (или) проведении мероприятий, незапланированных в рамках образовательной программы?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Считаете ли вы, что аттестационные процедуры требуют подготовки избыточного количества документации?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Знаете ли вы о сервисе чат-бот «Помощник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Рособрнадзора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который обеспечивает оперативную и эффективную поддержку педагогических работников по вопросам бюрократической нагрузки?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Считаете ли Вы, что на федеральном уровне необходимо установить единые требования к форме, структуре и содержанию обязательных документов педагогических работников?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55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02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 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16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93701"/>
            <a:ext cx="14325600" cy="1676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в образовательной организации Вас ознакомили с изменениями в законодательстве в отношении снижения излишней бюрократической нагрузки на педагогических работников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(%)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059459"/>
              </p:ext>
            </p:extLst>
          </p:nvPr>
        </p:nvGraphicFramePr>
        <p:xfrm>
          <a:off x="628650" y="2070090"/>
          <a:ext cx="13944600" cy="8136614"/>
        </p:xfrm>
        <a:graphic>
          <a:graphicData uri="http://schemas.openxmlformats.org/drawingml/2006/table">
            <a:tbl>
              <a:tblPr/>
              <a:tblGrid>
                <a:gridCol w="2524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4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8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84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7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702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1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педагогическом совете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общем собрании трудового коллектива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была размещена на информационном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стенде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Индивидуально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информировали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72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21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2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93701"/>
            <a:ext cx="14325600" cy="1447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изменился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2025 года 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Вашей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нагрузки?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426931"/>
              </p:ext>
            </p:extLst>
          </p:nvPr>
        </p:nvGraphicFramePr>
        <p:xfrm>
          <a:off x="400050" y="1917696"/>
          <a:ext cx="14020800" cy="822960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46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29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Остался прежним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Увеличился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Снизился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9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45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17501"/>
            <a:ext cx="14478000" cy="1600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списка перечень документов, обязательных для подготовки 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вашей образовательной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510471"/>
              </p:ext>
            </p:extLst>
          </p:nvPr>
        </p:nvGraphicFramePr>
        <p:xfrm>
          <a:off x="400050" y="1993909"/>
          <a:ext cx="14249401" cy="8229591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8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58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2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2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69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996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3423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680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48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 (чел.)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Выбрали вариант ответа %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8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Журнал учёта посещаемости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Календарно-тематический план с описанием режимных моментов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Календарно-тематический план без режимных моментов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работы с родителями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Протоколы родительских собраний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Табель посещаемости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Журнал утреннего фильтра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Диагностические карты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самообразования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Рабочая программа</a:t>
                      </a:r>
                    </a:p>
                  </a:txBody>
                  <a:tcPr marL="8627" marR="8627" marT="8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8627" marR="8627" marT="8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8627" marR="8627" marT="8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8627" marR="8627" marT="8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31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17501"/>
            <a:ext cx="14325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функционал Вам приходится выполнять помимо Ваших основных обязанностей на безвозмездной основе?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все подходящие варианты)?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05073"/>
              </p:ext>
            </p:extLst>
          </p:nvPr>
        </p:nvGraphicFramePr>
        <p:xfrm>
          <a:off x="400049" y="1689094"/>
          <a:ext cx="14325602" cy="8525409"/>
        </p:xfrm>
        <a:graphic>
          <a:graphicData uri="http://schemas.openxmlformats.org/drawingml/2006/table">
            <a:tbl>
              <a:tblPr/>
              <a:tblGrid>
                <a:gridCol w="1770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4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3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031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20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5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752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557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опрошенных (чел.)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Выбрали вариант ответа %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3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Мытьё игрушек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Изготовление декораций для мероприятий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Уборка территории дошкольной образовательной организации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помещений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Подготовка материалов для публикации в социальных сетях и (или)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официальном сайте образовательной организации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Уборка помещений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Уход за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клумбами, озеленение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Выполняю только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 основные обязанности по должностной инструкции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Алушта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Армянск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Евпатория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Керчь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Саки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Судак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Феодосия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Ялта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02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8603" marR="8603" marT="86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8603" marR="8603" marT="86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3" marR="8603" marT="8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8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B0A51A-0292-F602-6A6B-04E995837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483" y="1267377"/>
            <a:ext cx="12664050" cy="35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737" b="1" dirty="0">
                <a:solidFill>
                  <a:srgbClr val="423C63"/>
                </a:solidFill>
                <a:latin typeface="Arial Black" panose="020B0A04020102020204" pitchFamily="34" charset="0"/>
                <a:ea typeface="Arial-BoldMT"/>
              </a:rPr>
              <a:t>РЕЗУЛЬТАТЫ  УЧАСТИЯ ПЕДАГОГИЧЕСКИХ РАБОТНИКОВ В ДОБРОВОЛЬНОМ АНКЕТИРОВАНИИ</a:t>
            </a:r>
            <a:endParaRPr lang="en-US" sz="1737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1" y="1182669"/>
            <a:ext cx="12570509" cy="5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51D1933-2B79-05A2-8EC6-59F7D6AC043F}"/>
              </a:ext>
            </a:extLst>
          </p:cNvPr>
          <p:cNvSpPr/>
          <p:nvPr/>
        </p:nvSpPr>
        <p:spPr>
          <a:xfrm>
            <a:off x="1407106" y="2083467"/>
            <a:ext cx="3351189" cy="63627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8B8BC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7106" y="2111215"/>
            <a:ext cx="6156803" cy="608597"/>
          </a:xfrm>
          <a:prstGeom prst="rect">
            <a:avLst/>
          </a:prstGeom>
          <a:noFill/>
          <a:ln w="0">
            <a:noFill/>
          </a:ln>
        </p:spPr>
        <p:txBody>
          <a:bodyPr wrap="square" lIns="148875" tIns="74438" rIns="148875" bIns="74438" anchor="t">
            <a:spAutoFit/>
          </a:bodyPr>
          <a:lstStyle/>
          <a:p>
            <a:pPr algn="l"/>
            <a:r>
              <a:rPr lang="ru-RU" sz="2978" b="1" dirty="0">
                <a:solidFill>
                  <a:srgbClr val="433D64"/>
                </a:solidFill>
                <a:latin typeface="Arial-BoldMT"/>
              </a:rPr>
              <a:t>ДЕТСКИЕ САДЫ</a:t>
            </a:r>
          </a:p>
        </p:txBody>
      </p:sp>
      <p:pic>
        <p:nvPicPr>
          <p:cNvPr id="2" name="Picture 2" descr="C:\Users\irizhdan\Desktop\Презентация Музаеву А.А\ДО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82" y="2680407"/>
            <a:ext cx="6192083" cy="8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49773" y="884872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33D64"/>
                </a:solidFill>
                <a:latin typeface="Arial"/>
                <a:ea typeface="Arial"/>
                <a:cs typeface="Arial"/>
                <a:sym typeface="Helvetica"/>
              </a:rPr>
              <a:t>15</a:t>
            </a:r>
            <a:endParaRPr lang="ru-RU" b="1" dirty="0">
              <a:solidFill>
                <a:srgbClr val="433D64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pic>
        <p:nvPicPr>
          <p:cNvPr id="1026" name="Picture 2" descr="C:\Users\irizhdan\Downloads\2025-12-19_15-03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82" y="3479358"/>
            <a:ext cx="9931704" cy="5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41301"/>
            <a:ext cx="14478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забюрократизированности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(детские сады)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33450" y="1917709"/>
          <a:ext cx="13487401" cy="8240746"/>
        </p:xfrm>
        <a:graphic>
          <a:graphicData uri="http://schemas.openxmlformats.org/drawingml/2006/table">
            <a:tbl>
              <a:tblPr/>
              <a:tblGrid>
                <a:gridCol w="1605889">
                  <a:extLst>
                    <a:ext uri="{9D8B030D-6E8A-4147-A177-3AD203B41FA5}">
                      <a16:colId xmlns:a16="http://schemas.microsoft.com/office/drawing/2014/main" xmlns="" val="402634693"/>
                    </a:ext>
                  </a:extLst>
                </a:gridCol>
                <a:gridCol w="3557876">
                  <a:extLst>
                    <a:ext uri="{9D8B030D-6E8A-4147-A177-3AD203B41FA5}">
                      <a16:colId xmlns:a16="http://schemas.microsoft.com/office/drawing/2014/main" xmlns="" val="3736003481"/>
                    </a:ext>
                  </a:extLst>
                </a:gridCol>
                <a:gridCol w="1716642">
                  <a:extLst>
                    <a:ext uri="{9D8B030D-6E8A-4147-A177-3AD203B41FA5}">
                      <a16:colId xmlns:a16="http://schemas.microsoft.com/office/drawing/2014/main" xmlns="" val="133685685"/>
                    </a:ext>
                  </a:extLst>
                </a:gridCol>
                <a:gridCol w="1609351">
                  <a:extLst>
                    <a:ext uri="{9D8B030D-6E8A-4147-A177-3AD203B41FA5}">
                      <a16:colId xmlns:a16="http://schemas.microsoft.com/office/drawing/2014/main" xmlns="" val="374253468"/>
                    </a:ext>
                  </a:extLst>
                </a:gridCol>
                <a:gridCol w="1564359">
                  <a:extLst>
                    <a:ext uri="{9D8B030D-6E8A-4147-A177-3AD203B41FA5}">
                      <a16:colId xmlns:a16="http://schemas.microsoft.com/office/drawing/2014/main" xmlns="" val="734384313"/>
                    </a:ext>
                  </a:extLst>
                </a:gridCol>
                <a:gridCol w="1716642">
                  <a:extLst>
                    <a:ext uri="{9D8B030D-6E8A-4147-A177-3AD203B41FA5}">
                      <a16:colId xmlns:a16="http://schemas.microsoft.com/office/drawing/2014/main" xmlns="" val="3630919613"/>
                    </a:ext>
                  </a:extLst>
                </a:gridCol>
                <a:gridCol w="1716642">
                  <a:extLst>
                    <a:ext uri="{9D8B030D-6E8A-4147-A177-3AD203B41FA5}">
                      <a16:colId xmlns:a16="http://schemas.microsoft.com/office/drawing/2014/main" xmlns="" val="1888313931"/>
                    </a:ext>
                  </a:extLst>
                </a:gridCol>
              </a:tblGrid>
              <a:tr h="2598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для оценки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Применимый ответ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баллов РК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614483"/>
                  </a:ext>
                </a:extLst>
              </a:tr>
              <a:tr h="259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баллов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4609025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Было ли информирование?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0-10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2128505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11-30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0179551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3169024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готовить иные документы?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636474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427719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8013797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Внесены ли изменения в должностные инструкции?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5210548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0923470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8228913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предоставлять информацию по запросам?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2762283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558189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152639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готовить фотоотчеты?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5372364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464350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5813331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участвовать в незапланированных мероприятиях?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346653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51-80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939544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516804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Требует ли аттестация большого количества документов?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853269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51-80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946578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885182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изменился уровень бюрократической нагрузки?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Снизился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33560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31-50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7536442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0-30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6461723"/>
                  </a:ext>
                </a:extLst>
              </a:tr>
              <a:tr h="2665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Знаете ли о чат-боте?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71 -100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800752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51-70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0944637"/>
                  </a:ext>
                </a:extLst>
              </a:tr>
              <a:tr h="26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535164"/>
                  </a:ext>
                </a:extLst>
              </a:tr>
              <a:tr h="26653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74" marR="6374" marT="6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773764"/>
                  </a:ext>
                </a:extLst>
              </a:tr>
              <a:tr h="25820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0-6 баллов ВЫСОКИЙ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7-12 баллов СРЕДНИЙ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13-18 баллов НИЗКИЙ</a:t>
                      </a:r>
                    </a:p>
                  </a:txBody>
                  <a:tcPr marL="6374" marR="6374" marT="6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2487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83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50" y="165100"/>
            <a:ext cx="14630399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 учителей Республики Крым, поступающие в</a:t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чат-бот «Помощник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2025 г. по 30 января 2026 г поступило 46 обращений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649" y="1917700"/>
            <a:ext cx="14554199" cy="830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документы для учителей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документацию ведет классный руководитель?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классный руководитель вести тетради профилактических бесед с классом и учениками, посещать учеников на дому для оценки условий их жизни?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ли написание планов для уроков бюрократической нагрузкой? Конспект урока обязательно писать или нет?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заполнение педагогом электронных форм (Яндекс формы) дополнительной бюрократической нагрузкой?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педагога, ведущего кружок, заставляют составлять портфолио на учащихся, посещающих данный кружок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ли проверяющий потребовать на проверку у учителя фонд оценочных средств?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обязывают распечатывать рабочие программы и прошивать их белыми нитками и опечатывать. Я имею право отказаться выполнять этот ритуал?</a:t>
            </a:r>
            <a:endParaRPr lang="ru-RU" sz="7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Многочисленные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опросы и анкеты, фотоотчеты, различного типа диктанты, акции в электронном виде считается бюрократической нагрузкой?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Правомерно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требование администрации школы в сдаче отчёта учителями - предметниками по выполнению программ (таблица в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экселе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локальными актами утверждает документы, которые не входят в федеральный перечень?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сайтам образовательных учреждений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нового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образовании 2025 году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перемены между урочной и внеурочной деятельности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время проводятся заседания педагогических советов и методических объединений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бессрочная категория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школа быть заинтересована в аттестации учителя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температурный режим в школе. Что делать?</a:t>
            </a:r>
            <a:endParaRPr lang="ru-RU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0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17501"/>
            <a:ext cx="14173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 учителей Республики Крым, поступающие в</a:t>
            </a:r>
            <a:br>
              <a:rPr lang="ru-RU" sz="4000" b="1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чат-бот «Помощник </a:t>
            </a:r>
            <a:r>
              <a:rPr lang="ru-RU" sz="4000" b="1" dirty="0" err="1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4000" b="1" dirty="0" smtClean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dirty="0" smtClean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n w="22225">
                  <a:solidFill>
                    <a:srgbClr val="DF5327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6250" y="2451100"/>
            <a:ext cx="6840807" cy="7543799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Бахчисарайский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Угловская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школа»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Белогорский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Новожиловская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 (5)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Джанкойский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Новостепновская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Ленинскй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район: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Уваровская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школа»,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Красногорская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школа»,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Нижнегорский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район: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Пшеничненская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 (2), МБОУ «Чкаловская школа» (4)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Кировский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район: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школа», МБОУ «Кировская школа-гимназия»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Красногвардейский район МБОУ «Октябрьская школа» (2)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Первомайский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Гришинская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 (2)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75756" y="2451101"/>
            <a:ext cx="6721294" cy="7543797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Раздольненский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Раздольненская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школа-гимназия»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Симферопольский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Молодежненская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 №2»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Ильичевская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Черноморский район МБОУ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Новоивановская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школа» (5)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Евпатория МБОУ «СОШ №2»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Красноперекопск МБОУ «СОШ №1»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Симферополь МБОУ «СОШ №4», МБОУ «СОШ №30»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Судак МБОУ «СОШ №4»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Феодосия МБОУ «СОШ № 19» МБОУ «Специализированная школа №1»</a:t>
            </a:r>
            <a:endParaRPr lang="ru-RU" sz="4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05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50" y="117074"/>
            <a:ext cx="14554200" cy="13619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98271" rIns="0" bIns="0" rtlCol="0">
            <a:spAutoFit/>
          </a:bodyPr>
          <a:lstStyle/>
          <a:p>
            <a:pPr marL="426720" algn="ctr">
              <a:lnSpc>
                <a:spcPct val="100000"/>
              </a:lnSpc>
              <a:spcBef>
                <a:spcPts val="100"/>
              </a:spcBef>
            </a:pPr>
            <a:r>
              <a:rPr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400050" y="1841500"/>
            <a:ext cx="14173200" cy="8753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AutoNum type="arabicPeriod"/>
              <a:tabLst>
                <a:tab pos="2667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в каждой образовательной организации совещания с педагогическими работниками по вопросу снижения </a:t>
            </a:r>
            <a:r>
              <a:rPr lang="ru-RU" sz="28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нагрузки. Повторно ознакомить (под подпись) с нормативными документами по данному вопросу и результатами проведенного мониторинга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забюрократизированности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информацию по данному вопросу на информационном стенде ОО.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пересмотреть должностные инструкции, при необходимости внести изменения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</a:t>
            </a:r>
            <a:r>
              <a:rPr lang="ru-RU" sz="2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</a:t>
            </a:r>
            <a:r>
              <a:rPr lang="ru-RU" sz="2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 </a:t>
            </a:r>
            <a:r>
              <a:rPr lang="ru-RU"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ru-RU"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lang="ru-RU" sz="2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2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РФ»,</a:t>
            </a:r>
            <a:r>
              <a:rPr lang="ru-RU" sz="2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</a:t>
            </a:r>
            <a:r>
              <a:rPr lang="ru-RU"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</a:t>
            </a:r>
            <a:r>
              <a:rPr lang="ru-RU" sz="2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довести до сведения каждого педагога.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проанализировать все локальные акты ОО, исключить требования о предоставлении  педагогами документации не предусмотренной федеральным законодательством.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количество внутренних отчетов (фотоотчетов), документов, информаций, списков и т.п., требующих</a:t>
            </a:r>
            <a:r>
              <a:rPr lang="ru-RU" sz="2800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</a:t>
            </a:r>
            <a:r>
              <a:rPr lang="ru-RU" sz="2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</a:t>
            </a:r>
            <a:r>
              <a:rPr sz="28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незапланированны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</a:t>
            </a:r>
            <a:r>
              <a:rPr lang="ru-RU" sz="28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</a:t>
            </a:r>
            <a:r>
              <a:rPr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sz="2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2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отчётных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8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SzPct val="97222"/>
              <a:buFont typeface="Corbel" pitchFamily="34" charset="0"/>
              <a:buAutoNum type="arabicPeriod"/>
              <a:tabLst>
                <a:tab pos="266700" algn="l"/>
              </a:tabLst>
            </a:pP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</a:t>
            </a:r>
            <a:r>
              <a:rPr lang="ru-RU"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sz="2800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</a:t>
            </a: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</a:t>
            </a:r>
            <a:r>
              <a:rPr sz="2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носителе.</a:t>
            </a:r>
          </a:p>
          <a:p>
            <a:pPr marL="6350" marR="188595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328930" algn="l"/>
              </a:tabLst>
            </a:pPr>
            <a:endParaRPr lang="ru-RU" sz="2400" spc="-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250" y="473188"/>
            <a:ext cx="14249400" cy="1831784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</a:t>
            </a:r>
            <a:r>
              <a:rPr sz="5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sz="5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54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1" y="3132201"/>
            <a:ext cx="7086600" cy="4729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3015" y="8688529"/>
            <a:ext cx="9038843" cy="1147109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204595" marR="299085" indent="-898525">
              <a:lnSpc>
                <a:spcPct val="100000"/>
              </a:lnSpc>
              <a:spcBef>
                <a:spcPts val="65"/>
              </a:spcBef>
            </a:pP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sz="37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</a:t>
            </a:r>
            <a:r>
              <a:rPr sz="37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7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37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</a:t>
            </a:r>
            <a:r>
              <a:rPr sz="37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4850" y="2985806"/>
            <a:ext cx="521906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2400" b="1" spc="-1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3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3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30.03.2023</a:t>
            </a:r>
            <a:r>
              <a:rPr sz="2400" b="1" spc="-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ММ-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П8-</a:t>
            </a:r>
            <a:r>
              <a:rPr sz="2400" b="1" spc="-2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37185">
              <a:lnSpc>
                <a:spcPct val="100000"/>
              </a:lnSpc>
              <a:spcBef>
                <a:spcPts val="2880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sz="2400" b="1" spc="-5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Правительства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05.10.2023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b="1" spc="-10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650887-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sz="2400" b="1" spc="-5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-4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4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3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  <a:r>
              <a:rPr sz="2400" b="1" spc="-4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41300"/>
            <a:ext cx="14249399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2070100"/>
            <a:ext cx="14173200" cy="81533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Федеральный закон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РФ»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перечень документов, подготовка которых осуществляется педагогическими работниками при реализации основных общеобразовательных программ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единые ФОП НОО, ООО, СОО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конструктор рабочих программ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чат-бот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27467"/>
            <a:ext cx="14325600" cy="1932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</a:t>
            </a:r>
            <a:r>
              <a:rPr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93023" y="1746503"/>
            <a:ext cx="6387465" cy="8613775"/>
            <a:chOff x="8193023" y="1746503"/>
            <a:chExt cx="6387465" cy="8613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48640" y="2206743"/>
            <a:ext cx="6896100" cy="1704339"/>
            <a:chOff x="548640" y="2206743"/>
            <a:chExt cx="6896100" cy="170433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5" y="2206743"/>
              <a:ext cx="6751324" cy="1703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2365247"/>
              <a:ext cx="6896100" cy="14782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3125" y="2905377"/>
            <a:ext cx="6650990" cy="1343316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35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sz="2400" b="1" spc="-6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sz="2400" b="1" spc="-9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sz="2400" b="1" spc="-8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b="1" spc="-9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2400" b="1" spc="-6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sz="2400" b="1" spc="-4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8640" y="7563603"/>
            <a:ext cx="6914515" cy="1704339"/>
            <a:chOff x="548640" y="7563603"/>
            <a:chExt cx="6914515" cy="170433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5" y="7563603"/>
              <a:ext cx="6751324" cy="1703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7722107"/>
              <a:ext cx="6914388" cy="14782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3712" y="7094028"/>
            <a:ext cx="6650990" cy="1713289"/>
          </a:xfrm>
          <a:prstGeom prst="rect">
            <a:avLst/>
          </a:prstGeom>
          <a:solidFill>
            <a:srgbClr val="F8CAAC"/>
          </a:solidFill>
          <a:ln w="12700">
            <a:solidFill>
              <a:srgbClr val="172C51"/>
            </a:solidFill>
          </a:ln>
        </p:spPr>
        <p:txBody>
          <a:bodyPr vert="horz" wrap="square" lIns="0" tIns="233679" rIns="0" bIns="0" rtlCol="0">
            <a:spAutoFit/>
          </a:bodyPr>
          <a:lstStyle/>
          <a:p>
            <a:pPr marL="90805" marR="170815">
              <a:lnSpc>
                <a:spcPct val="100000"/>
              </a:lnSpc>
              <a:spcBef>
                <a:spcPts val="1839"/>
              </a:spcBef>
            </a:pP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400" b="1" spc="-114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r>
              <a:rPr sz="2400" b="1" spc="-10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</a:t>
            </a:r>
            <a:r>
              <a:rPr sz="2400" b="1" spc="-114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запросы,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2400" b="1" spc="-8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предусмотренных</a:t>
            </a:r>
            <a:r>
              <a:rPr sz="2400" b="1" spc="-10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z="2400" b="1" spc="-1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8640" y="4942331"/>
            <a:ext cx="6845934" cy="1701164"/>
            <a:chOff x="548640" y="4942331"/>
            <a:chExt cx="6845934" cy="170116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125" y="4942331"/>
              <a:ext cx="6751324" cy="1700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" y="5279135"/>
              <a:ext cx="6262116" cy="111252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6038" y="4961889"/>
            <a:ext cx="6650990" cy="1603375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0805" marR="894715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запрашивать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483" y="232092"/>
            <a:ext cx="14314367" cy="1113650"/>
          </a:xfrm>
          <a:prstGeom prst="rect">
            <a:avLst/>
          </a:prstGeom>
        </p:spPr>
        <p:txBody>
          <a:bodyPr vert="horz" wrap="square" lIns="0" tIns="152348" rIns="0" bIns="0" rtlCol="0">
            <a:spAutoFit/>
          </a:bodyPr>
          <a:lstStyle/>
          <a:p>
            <a:pPr marL="262890" algn="ctr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ПОДЗАКОННЫЕ</a:t>
            </a:r>
            <a:r>
              <a:rPr b="1" spc="-2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55559" y="3006427"/>
            <a:ext cx="5104130" cy="7044055"/>
            <a:chOff x="1635266" y="3433563"/>
            <a:chExt cx="5104130" cy="7044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2" y="3592779"/>
              <a:ext cx="4589018" cy="652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20050" y="3081324"/>
            <a:ext cx="5232765" cy="6713027"/>
            <a:chOff x="8494760" y="3433563"/>
            <a:chExt cx="5215255" cy="70440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object 10"/>
          <p:cNvSpPr txBox="1"/>
          <p:nvPr/>
        </p:nvSpPr>
        <p:spPr>
          <a:xfrm>
            <a:off x="1489392" y="1927235"/>
            <a:ext cx="517029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2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2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2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3422" y="1727179"/>
            <a:ext cx="6145784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0" marR="1130300" indent="-1905" algn="ctr">
              <a:lnSpc>
                <a:spcPct val="100000"/>
              </a:lnSpc>
              <a:spcBef>
                <a:spcPts val="100"/>
              </a:spcBef>
            </a:pPr>
            <a:r>
              <a:rPr sz="26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</a:t>
            </a:r>
            <a:r>
              <a:rPr sz="26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дошкольному</a:t>
            </a:r>
            <a:r>
              <a:rPr sz="2600" b="1" i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5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735860"/>
            <a:ext cx="14173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ДОКУМЕНТОВ ПЕДАГОГИЧЕСКИХ РАБОТНИКОВ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1060" y="842771"/>
            <a:ext cx="3243580" cy="9345295"/>
            <a:chOff x="861060" y="842771"/>
            <a:chExt cx="3243580" cy="9345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448" y="2770629"/>
              <a:ext cx="3186683" cy="53705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842771"/>
              <a:ext cx="3086100" cy="93451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3061" y="2815081"/>
            <a:ext cx="3098800" cy="528193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592455">
              <a:lnSpc>
                <a:spcPct val="100000"/>
              </a:lnSpc>
            </a:pPr>
            <a:r>
              <a:rPr sz="2800" b="1" spc="-10" dirty="0">
                <a:solidFill>
                  <a:srgbClr val="423C67"/>
                </a:solidFill>
                <a:latin typeface="Calibri"/>
                <a:cs typeface="Calibri"/>
              </a:rPr>
              <a:t>Воспитатель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800" dirty="0">
              <a:latin typeface="Calibri"/>
              <a:cs typeface="Calibri"/>
            </a:endParaRPr>
          </a:p>
          <a:p>
            <a:pPr marL="516255" indent="-424815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посещаемости</a:t>
            </a:r>
            <a:endParaRPr sz="1800" dirty="0">
              <a:latin typeface="Calibri"/>
              <a:cs typeface="Calibri"/>
            </a:endParaRPr>
          </a:p>
          <a:p>
            <a:pPr marL="516255" indent="-424815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Календарно-</a:t>
            </a:r>
            <a:endParaRPr sz="1800" dirty="0">
              <a:latin typeface="Calibri"/>
              <a:cs typeface="Calibri"/>
            </a:endParaRPr>
          </a:p>
          <a:p>
            <a:pPr marL="516255">
              <a:lnSpc>
                <a:spcPct val="100000"/>
              </a:lnSpc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тематический</a:t>
            </a:r>
            <a:r>
              <a:rPr sz="1800" spc="-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23C67"/>
                </a:solidFill>
                <a:latin typeface="Calibri"/>
                <a:cs typeface="Calibri"/>
              </a:rPr>
              <a:t>план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4000" y="0"/>
            <a:ext cx="3382010" cy="10692765"/>
            <a:chOff x="5334000" y="0"/>
            <a:chExt cx="3382010" cy="106927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0383" y="2770629"/>
              <a:ext cx="3281180" cy="53705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0"/>
              <a:ext cx="3381755" cy="1069238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95976" y="2815081"/>
            <a:ext cx="3194050" cy="5281930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391160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3080"/>
              </a:spcBef>
            </a:pPr>
            <a:r>
              <a:rPr sz="3100" b="1" spc="-10" dirty="0">
                <a:solidFill>
                  <a:srgbClr val="423C67"/>
                </a:solidFill>
                <a:latin typeface="Calibri"/>
                <a:cs typeface="Calibri"/>
              </a:rPr>
              <a:t>Учитель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 dirty="0">
              <a:latin typeface="Calibri"/>
              <a:cs typeface="Calibri"/>
            </a:endParaRPr>
          </a:p>
          <a:p>
            <a:pPr marL="516890" indent="-4254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Рабочая</a:t>
            </a:r>
            <a:r>
              <a:rPr sz="1800" spc="-6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программа</a:t>
            </a:r>
            <a:endParaRPr sz="1800" dirty="0">
              <a:latin typeface="Calibri"/>
              <a:cs typeface="Calibri"/>
            </a:endParaRPr>
          </a:p>
          <a:p>
            <a:pPr marL="516890" marR="1322705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учета успеваемости</a:t>
            </a:r>
            <a:endParaRPr sz="1800" dirty="0">
              <a:latin typeface="Calibri"/>
              <a:cs typeface="Calibri"/>
            </a:endParaRPr>
          </a:p>
          <a:p>
            <a:pPr marL="516890" marR="704215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внеурочной деятельности</a:t>
            </a:r>
            <a:endParaRPr sz="1800" dirty="0">
              <a:latin typeface="Calibri"/>
              <a:cs typeface="Calibri"/>
            </a:endParaRPr>
          </a:p>
          <a:p>
            <a:pPr marL="516890" marR="570230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План</a:t>
            </a:r>
            <a:r>
              <a:rPr sz="1800" spc="-4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воспитательной работы</a:t>
            </a:r>
            <a:endParaRPr sz="1800" dirty="0">
              <a:latin typeface="Calibri"/>
              <a:cs typeface="Calibri"/>
            </a:endParaRPr>
          </a:p>
          <a:p>
            <a:pPr marL="516890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Характеристика</a:t>
            </a:r>
            <a:r>
              <a:rPr sz="1800" spc="-3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23C67"/>
                </a:solidFill>
                <a:latin typeface="Calibri"/>
                <a:cs typeface="Calibri"/>
              </a:rPr>
              <a:t>на</a:t>
            </a:r>
            <a:endParaRPr sz="1800" dirty="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обучающегося</a:t>
            </a:r>
            <a:r>
              <a:rPr sz="1800" spc="-4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по</a:t>
            </a:r>
            <a:r>
              <a:rPr sz="1800" spc="-7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запросу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01428" y="0"/>
            <a:ext cx="3256915" cy="10692765"/>
            <a:chOff x="9901428" y="0"/>
            <a:chExt cx="3256915" cy="106927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7820" y="2773682"/>
              <a:ext cx="3165339" cy="53690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428" y="0"/>
              <a:ext cx="3256787" cy="106923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63911" y="2817621"/>
            <a:ext cx="3077210" cy="52819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12850" marR="346710" indent="-856615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423C67"/>
                </a:solidFill>
                <a:latin typeface="Calibri"/>
                <a:cs typeface="Calibri"/>
              </a:rPr>
              <a:t>Преподаватель СПО</a:t>
            </a:r>
            <a:endParaRPr sz="2800" dirty="0">
              <a:latin typeface="Calibri"/>
              <a:cs typeface="Calibri"/>
            </a:endParaRPr>
          </a:p>
          <a:p>
            <a:pPr marL="517525" marR="440055" indent="-425450">
              <a:lnSpc>
                <a:spcPct val="100000"/>
              </a:lnSpc>
              <a:spcBef>
                <a:spcPts val="2220"/>
              </a:spcBef>
              <a:buAutoNum type="arabicPeriod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Рабочая</a:t>
            </a:r>
            <a:r>
              <a:rPr sz="18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программа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дисциплины,</a:t>
            </a:r>
            <a:r>
              <a:rPr sz="18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модуля,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курса,</a:t>
            </a:r>
            <a:r>
              <a:rPr sz="18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indent="-424815">
              <a:lnSpc>
                <a:spcPct val="100000"/>
              </a:lnSpc>
              <a:buAutoNum type="arabicPeriod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sz="18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учета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успеваемости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indent="-424815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592455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Экзаменационная/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зачетная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ведомости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369570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План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воспитательной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работы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(для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куратора)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736600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Характеристика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обучающегося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 по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запросу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(для</a:t>
            </a:r>
            <a:r>
              <a:rPr sz="18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куратора)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061" y="8918219"/>
            <a:ext cx="12238990" cy="914400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239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85"/>
              </a:spcBef>
            </a:pP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ПРИ</a:t>
            </a:r>
            <a:r>
              <a:rPr sz="2600" b="1" spc="-3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РЕАЛИЗАЦИИ</a:t>
            </a:r>
            <a:r>
              <a:rPr sz="26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ОСНОВНОЙ</a:t>
            </a:r>
            <a:r>
              <a:rPr sz="2600" b="1" spc="-5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spc="-35" dirty="0">
                <a:solidFill>
                  <a:srgbClr val="423C67"/>
                </a:solidFill>
                <a:latin typeface="Calibri"/>
                <a:cs typeface="Calibri"/>
              </a:rPr>
              <a:t>ОБРАЗОВАТЕЛЬНОЙ</a:t>
            </a:r>
            <a:r>
              <a:rPr sz="26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23C67"/>
                </a:solidFill>
                <a:latin typeface="Calibri"/>
                <a:cs typeface="Calibri"/>
              </a:rPr>
              <a:t>ПРОГРАММЫ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15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" y="193274"/>
            <a:ext cx="14554200" cy="9732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регионального уровня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7650" y="1308100"/>
            <a:ext cx="14554200" cy="9220199"/>
          </a:xfrm>
        </p:spPr>
        <p:txBody>
          <a:bodyPr>
            <a:normAutofit fontScale="92500" lnSpcReduction="10000"/>
          </a:bodyPr>
          <a:lstStyle/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региональный  координатор и ответственные за организацию работы по снижению бюрократической нагрузки на педагогических работников Республики Крым</a:t>
            </a: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Министерства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«Снижение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нагрузки»</a:t>
            </a: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«горячей линии» по вопросам снижения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по вопросам выполнения норм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регулирующих объем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педагогов</a:t>
            </a:r>
            <a:endParaRPr lang="ru-RU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бюрократической нагрузки на педагогических работников образовательных организаций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учебном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ГИС в сфере образования Республики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запланировано проведение оценочных процедур регионального уровня в 2025-2026 уч.году</a:t>
            </a: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контрольные (надзорные) мероприятия без взаимодействия с контролируемым лицом (мониторинги безопасности)</a:t>
            </a:r>
          </a:p>
          <a:p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реагирование на вопросы, поступающие в чат-бот «Помощник 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межведомственная рабочая группа по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процессов по снижению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нагрузки 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Республики Крым под председательством заместителя Председателя  Совета министров Республики Крым – министра труда и социальной защиты Республики Крым Романовской Е.В.</a:t>
            </a:r>
          </a:p>
          <a:p>
            <a:endPara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5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7068" y="1375853"/>
            <a:ext cx="12586581" cy="456251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забюрократизированности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0887" y="7175500"/>
            <a:ext cx="10877626" cy="1022774"/>
          </a:xfrm>
        </p:spPr>
        <p:txBody>
          <a:bodyPr/>
          <a:lstStyle/>
          <a:p>
            <a:r>
              <a:rPr lang="ru-RU" dirty="0" smtClean="0"/>
              <a:t>Ноябрь 2025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8448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2100</TotalTime>
  <Words>5094</Words>
  <Application>Microsoft Office PowerPoint</Application>
  <PresentationFormat>Произвольный</PresentationFormat>
  <Paragraphs>3142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Arial-BoldMT</vt:lpstr>
      <vt:lpstr>Calibri</vt:lpstr>
      <vt:lpstr>Candara</vt:lpstr>
      <vt:lpstr>Corbel</vt:lpstr>
      <vt:lpstr>Helvetica</vt:lpstr>
      <vt:lpstr>Microsoft Sans Serif</vt:lpstr>
      <vt:lpstr>Times New Roman</vt:lpstr>
      <vt:lpstr>Базис</vt:lpstr>
      <vt:lpstr>  </vt:lpstr>
      <vt:lpstr>ПОРУЧЕНИЕ ПРЕЗИДЕНТА РОССИЙСКОЙ ФЕДЕРАЦИИ ПО СНИЖЕНИЮ БЮРОКРАТИЧЕСКОЙ НАГРУЗКИ</vt:lpstr>
      <vt:lpstr>ПРИОРИТЕТ ПРАВИТЕЛЬСТВА РОССИЙСКОЙ ФЕДЕРАЦИИ</vt:lpstr>
      <vt:lpstr>Мероприятия федерального уровня</vt:lpstr>
      <vt:lpstr>НОВЫЕ НОРМЫ 273-ФЗ вступили  в силу с 1 марта 2025 г.</vt:lpstr>
      <vt:lpstr>ПОДЗАКОННЫЕ АКТЫ</vt:lpstr>
      <vt:lpstr>ПЕРЕЧНИ ДОКУМЕНТОВ ПЕДАГОГИЧЕСКИХ РАБОТНИКОВ</vt:lpstr>
      <vt:lpstr>Мероприятия регионального уровня</vt:lpstr>
      <vt:lpstr>Мониторинг забюрократизированности образовательных организаций  республики крым</vt:lpstr>
      <vt:lpstr>Результаты опроса учителей Республики Крым  ноябрь 2025 (дали ответ «да», %)</vt:lpstr>
      <vt:lpstr>Как изменился за последние 3 года уровень  Вашей бюрократической нагрузки? (%)</vt:lpstr>
      <vt:lpstr>Каким образом в образовательной организации Вас ознакомили с изменениями в законодательстве в отношении снижения излишней бюрократической нагрузки на педагогических работников?</vt:lpstr>
      <vt:lpstr>Выберите из списка документы, обязательные для подготовки  учителю-предметнику в вашей образовательной организации:</vt:lpstr>
      <vt:lpstr>Дополнительные документы, обязательные для подготовки  учителю-предметнику в вашей образовательной организации</vt:lpstr>
      <vt:lpstr>Выберите из списка документы, обязательные для подготовки  классному руководителю в Вашей образовательной организации:</vt:lpstr>
      <vt:lpstr>Дополнительные документы, обязательные для подготовки  классному руководителю в Вашей образовательной организации</vt:lpstr>
      <vt:lpstr>Презентация PowerPoint</vt:lpstr>
      <vt:lpstr>Презентация PowerPoint</vt:lpstr>
      <vt:lpstr>Индекс забюрократизированности РК</vt:lpstr>
      <vt:lpstr>Результаты опроса воспитателей Республики Крым  ноябрь 2025 (дали ответ «да», %)</vt:lpstr>
      <vt:lpstr>Каким образом в образовательной организации Вас ознакомили с изменениями в законодательстве в отношении снижения излишней бюрократической нагрузки на педагогических работников? (%)</vt:lpstr>
      <vt:lpstr>Как изменился с 1 марта 2025 года  уровень  Вашей бюрократической нагрузки? (%)</vt:lpstr>
      <vt:lpstr>Выберите из списка перечень документов, обязательных для подготовки воспитателю в вашей образовательной организации</vt:lpstr>
      <vt:lpstr>Какой функционал Вам приходится выполнять помимо Ваших основных обязанностей на безвозмездной основе?  (выбрать все подходящие варианты)?</vt:lpstr>
      <vt:lpstr>Презентация PowerPoint</vt:lpstr>
      <vt:lpstr>Уровень забюрократизированности  (детские сады)</vt:lpstr>
      <vt:lpstr>Вопросы от учителей Республики Крым, поступающие в  чат-бот «Помощник Рособрнадзора» с 1 сентября 2025 г. по 30 января 2026 г поступило 46 обращений</vt:lpstr>
      <vt:lpstr>Вопросы от учителей Республики Крым, поступающие в  чат-бот «Помощник Рособрнадзора» муниципальные образования</vt:lpstr>
      <vt:lpstr>МЕРОПРИЯТИЯ НА УРОВНЕ ОО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Host_user</cp:lastModifiedBy>
  <cp:revision>86</cp:revision>
  <cp:lastPrinted>2026-02-18T05:29:19Z</cp:lastPrinted>
  <dcterms:created xsi:type="dcterms:W3CDTF">2025-08-13T08:06:27Z</dcterms:created>
  <dcterms:modified xsi:type="dcterms:W3CDTF">2026-02-18T06:12:26Z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2025-08-13T00:00:00Z</vt:filetime>
  </property>
  <property fmtid="{D5CDD505-2E9C-101B-9397-08002B2CF9AE}" pid="5" name="Producer">
    <vt:lpwstr>Microsoft® PowerPoint® 2010</vt:lpwstr>
  </property>
</Properties>
</file>