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5" r:id="rId1"/>
  </p:sldMasterIdLst>
  <p:notesMasterIdLst>
    <p:notesMasterId r:id="rId10"/>
  </p:notesMasterIdLst>
  <p:sldIdLst>
    <p:sldId id="265" r:id="rId2"/>
    <p:sldId id="266" r:id="rId3"/>
    <p:sldId id="267" r:id="rId4"/>
    <p:sldId id="268" r:id="rId5"/>
    <p:sldId id="272" r:id="rId6"/>
    <p:sldId id="273" r:id="rId7"/>
    <p:sldId id="270" r:id="rId8"/>
    <p:sldId id="271" r:id="rId9"/>
  </p:sldIdLst>
  <p:sldSz cx="121920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A4C5"/>
    <a:srgbClr val="00FFCC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0706" autoAdjust="0"/>
  </p:normalViewPr>
  <p:slideViewPr>
    <p:cSldViewPr>
      <p:cViewPr varScale="1">
        <p:scale>
          <a:sx n="51" d="100"/>
          <a:sy n="51" d="100"/>
        </p:scale>
        <p:origin x="1434" y="48"/>
      </p:cViewPr>
      <p:guideLst>
        <p:guide orient="horz" pos="288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0976B-992E-404A-AF0A-45487C57ECC1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F74F3-5D61-48EB-A834-2886FDB76E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892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96484"/>
            <a:ext cx="103632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02717"/>
            <a:ext cx="9144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7869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1971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86834"/>
            <a:ext cx="2628900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86834"/>
            <a:ext cx="7734300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0212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8614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279653"/>
            <a:ext cx="10515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6119286"/>
            <a:ext cx="10515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7057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34167"/>
            <a:ext cx="51816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34167"/>
            <a:ext cx="51816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3635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86836"/>
            <a:ext cx="105156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2241551"/>
            <a:ext cx="515778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3340100"/>
            <a:ext cx="515778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241551"/>
            <a:ext cx="5183188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3340100"/>
            <a:ext cx="5183188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0966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7471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5696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6569"/>
            <a:ext cx="61722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8245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16569"/>
            <a:ext cx="61722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0397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6836"/>
            <a:ext cx="10515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34167"/>
            <a:ext cx="10515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8475136"/>
            <a:ext cx="411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05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wall-174218956_1227" TargetMode="External"/><Relationship Id="rId2" Type="http://schemas.openxmlformats.org/officeDocument/2006/relationships/hyperlink" Target="https://vk.com/wall-174218956_123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k.com/wall-174218956_124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A08BE6D-A7F8-4AE7-B385-183107E0D6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11" y="1655663"/>
            <a:ext cx="4216829" cy="7205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F4181A0-0481-4172-969C-15E379E87591}"/>
              </a:ext>
            </a:extLst>
          </p:cNvPr>
          <p:cNvSpPr txBox="1"/>
          <p:nvPr/>
        </p:nvSpPr>
        <p:spPr>
          <a:xfrm>
            <a:off x="263352" y="332224"/>
            <a:ext cx="117618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Segoe Print" panose="02000600000000000000" pitchFamily="2" charset="0"/>
              </a:rPr>
              <a:t> </a:t>
            </a:r>
            <a:r>
              <a:rPr lang="ru-RU" sz="2400" dirty="0" smtClean="0">
                <a:latin typeface="Segoe Print" panose="02000600000000000000" pitchFamily="2" charset="0"/>
              </a:rPr>
              <a:t>Муниципальное бюджетное общеобразовательное учреждение «</a:t>
            </a:r>
            <a:r>
              <a:rPr lang="ru-RU" sz="2400" dirty="0" err="1" smtClean="0">
                <a:latin typeface="Segoe Print" panose="02000600000000000000" pitchFamily="2" charset="0"/>
              </a:rPr>
              <a:t>Рощинская</a:t>
            </a:r>
            <a:r>
              <a:rPr lang="ru-RU" sz="2400" dirty="0" smtClean="0">
                <a:latin typeface="Segoe Print" panose="02000600000000000000" pitchFamily="2" charset="0"/>
              </a:rPr>
              <a:t> школа-детский сад» </a:t>
            </a:r>
            <a:r>
              <a:rPr lang="ru-RU" sz="2400" dirty="0" err="1" smtClean="0">
                <a:latin typeface="Segoe Print" panose="02000600000000000000" pitchFamily="2" charset="0"/>
              </a:rPr>
              <a:t>Джанкойского</a:t>
            </a:r>
            <a:r>
              <a:rPr lang="ru-RU" sz="2400" dirty="0" smtClean="0">
                <a:latin typeface="Segoe Print" panose="02000600000000000000" pitchFamily="2" charset="0"/>
              </a:rPr>
              <a:t> района </a:t>
            </a:r>
          </a:p>
          <a:p>
            <a:pPr algn="ctr"/>
            <a:r>
              <a:rPr lang="ru-RU" sz="2400" dirty="0" smtClean="0">
                <a:latin typeface="Segoe Print" panose="02000600000000000000" pitchFamily="2" charset="0"/>
              </a:rPr>
              <a:t>Республики Крым </a:t>
            </a:r>
            <a:endParaRPr lang="ru-RU" sz="2400" dirty="0">
              <a:latin typeface="Segoe Print" panose="020006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7549591-AEC8-4745-9E71-C487D6E74117}"/>
              </a:ext>
            </a:extLst>
          </p:cNvPr>
          <p:cNvSpPr txBox="1"/>
          <p:nvPr/>
        </p:nvSpPr>
        <p:spPr>
          <a:xfrm>
            <a:off x="5375920" y="4932040"/>
            <a:ext cx="5760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egoe Print" panose="02000600000000000000" pitchFamily="2" charset="0"/>
              </a:rPr>
              <a:t>Работали над проектом:</a:t>
            </a:r>
            <a:endParaRPr lang="ru-RU" dirty="0">
              <a:latin typeface="Segoe Print" panose="02000600000000000000" pitchFamily="2" charset="0"/>
            </a:endParaRPr>
          </a:p>
          <a:p>
            <a:r>
              <a:rPr lang="ru-RU" dirty="0" smtClean="0">
                <a:latin typeface="Segoe Print" panose="02000600000000000000" pitchFamily="2" charset="0"/>
              </a:rPr>
              <a:t>Батурина Маргарита</a:t>
            </a:r>
          </a:p>
          <a:p>
            <a:r>
              <a:rPr lang="ru-RU" dirty="0" smtClean="0">
                <a:latin typeface="Segoe Print" panose="02000600000000000000" pitchFamily="2" charset="0"/>
              </a:rPr>
              <a:t>Рязанова </a:t>
            </a:r>
            <a:r>
              <a:rPr lang="ru-RU" dirty="0">
                <a:latin typeface="Segoe Print" panose="02000600000000000000" pitchFamily="2" charset="0"/>
              </a:rPr>
              <a:t>Александра</a:t>
            </a:r>
          </a:p>
          <a:p>
            <a:r>
              <a:rPr lang="ru-RU" dirty="0" smtClean="0">
                <a:latin typeface="Segoe Print" panose="02000600000000000000" pitchFamily="2" charset="0"/>
              </a:rPr>
              <a:t>Ответственный </a:t>
            </a:r>
            <a:r>
              <a:rPr lang="ru-RU" dirty="0">
                <a:latin typeface="Segoe Print" panose="02000600000000000000" pitchFamily="2" charset="0"/>
              </a:rPr>
              <a:t>руководитель </a:t>
            </a:r>
            <a:r>
              <a:rPr lang="ru-RU" dirty="0" smtClean="0">
                <a:latin typeface="Segoe Print" panose="02000600000000000000" pitchFamily="2" charset="0"/>
              </a:rPr>
              <a:t>проекта:</a:t>
            </a:r>
            <a:endParaRPr lang="ru-RU" dirty="0">
              <a:latin typeface="Segoe Print" panose="02000600000000000000" pitchFamily="2" charset="0"/>
            </a:endParaRPr>
          </a:p>
          <a:p>
            <a:r>
              <a:rPr lang="ru-RU" dirty="0" err="1">
                <a:latin typeface="Segoe Print" panose="02000600000000000000" pitchFamily="2" charset="0"/>
              </a:rPr>
              <a:t>Угай</a:t>
            </a:r>
            <a:r>
              <a:rPr lang="ru-RU" dirty="0">
                <a:latin typeface="Segoe Print" panose="02000600000000000000" pitchFamily="2" charset="0"/>
              </a:rPr>
              <a:t> Ирина Владимировна</a:t>
            </a:r>
          </a:p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5756CF1-23F6-473D-B028-FDEFC9B5FCEC}"/>
              </a:ext>
            </a:extLst>
          </p:cNvPr>
          <p:cNvSpPr txBox="1"/>
          <p:nvPr/>
        </p:nvSpPr>
        <p:spPr>
          <a:xfrm>
            <a:off x="7680176" y="8675387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latin typeface="Segoe Print" panose="02000600000000000000" pitchFamily="2" charset="0"/>
              </a:rPr>
              <a:t>с.Рощино</a:t>
            </a:r>
            <a:r>
              <a:rPr lang="ru-RU" sz="1600" dirty="0" smtClean="0">
                <a:latin typeface="Segoe Print" panose="02000600000000000000" pitchFamily="2" charset="0"/>
              </a:rPr>
              <a:t>, 2023г.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F4181A0-0481-4172-969C-15E379E87591}"/>
              </a:ext>
            </a:extLst>
          </p:cNvPr>
          <p:cNvSpPr txBox="1"/>
          <p:nvPr/>
        </p:nvSpPr>
        <p:spPr>
          <a:xfrm>
            <a:off x="5087888" y="3220018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Segoe Print" panose="02000600000000000000" pitchFamily="2" charset="0"/>
              </a:rPr>
              <a:t> </a:t>
            </a:r>
            <a:r>
              <a:rPr lang="ru-RU" sz="4000" b="1" dirty="0" smtClean="0">
                <a:latin typeface="Segoe Print" panose="02000600000000000000" pitchFamily="2" charset="0"/>
              </a:rPr>
              <a:t>«</a:t>
            </a:r>
            <a:r>
              <a:rPr lang="ru-RU" sz="4000" b="1" dirty="0">
                <a:latin typeface="Segoe Print" panose="02000600000000000000" pitchFamily="2" charset="0"/>
              </a:rPr>
              <a:t>Библиотека мечты»</a:t>
            </a:r>
          </a:p>
        </p:txBody>
      </p:sp>
    </p:spTree>
    <p:extLst>
      <p:ext uri="{BB962C8B-B14F-4D97-AF65-F5344CB8AC3E}">
        <p14:creationId xmlns:p14="http://schemas.microsoft.com/office/powerpoint/2010/main" val="12454490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C809C8-A965-4E05-8CEF-B7671CDFE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627" y="179512"/>
            <a:ext cx="10515600" cy="1767417"/>
          </a:xfrm>
        </p:spPr>
        <p:txBody>
          <a:bodyPr>
            <a:normAutofit/>
          </a:bodyPr>
          <a:lstStyle/>
          <a:p>
            <a:r>
              <a:rPr lang="ru-RU" sz="4400" b="1" i="1" dirty="0">
                <a:solidFill>
                  <a:srgbClr val="E0A4C5"/>
                </a:solidFill>
                <a:latin typeface="Segoe Print" panose="02000600000000000000" pitchFamily="2" charset="0"/>
              </a:rPr>
              <a:t>Актуальность </a:t>
            </a:r>
            <a:r>
              <a:rPr lang="ru-RU" sz="4400" b="1" i="1" dirty="0" smtClean="0">
                <a:solidFill>
                  <a:srgbClr val="E0A4C5"/>
                </a:solidFill>
                <a:latin typeface="Segoe Print" panose="02000600000000000000" pitchFamily="2" charset="0"/>
              </a:rPr>
              <a:t>проекта:</a:t>
            </a:r>
            <a:endParaRPr lang="ru-RU" sz="4400" b="1" i="1" dirty="0">
              <a:solidFill>
                <a:srgbClr val="E0A4C5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86D18C9-BDCB-4D68-96F1-D9E435BB2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563" y="1671108"/>
            <a:ext cx="11936101" cy="58017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100" b="1" i="1" dirty="0" smtClean="0">
                <a:effectLst/>
                <a:latin typeface="Segoe Print" panose="02000600000000000000" pitchFamily="2" charset="0"/>
              </a:rPr>
              <a:t>         Традиционный </a:t>
            </a:r>
            <a:r>
              <a:rPr lang="ru-RU" sz="2100" b="1" i="1" dirty="0">
                <a:effectLst/>
                <a:latin typeface="Segoe Print" panose="02000600000000000000" pitchFamily="2" charset="0"/>
              </a:rPr>
              <a:t>формат школьных библиотек в цифровом мире стал стремительно терять актуальность. Морально устаревшие библиотечные пространства, абонементы с длинными полками книг и тихие читальные залы, отсутствие доступа к информационным технологиям, нерегулярное пополнение фондов привели к падению посещаемости библиотек. Чтобы сохранить место в общественной жизни и отвечать потребностям общества, необходима трансформация библиотеки. Книгохранилища привычного образца должны уйти в прошлое. </a:t>
            </a:r>
            <a:endParaRPr lang="ru-RU" sz="2100" b="1" i="1" dirty="0" smtClean="0">
              <a:effectLst/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ru-RU" sz="2100" b="1" i="1" dirty="0">
                <a:latin typeface="Segoe Print" panose="02000600000000000000" pitchFamily="2" charset="0"/>
              </a:rPr>
              <a:t> </a:t>
            </a:r>
            <a:r>
              <a:rPr lang="ru-RU" sz="2100" b="1" i="1" dirty="0" smtClean="0">
                <a:latin typeface="Segoe Print" panose="02000600000000000000" pitchFamily="2" charset="0"/>
              </a:rPr>
              <a:t>       </a:t>
            </a:r>
            <a:r>
              <a:rPr lang="ru-RU" sz="2100" b="1" i="1" dirty="0" smtClean="0">
                <a:effectLst/>
                <a:latin typeface="Segoe Print" panose="02000600000000000000" pitchFamily="2" charset="0"/>
              </a:rPr>
              <a:t>На </a:t>
            </a:r>
            <a:r>
              <a:rPr lang="ru-RU" sz="2100" b="1" i="1" dirty="0">
                <a:effectLst/>
                <a:latin typeface="Segoe Print" panose="02000600000000000000" pitchFamily="2" charset="0"/>
              </a:rPr>
              <a:t>смену им должны прийти прогрессивные и неформальные пространства с наличием компьютерной и мультимедийной техники, которые не только обеспечат доступ к российским и мировым интеллектуальным ресурсам в любой форме и новейшим цифровым технологиям, но станут общественными площадками для общения, самореализации, просвещения, встреч и приобщения к культурным ценностям. Современная библиотека должна стать местом для коммуникаций, а так же должна помогать реализовывать проекты, идеи и интересы в учебе, творчестве, поиске себя, выборе профессии и получение новых компетенций.</a:t>
            </a:r>
            <a:br>
              <a:rPr lang="ru-RU" sz="2100" b="1" i="1" dirty="0">
                <a:effectLst/>
                <a:latin typeface="Segoe Print" panose="02000600000000000000" pitchFamily="2" charset="0"/>
              </a:rPr>
            </a:br>
            <a:r>
              <a:rPr lang="ru-RU" sz="2100" b="1" i="1" dirty="0" smtClean="0">
                <a:effectLst/>
                <a:latin typeface="Segoe Print" panose="02000600000000000000" pitchFamily="2" charset="0"/>
              </a:rPr>
              <a:t>           На </a:t>
            </a:r>
            <a:r>
              <a:rPr lang="ru-RU" sz="2100" b="1" i="1" dirty="0">
                <a:effectLst/>
                <a:latin typeface="Segoe Print" panose="02000600000000000000" pitchFamily="2" charset="0"/>
              </a:rPr>
              <a:t>основании изложенного для реализации проекта необходимо трансформировать пространство библиотеки, для </a:t>
            </a:r>
            <a:r>
              <a:rPr lang="ru-RU" sz="2100" b="1" i="1" dirty="0">
                <a:latin typeface="Segoe Print" panose="02000600000000000000" pitchFamily="2" charset="0"/>
              </a:rPr>
              <a:t>этого нам нужно</a:t>
            </a:r>
            <a:r>
              <a:rPr lang="ru-RU" sz="2100" b="1" i="1" dirty="0">
                <a:effectLst/>
                <a:latin typeface="Segoe Print" panose="02000600000000000000" pitchFamily="2" charset="0"/>
              </a:rPr>
              <a:t> приобрести новую современную мебель, которая может изменить пространство, а в последующем трансформировать его под различные цели в зависимости от проводимых мероприятий.</a:t>
            </a:r>
          </a:p>
          <a:p>
            <a:pPr marL="0" indent="0">
              <a:buNone/>
            </a:pPr>
            <a:r>
              <a:rPr lang="ru-RU" sz="2100" b="1" i="1" dirty="0"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/>
            </a:r>
            <a:br>
              <a:rPr lang="ru-RU" sz="2100" b="1" i="1" dirty="0"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</a:br>
            <a:endParaRPr lang="ru-RU" sz="2100" b="1" i="1" dirty="0">
              <a:latin typeface="Segoe Print" panose="02000600000000000000" pitchFamily="2" charset="0"/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xmlns="" id="{1F8E90A8-47DB-4DAD-BB3C-63F4EEB374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4419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1074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708246-9426-44BD-A24C-E17B7F1FD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680" y="251520"/>
            <a:ext cx="4969768" cy="1767417"/>
          </a:xfrm>
        </p:spPr>
        <p:txBody>
          <a:bodyPr>
            <a:normAutofit/>
          </a:bodyPr>
          <a:lstStyle/>
          <a:p>
            <a:r>
              <a:rPr lang="ru-RU" sz="4400" b="1" i="1" dirty="0">
                <a:solidFill>
                  <a:srgbClr val="E0A4C5"/>
                </a:solidFill>
                <a:latin typeface="Segoe Print" panose="02000600000000000000" pitchFamily="2" charset="0"/>
              </a:rPr>
              <a:t>Идея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F5F76FF-C3CC-428D-B7E9-0D386F810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72" y="1907704"/>
            <a:ext cx="12000656" cy="58017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i="1" dirty="0" smtClean="0"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       </a:t>
            </a:r>
            <a:r>
              <a:rPr lang="ru-RU" sz="4000" b="1" i="1" dirty="0" smtClean="0"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В </a:t>
            </a:r>
            <a:r>
              <a:rPr lang="ru-RU" sz="4000" b="1" i="1" dirty="0"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результате </a:t>
            </a:r>
            <a:r>
              <a:rPr lang="ru-RU" sz="4000" b="1" i="1" dirty="0" smtClean="0"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реорганизации </a:t>
            </a:r>
            <a:r>
              <a:rPr lang="ru-RU" sz="4000" b="1" i="1" dirty="0"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библиотеки </a:t>
            </a:r>
            <a:r>
              <a:rPr lang="ru-RU" sz="4000" b="1" i="1" dirty="0" smtClean="0">
                <a:solidFill>
                  <a:srgbClr val="000000"/>
                </a:solidFill>
                <a:latin typeface="Segoe Print" panose="02000600000000000000" pitchFamily="2" charset="0"/>
              </a:rPr>
              <a:t>в МБОУ «</a:t>
            </a:r>
            <a:r>
              <a:rPr lang="ru-RU" sz="4000" b="1" i="1" dirty="0" err="1" smtClean="0">
                <a:solidFill>
                  <a:srgbClr val="000000"/>
                </a:solidFill>
                <a:latin typeface="Segoe Print" panose="02000600000000000000" pitchFamily="2" charset="0"/>
              </a:rPr>
              <a:t>Рощинская</a:t>
            </a:r>
            <a:r>
              <a:rPr lang="ru-RU" sz="4000" b="1" i="1" dirty="0" smtClean="0">
                <a:solidFill>
                  <a:srgbClr val="000000"/>
                </a:solidFill>
                <a:latin typeface="Segoe Print" panose="02000600000000000000" pitchFamily="2" charset="0"/>
              </a:rPr>
              <a:t> школа-детский сад» </a:t>
            </a:r>
            <a:r>
              <a:rPr lang="ru-RU" sz="4000" b="1" i="1" dirty="0" smtClean="0"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будет </a:t>
            </a:r>
            <a:r>
              <a:rPr lang="ru-RU" sz="4000" b="1" i="1" dirty="0"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проведён ряд комплексных мер по оснащению библиотеки современной </a:t>
            </a:r>
            <a:r>
              <a:rPr lang="ru-RU" sz="4000" b="1" i="1" dirty="0" smtClean="0"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новой мебелью. </a:t>
            </a:r>
            <a:endParaRPr lang="ru-RU" sz="4000" b="1" i="1" dirty="0">
              <a:solidFill>
                <a:srgbClr val="000000"/>
              </a:solidFill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ru-RU" sz="4000" b="1" i="1" dirty="0" smtClean="0"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    Для обучающихся в библиотеке будут созданы комфортные условия для чтения, развития, работы над  научными, творческими и социальными проектами.</a:t>
            </a:r>
            <a:endParaRPr lang="ru-RU" sz="4000" b="1" i="1" dirty="0">
              <a:latin typeface="Segoe Print" panose="02000600000000000000" pitchFamily="2" charset="0"/>
            </a:endParaRPr>
          </a:p>
          <a:p>
            <a:r>
              <a:rPr lang="ru-RU" sz="2000" b="1" i="1" dirty="0">
                <a:latin typeface="Segoe Print" panose="02000600000000000000" pitchFamily="2" charset="0"/>
              </a:rPr>
              <a:t/>
            </a:r>
            <a:br>
              <a:rPr lang="ru-RU" sz="2000" b="1" i="1" dirty="0">
                <a:latin typeface="Segoe Print" panose="02000600000000000000" pitchFamily="2" charset="0"/>
              </a:rPr>
            </a:br>
            <a:r>
              <a:rPr lang="ru-RU" sz="2000" b="1" i="1" dirty="0">
                <a:latin typeface="Segoe Print" panose="02000600000000000000" pitchFamily="2" charset="0"/>
              </a:rPr>
              <a:t> </a:t>
            </a:r>
          </a:p>
          <a:p>
            <a:pPr marL="0" indent="0">
              <a:buNone/>
            </a:pPr>
            <a:endParaRPr lang="ru-RU" sz="2000" b="1" i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0237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5939CA-3612-48B6-B3AC-FDE0A181C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8948" y="179512"/>
            <a:ext cx="7994104" cy="1767417"/>
          </a:xfrm>
        </p:spPr>
        <p:txBody>
          <a:bodyPr>
            <a:normAutofit/>
          </a:bodyPr>
          <a:lstStyle/>
          <a:p>
            <a:r>
              <a:rPr lang="ru-RU" sz="4400" b="1" i="1" dirty="0">
                <a:solidFill>
                  <a:srgbClr val="E0A4C5"/>
                </a:solidFill>
                <a:latin typeface="Segoe Print" panose="02000600000000000000" pitchFamily="2" charset="0"/>
              </a:rPr>
              <a:t>Ожидаемые результаты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E00303D-49D7-41E4-B494-48770E3CDF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89747"/>
            <a:ext cx="5742771" cy="30822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6BDD770-8695-44B8-9070-258CB93914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1489747"/>
            <a:ext cx="5713815" cy="306671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2BB2644-157D-4042-8534-A7A08E064E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5140106"/>
            <a:ext cx="5742771" cy="308225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433FA3C-057D-40CC-B3A4-75B22AF83F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140105"/>
            <a:ext cx="5742771" cy="308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900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73708246-9426-44BD-A24C-E17B7F1FD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2" y="-74645"/>
            <a:ext cx="7632848" cy="1115616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rgbClr val="E0A4C5"/>
                </a:solidFill>
                <a:latin typeface="Segoe Print" panose="02000600000000000000" pitchFamily="2" charset="0"/>
              </a:rPr>
              <a:t>Смета </a:t>
            </a:r>
            <a:r>
              <a:rPr lang="ru-RU" sz="4400" b="1" i="1" dirty="0">
                <a:solidFill>
                  <a:srgbClr val="E0A4C5"/>
                </a:solidFill>
                <a:latin typeface="Segoe Print" panose="02000600000000000000" pitchFamily="2" charset="0"/>
              </a:rPr>
              <a:t>проекта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0725"/>
              </p:ext>
            </p:extLst>
          </p:nvPr>
        </p:nvGraphicFramePr>
        <p:xfrm>
          <a:off x="695399" y="827583"/>
          <a:ext cx="11161240" cy="831641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29186"/>
                <a:gridCol w="3758421"/>
                <a:gridCol w="1569792"/>
                <a:gridCol w="2507460"/>
                <a:gridCol w="2196381"/>
              </a:tblGrid>
              <a:tr h="420184">
                <a:tc>
                  <a:txBody>
                    <a:bodyPr/>
                    <a:lstStyle/>
                    <a:p>
                      <a:pPr marL="66675" marR="66040" algn="ctr"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66675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ru-RU" sz="14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680" algn="ctr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400" spc="27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товара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 marR="60960" algn="ctr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</a:t>
                      </a:r>
                      <a:r>
                        <a:rPr lang="ru-RU" sz="1400" spc="-28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во, ед. изм.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245200">
                <a:tc>
                  <a:txBody>
                    <a:bodyPr/>
                    <a:lstStyle/>
                    <a:p>
                      <a:pPr marR="229870" algn="ctr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70485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Стеллаж на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металлокаркасе</a:t>
                      </a:r>
                      <a:r>
                        <a:rPr lang="ru-RU" sz="1400" spc="-29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односторонний</a:t>
                      </a:r>
                      <a:r>
                        <a:rPr lang="ru-RU" sz="14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900х285х1905,</a:t>
                      </a:r>
                    </a:p>
                    <a:p>
                      <a:pPr marL="68580" marR="5969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цвет ЛДСП: светло-серый, </a:t>
                      </a:r>
                      <a:r>
                        <a:rPr lang="ru-RU" sz="1400" spc="-28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кромка</a:t>
                      </a:r>
                      <a:r>
                        <a:rPr lang="ru-RU" sz="140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серая</a:t>
                      </a:r>
                    </a:p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каркас</a:t>
                      </a:r>
                      <a:r>
                        <a:rPr lang="ru-RU" sz="1400" spc="-1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красный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13шт.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137800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924937">
                <a:tc>
                  <a:txBody>
                    <a:bodyPr/>
                    <a:lstStyle/>
                    <a:p>
                      <a:pPr marR="229870" algn="ctr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70485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Стол с двумя тумбами</a:t>
                      </a:r>
                      <a:r>
                        <a:rPr lang="ru-RU" sz="14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1500*600*760мм</a:t>
                      </a:r>
                      <a:r>
                        <a:rPr lang="ru-RU" sz="14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( 2 тумбы</a:t>
                      </a:r>
                      <a:r>
                        <a:rPr lang="ru-RU" sz="1400" spc="-28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3 выдвижных ящиками)</a:t>
                      </a:r>
                      <a:r>
                        <a:rPr lang="ru-RU" sz="14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цвет</a:t>
                      </a:r>
                      <a:r>
                        <a:rPr lang="ru-RU" sz="1400" spc="-1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стола:</a:t>
                      </a:r>
                      <a:r>
                        <a:rPr lang="ru-RU" sz="14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светло-серый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1шт.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36186">
                <a:tc>
                  <a:txBody>
                    <a:bodyPr/>
                    <a:lstStyle/>
                    <a:p>
                      <a:pPr marR="229870" algn="ctr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Кресло</a:t>
                      </a:r>
                      <a:r>
                        <a:rPr lang="ru-RU" sz="14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офисное</a:t>
                      </a:r>
                      <a:r>
                        <a:rPr lang="ru-RU" sz="140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40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ткань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1шт.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117632">
                <a:tc>
                  <a:txBody>
                    <a:bodyPr/>
                    <a:lstStyle/>
                    <a:p>
                      <a:pPr marR="229870" algn="ctr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Стеллаж</a:t>
                      </a:r>
                    </a:p>
                    <a:p>
                      <a:pPr marL="68580" marR="624205">
                        <a:spcAft>
                          <a:spcPts val="0"/>
                        </a:spcAft>
                      </a:pPr>
                      <a:r>
                        <a:rPr lang="ru-RU" sz="140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демонстрационный</a:t>
                      </a:r>
                      <a:r>
                        <a:rPr lang="ru-RU" sz="1400" spc="-28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940х285х1905,</a:t>
                      </a:r>
                    </a:p>
                    <a:p>
                      <a:pPr marL="68580" marR="5969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цвет ЛДСП: светло-серый,</a:t>
                      </a:r>
                      <a:r>
                        <a:rPr lang="ru-RU" sz="1400" spc="-28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кромка</a:t>
                      </a:r>
                      <a:r>
                        <a:rPr lang="ru-RU" sz="140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серая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2шт.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830134">
                <a:tc>
                  <a:txBody>
                    <a:bodyPr/>
                    <a:lstStyle/>
                    <a:p>
                      <a:pPr marR="229870" algn="ctr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210185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Шкаф</a:t>
                      </a:r>
                      <a:r>
                        <a:rPr lang="ru-RU" sz="1400" spc="-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широкий</a:t>
                      </a:r>
                      <a:r>
                        <a:rPr lang="ru-RU" sz="1400" spc="-4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полуоткрытый</a:t>
                      </a:r>
                      <a:r>
                        <a:rPr lang="ru-RU" sz="1400" spc="-23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800х350х1900</a:t>
                      </a:r>
                    </a:p>
                    <a:p>
                      <a:pPr marL="68580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цвет</a:t>
                      </a:r>
                      <a:r>
                        <a:rPr lang="ru-RU" sz="1400" spc="-2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ЛДСП: светло-серый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2шт.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180931">
                <a:tc>
                  <a:txBody>
                    <a:bodyPr/>
                    <a:lstStyle/>
                    <a:p>
                      <a:pPr marR="229870" algn="ctr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367665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Стол</a:t>
                      </a:r>
                      <a:r>
                        <a:rPr lang="ru-RU" sz="1400" spc="-4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ученический</a:t>
                      </a:r>
                      <a:r>
                        <a:rPr lang="ru-RU" sz="1400" spc="-2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трапеция</a:t>
                      </a:r>
                      <a:r>
                        <a:rPr lang="ru-RU" sz="1400" spc="-23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регулируемый</a:t>
                      </a:r>
                    </a:p>
                    <a:p>
                      <a:pPr marL="6858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  <a:r>
                        <a:rPr lang="ru-RU" sz="1400" spc="-1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lang="ru-RU" sz="1400" spc="-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550\640-760мм</a:t>
                      </a:r>
                    </a:p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ЦВЕТ</a:t>
                      </a:r>
                      <a:r>
                        <a:rPr lang="ru-RU" sz="1400" spc="-2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КАРКАСА:</a:t>
                      </a:r>
                      <a:r>
                        <a:rPr lang="ru-RU" sz="1400" spc="-1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серый</a:t>
                      </a:r>
                    </a:p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ЦВЕТ</a:t>
                      </a:r>
                      <a:r>
                        <a:rPr lang="ru-RU" sz="1400" spc="-1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ЛДСП</a:t>
                      </a:r>
                      <a:r>
                        <a:rPr lang="ru-RU" sz="1400" spc="-1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серый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10шт.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1463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4990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ctr">
                        <a:spcBef>
                          <a:spcPts val="5"/>
                        </a:spcBef>
                        <a:spcAft>
                          <a:spcPts val="0"/>
                        </a:spcAft>
                        <a:tabLst>
                          <a:tab pos="1559560" algn="r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49900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184413">
                <a:tc>
                  <a:txBody>
                    <a:bodyPr/>
                    <a:lstStyle/>
                    <a:p>
                      <a:pPr marR="229870" algn="ctr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Стул</a:t>
                      </a:r>
                      <a:r>
                        <a:rPr lang="ru-RU" sz="1400" spc="-7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цветной</a:t>
                      </a:r>
                      <a:r>
                        <a:rPr lang="ru-RU" sz="1400" spc="-6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кож.зам</a:t>
                      </a:r>
                    </a:p>
                    <a:p>
                      <a:pPr marL="6858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2шт-синий</a:t>
                      </a:r>
                    </a:p>
                    <a:p>
                      <a:pPr marL="68580" marR="882650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шт. салатный</a:t>
                      </a:r>
                      <a:r>
                        <a:rPr lang="ru-RU" sz="1400" spc="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2шт</a:t>
                      </a:r>
                      <a:r>
                        <a:rPr lang="ru-RU" sz="1400" spc="-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оранжевый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10шт.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1463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ctr">
                        <a:spcBef>
                          <a:spcPts val="5"/>
                        </a:spcBef>
                        <a:spcAft>
                          <a:spcPts val="0"/>
                        </a:spcAft>
                        <a:tabLst>
                          <a:tab pos="1559560" algn="r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33007">
                <a:tc>
                  <a:txBody>
                    <a:bodyPr/>
                    <a:lstStyle/>
                    <a:p>
                      <a:pPr marR="229870" algn="ctr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Пуф</a:t>
                      </a:r>
                      <a:r>
                        <a:rPr lang="ru-RU" sz="1400" spc="-2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квадратный</a:t>
                      </a:r>
                    </a:p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Кож.зам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5шт.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1463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"/>
                        </a:spcBef>
                        <a:spcAft>
                          <a:spcPts val="0"/>
                        </a:spcAft>
                        <a:tabLst>
                          <a:tab pos="182880" algn="l"/>
                          <a:tab pos="1559560" algn="r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07606">
                <a:tc>
                  <a:txBody>
                    <a:bodyPr/>
                    <a:lstStyle/>
                    <a:p>
                      <a:pPr marR="229870" algn="ctr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339725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Диван</a:t>
                      </a:r>
                      <a:r>
                        <a:rPr lang="ru-RU" sz="1400" spc="-2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прямой</a:t>
                      </a:r>
                      <a:r>
                        <a:rPr lang="ru-RU" sz="1400" spc="-2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180*70*90см.</a:t>
                      </a:r>
                      <a:r>
                        <a:rPr lang="ru-RU" sz="1400" spc="-23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Кож.зам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3шт.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36186">
                <a:tc>
                  <a:txBody>
                    <a:bodyPr/>
                    <a:lstStyle/>
                    <a:p>
                      <a:pPr marR="229870" algn="ctr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339725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940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</a:t>
                      </a:r>
                      <a:r>
                        <a:rPr lang="ru-RU" sz="14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54023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0537206"/>
              </p:ext>
            </p:extLst>
          </p:nvPr>
        </p:nvGraphicFramePr>
        <p:xfrm>
          <a:off x="551383" y="2051720"/>
          <a:ext cx="11377265" cy="5544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4544"/>
                <a:gridCol w="6772804"/>
                <a:gridCol w="2969917"/>
              </a:tblGrid>
              <a:tr h="11089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36090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источников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(руб.)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514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бюджетам муниципальных образований Республики Крым из бюджета Республики Крым на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проектов (далее-субсидия)-не более 350 тыс. рублей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6930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345 108,40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08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муниципального района Республики Крым-не менее 5% от суммы субсидии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18 163,60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7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Денежные поступления от спонсоров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7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363 272,00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73708246-9426-44BD-A24C-E17B7F1FD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rgbClr val="E0A4C5"/>
                </a:solidFill>
                <a:latin typeface="Segoe Print" panose="02000600000000000000" pitchFamily="2" charset="0"/>
              </a:rPr>
              <a:t>Источники финансирования</a:t>
            </a:r>
            <a:endParaRPr lang="ru-RU" sz="4400" b="1" i="1" dirty="0">
              <a:solidFill>
                <a:srgbClr val="E0A4C5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398396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333DBD-208E-4685-9467-E56659FE1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608" y="0"/>
            <a:ext cx="6192688" cy="1767417"/>
          </a:xfrm>
        </p:spPr>
        <p:txBody>
          <a:bodyPr>
            <a:normAutofit/>
          </a:bodyPr>
          <a:lstStyle/>
          <a:p>
            <a:r>
              <a:rPr lang="ru-RU" sz="4400" b="1" i="1" dirty="0">
                <a:solidFill>
                  <a:srgbClr val="E0A4C5"/>
                </a:solidFill>
                <a:latin typeface="Segoe Print" panose="02000600000000000000" pitchFamily="2" charset="0"/>
              </a:rPr>
              <a:t>Целевая аудитория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AB6A5C3-E362-453A-92BD-5DE64D05D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1680"/>
            <a:ext cx="12192000" cy="67602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>
                <a:latin typeface="Segoe Print" panose="02000600000000000000" pitchFamily="2" charset="0"/>
              </a:rPr>
              <a:t>Проект создан для обучающихся, их родителей и педагогов МБОУ «</a:t>
            </a:r>
            <a:r>
              <a:rPr lang="ru-RU" sz="3200" dirty="0" err="1">
                <a:latin typeface="Segoe Print" panose="02000600000000000000" pitchFamily="2" charset="0"/>
              </a:rPr>
              <a:t>Рощинская</a:t>
            </a:r>
            <a:r>
              <a:rPr lang="ru-RU" sz="3200" dirty="0">
                <a:latin typeface="Segoe Print" panose="02000600000000000000" pitchFamily="2" charset="0"/>
              </a:rPr>
              <a:t> школа-детский сад</a:t>
            </a:r>
            <a:r>
              <a:rPr lang="ru-RU" sz="3200" dirty="0" smtClean="0">
                <a:latin typeface="Segoe Print" panose="02000600000000000000" pitchFamily="2" charset="0"/>
              </a:rPr>
              <a:t>»</a:t>
            </a:r>
            <a:endParaRPr lang="ru-RU" sz="3200" dirty="0">
              <a:latin typeface="Segoe Print" panose="020006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2784376"/>
            <a:ext cx="8064896" cy="60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9902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64F369-BB4A-40B1-8F03-53F5A1E33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772" y="24340"/>
            <a:ext cx="11162456" cy="1767417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rgbClr val="E0A4C5"/>
                </a:solidFill>
                <a:latin typeface="Segoe Print" panose="02000600000000000000" pitchFamily="2" charset="0"/>
              </a:rPr>
              <a:t>Мероприятия по </a:t>
            </a:r>
            <a:r>
              <a:rPr lang="ru-RU" sz="4000" b="1" i="1" dirty="0" smtClean="0">
                <a:solidFill>
                  <a:srgbClr val="E0A4C5"/>
                </a:solidFill>
                <a:latin typeface="Segoe Print" panose="02000600000000000000" pitchFamily="2" charset="0"/>
              </a:rPr>
              <a:t>продвижению проекта</a:t>
            </a:r>
            <a:endParaRPr lang="ru-RU" sz="4000" b="1" i="1" dirty="0">
              <a:solidFill>
                <a:srgbClr val="E0A4C5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38461E1-4515-4F0A-86AD-F192DB3FB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/>
          </a:p>
          <a:p>
            <a:pPr>
              <a:buNone/>
            </a:pPr>
            <a:r>
              <a:rPr lang="ru-RU" b="1" dirty="0"/>
              <a:t>     </a:t>
            </a:r>
            <a:r>
              <a:rPr lang="en-US" b="1" dirty="0" smtClean="0">
                <a:hlinkClick r:id="rId2"/>
              </a:rPr>
              <a:t>https</a:t>
            </a:r>
            <a:r>
              <a:rPr lang="en-US" b="1" dirty="0">
                <a:hlinkClick r:id="rId2"/>
              </a:rPr>
              <a:t>://</a:t>
            </a:r>
            <a:r>
              <a:rPr lang="en-US" b="1" dirty="0" smtClean="0">
                <a:hlinkClick r:id="rId2"/>
              </a:rPr>
              <a:t>vk.com/wall-174218956_1231</a:t>
            </a:r>
            <a:endParaRPr lang="ru-RU" b="1" dirty="0"/>
          </a:p>
          <a:p>
            <a:pPr>
              <a:buNone/>
            </a:pPr>
            <a:r>
              <a:rPr lang="ru-RU" b="1" dirty="0" smtClean="0"/>
              <a:t>     </a:t>
            </a:r>
            <a:r>
              <a:rPr lang="en-US" b="1" dirty="0" smtClean="0">
                <a:hlinkClick r:id="rId3"/>
              </a:rPr>
              <a:t>https://vk.com/wall-174218956_1227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     </a:t>
            </a:r>
            <a:r>
              <a:rPr lang="en-US" b="1" dirty="0" smtClean="0">
                <a:hlinkClick r:id="rId4"/>
              </a:rPr>
              <a:t>https</a:t>
            </a:r>
            <a:r>
              <a:rPr lang="en-US" b="1" dirty="0">
                <a:hlinkClick r:id="rId4"/>
              </a:rPr>
              <a:t>://</a:t>
            </a:r>
            <a:r>
              <a:rPr lang="en-US" b="1" dirty="0" smtClean="0">
                <a:hlinkClick r:id="rId4"/>
              </a:rPr>
              <a:t>vk.com/wall-174218956_1240</a:t>
            </a:r>
            <a:endParaRPr lang="ru-RU" b="1" dirty="0" smtClean="0"/>
          </a:p>
          <a:p>
            <a:pPr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769939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5938</TotalTime>
  <Words>497</Words>
  <Application>Microsoft Office PowerPoint</Application>
  <PresentationFormat>Произвольный</PresentationFormat>
  <Paragraphs>110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Segoe Print</vt:lpstr>
      <vt:lpstr>Times New Roman</vt:lpstr>
      <vt:lpstr>Office Theme</vt:lpstr>
      <vt:lpstr>Презентация PowerPoint</vt:lpstr>
      <vt:lpstr>Актуальность проекта:</vt:lpstr>
      <vt:lpstr>Идея проекта</vt:lpstr>
      <vt:lpstr>Ожидаемые результаты</vt:lpstr>
      <vt:lpstr>Смета проекта</vt:lpstr>
      <vt:lpstr>Источники финансирования</vt:lpstr>
      <vt:lpstr>Целевая аудитория</vt:lpstr>
      <vt:lpstr>Мероприятия по продвижению проекта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Рощино</cp:lastModifiedBy>
  <cp:revision>65</cp:revision>
  <cp:lastPrinted>2023-10-26T08:43:15Z</cp:lastPrinted>
  <dcterms:created xsi:type="dcterms:W3CDTF">2023-01-07T12:29:36Z</dcterms:created>
  <dcterms:modified xsi:type="dcterms:W3CDTF">2023-11-01T11:35:35Z</dcterms:modified>
</cp:coreProperties>
</file>