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7" d="100"/>
          <a:sy n="87" d="100"/>
        </p:scale>
        <p:origin x="-900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90315"/>
            <a:ext cx="6763871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76767" y="1476001"/>
            <a:ext cx="67672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894875">
            <a:off x="3234175" y="1774519"/>
            <a:ext cx="4984589" cy="200899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1F4E79"/>
                </a:solidFill>
                <a:latin typeface="Arial-BoldMT"/>
              </a:rPr>
              <a:t>Развитие функциональной</a:t>
            </a:r>
            <a:r>
              <a:rPr lang="ru-RU" sz="2800" i="1" dirty="0">
                <a:solidFill>
                  <a:srgbClr val="1F4E79"/>
                </a:solidFill>
                <a:latin typeface="Arial-BoldMT"/>
              </a:rPr>
              <a:t/>
            </a:r>
            <a:br>
              <a:rPr lang="ru-RU" sz="2800" i="1" dirty="0">
                <a:solidFill>
                  <a:srgbClr val="1F4E79"/>
                </a:solidFill>
                <a:latin typeface="Arial-BoldMT"/>
              </a:rPr>
            </a:br>
            <a:r>
              <a:rPr lang="ru-RU" sz="2800" b="1" i="1" dirty="0">
                <a:solidFill>
                  <a:srgbClr val="1F4E79"/>
                </a:solidFill>
                <a:latin typeface="Arial-BoldMT"/>
              </a:rPr>
              <a:t>грамотности на уроках</a:t>
            </a:r>
            <a:r>
              <a:rPr lang="ru-RU" sz="2800" i="1" dirty="0">
                <a:solidFill>
                  <a:srgbClr val="1F4E79"/>
                </a:solidFill>
                <a:latin typeface="Arial-BoldMT"/>
              </a:rPr>
              <a:t/>
            </a:r>
            <a:br>
              <a:rPr lang="ru-RU" sz="2800" i="1" dirty="0">
                <a:solidFill>
                  <a:srgbClr val="1F4E79"/>
                </a:solidFill>
                <a:latin typeface="Arial-BoldMT"/>
              </a:rPr>
            </a:br>
            <a:r>
              <a:rPr lang="ru-RU" sz="2800" b="1" i="1" dirty="0">
                <a:solidFill>
                  <a:srgbClr val="1F4E79"/>
                </a:solidFill>
                <a:latin typeface="Arial-BoldMT"/>
              </a:rPr>
              <a:t>изобразительного </a:t>
            </a:r>
            <a:r>
              <a:rPr lang="ru-RU" sz="2800" b="1" i="1" dirty="0" smtClean="0">
                <a:solidFill>
                  <a:srgbClr val="1F4E79"/>
                </a:solidFill>
                <a:latin typeface="Arial-BoldMT"/>
              </a:rPr>
              <a:t>искусства</a:t>
            </a:r>
            <a:br>
              <a:rPr lang="ru-RU" sz="2800" b="1" i="1" dirty="0" smtClean="0">
                <a:solidFill>
                  <a:srgbClr val="1F4E79"/>
                </a:solidFill>
                <a:latin typeface="Arial-BoldMT"/>
              </a:rPr>
            </a:br>
            <a:r>
              <a:rPr lang="ru-RU" sz="1000" dirty="0">
                <a:solidFill>
                  <a:srgbClr val="1F4E79"/>
                </a:solidFill>
                <a:latin typeface="Arial-BoldMT"/>
              </a:rPr>
              <a:t/>
            </a:r>
            <a:br>
              <a:rPr lang="ru-RU" sz="1000" dirty="0">
                <a:solidFill>
                  <a:srgbClr val="1F4E79"/>
                </a:solidFill>
                <a:latin typeface="Arial-BoldMT"/>
              </a:rPr>
            </a:br>
            <a:endParaRPr lang="ru-RU" sz="1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0894875">
            <a:off x="3698543" y="3599644"/>
            <a:ext cx="4572000" cy="485870"/>
          </a:xfrm>
        </p:spPr>
        <p:txBody>
          <a:bodyPr>
            <a:normAutofit fontScale="62500" lnSpcReduction="20000"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Учитель изобразительного искусства: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Бирюкова Е.Н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3087" y="489857"/>
            <a:ext cx="6770914" cy="5337482"/>
          </a:xfrm>
        </p:spPr>
        <p:txBody>
          <a:bodyPr>
            <a:normAutofit fontScale="92500" lnSpcReduction="10000"/>
          </a:bodyPr>
          <a:lstStyle/>
          <a:p>
            <a:r>
              <a:rPr lang="ru-RU" sz="17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Тема урока: «Украшения в жизни древних обществ. Роль декоративного искусства в </a:t>
            </a:r>
            <a:r>
              <a:rPr lang="ru-RU" sz="1700" b="1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эпохуДревнего</a:t>
            </a:r>
            <a:r>
              <a:rPr lang="ru-RU" sz="17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Египта». </a:t>
            </a: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5 класс </a:t>
            </a:r>
            <a:r>
              <a:rPr lang="ru-RU" sz="1700" i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(креативное мышление и математическая грамотность)</a:t>
            </a: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Виды заданий, направленных на формирование функциональной грамотности на уроках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изобразительного искусства: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-Владение способом стилизации (упрощения) сложной формы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-Применение полученных знаний и способов изображение сложной формы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-Выявление основных визуальных характеристик предметов, самоанализ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-Нахождение ошибок в изображении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-Опыт работы в роли эксперта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-Выявление критерий оценивания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-Практическая </a:t>
            </a: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работа по предложенной инструкции.</a:t>
            </a:r>
            <a:r>
              <a:rPr lang="ru-RU" sz="2400" dirty="0">
                <a:solidFill>
                  <a:srgbClr val="333333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TimesNewRomanPSMT"/>
              </a:rPr>
            </a:br>
            <a:r>
              <a:rPr lang="ru-RU" sz="17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Тема: Что такое эмблемы, зачем они нужны. Роль декоративного искусства в жизни человека </a:t>
            </a:r>
            <a:r>
              <a:rPr lang="ru-RU" sz="17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7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общества</a:t>
            </a:r>
            <a:r>
              <a:rPr lang="ru-RU" sz="17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. 5 класс  </a:t>
            </a:r>
            <a:r>
              <a:rPr lang="ru-RU" sz="17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1700" b="1" i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700" i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финансовая грамотность, креативное мышление)</a:t>
            </a: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Денежные купюры как объект изобразительного искусства.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Перед вами купюры нашей страны разных городов. Обратите внимание на их внешность.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Представьте, что через некоторое время наш город </a:t>
            </a:r>
            <a:r>
              <a:rPr lang="ru-RU" sz="17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прославится </a:t>
            </a: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и его изобразят на банкноте в 10.000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рублей. Что бы вы нарисовали?</a:t>
            </a:r>
            <a:b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Задание. </a:t>
            </a:r>
            <a:r>
              <a:rPr lang="ru-RU" sz="17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Создайте эскиз своей банкноты по законам бонистики.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17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компоненты</a:t>
            </a: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функциональной грамотности:</a:t>
            </a:r>
            <a:r>
              <a:rPr lang="ru-RU" sz="3200" dirty="0">
                <a:solidFill>
                  <a:srgbClr val="1F4E79"/>
                </a:solidFill>
                <a:latin typeface="Arial-BoldMT"/>
              </a:rPr>
              <a:t/>
            </a:r>
            <a:br>
              <a:rPr lang="ru-RU" sz="3200" dirty="0">
                <a:solidFill>
                  <a:srgbClr val="1F4E79"/>
                </a:solidFill>
                <a:latin typeface="Arial-BoldMT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Математическая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Читательская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Естественно-научная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Финансовая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Глобальные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компетенции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Креативное мышление</a:t>
            </a:r>
            <a:r>
              <a:rPr lang="ru-RU" sz="2400" dirty="0">
                <a:solidFill>
                  <a:srgbClr val="000000"/>
                </a:solidFill>
                <a:latin typeface="ArialMT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Arial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96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857" y="326571"/>
            <a:ext cx="6749142" cy="15457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креативного мышления в рамках развития функциональной грамотности у обучающихся на уроках изобразительного искусства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6791" t="17728" r="8411" b="3861"/>
          <a:stretch/>
        </p:blipFill>
        <p:spPr bwMode="auto">
          <a:xfrm>
            <a:off x="2604675" y="1839913"/>
            <a:ext cx="6384162" cy="4343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18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0529" t="22439" r="7788" b="5525"/>
          <a:stretch/>
        </p:blipFill>
        <p:spPr bwMode="auto">
          <a:xfrm>
            <a:off x="2569029" y="696686"/>
            <a:ext cx="6400800" cy="4735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20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1152" t="22161" r="7945" b="1922"/>
          <a:stretch/>
        </p:blipFill>
        <p:spPr bwMode="auto">
          <a:xfrm>
            <a:off x="2384425" y="781681"/>
            <a:ext cx="6628946" cy="49550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994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424543"/>
            <a:ext cx="6763871" cy="89327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изучении теплых и холодных цветов, дети рисуют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принцессу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Огонек и принцессу Льдинку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34268" t="21331" r="7944" b="5800"/>
          <a:stretch/>
        </p:blipFill>
        <p:spPr bwMode="auto">
          <a:xfrm>
            <a:off x="2691384" y="1476375"/>
            <a:ext cx="6137720" cy="43513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9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2201" y="326571"/>
            <a:ext cx="6640285" cy="5878286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“Изображение и фантазия”, когда учащимся предлагается создать изображение сказочного, несуществующего животного 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1620" t="25763" r="6854" b="4970"/>
          <a:stretch/>
        </p:blipFill>
        <p:spPr bwMode="auto">
          <a:xfrm>
            <a:off x="3603172" y="1292385"/>
            <a:ext cx="3840616" cy="22751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33478" y="3244334"/>
            <a:ext cx="2263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Театральная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маска 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6791" t="28030" r="7944" b="6355"/>
          <a:stretch/>
        </p:blipFill>
        <p:spPr bwMode="auto">
          <a:xfrm>
            <a:off x="3349399" y="3907970"/>
            <a:ext cx="3990975" cy="22556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819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l="30374" t="26870" r="9190" b="3032"/>
          <a:stretch/>
        </p:blipFill>
        <p:spPr bwMode="auto">
          <a:xfrm>
            <a:off x="2362200" y="1126402"/>
            <a:ext cx="6443663" cy="4201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90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5743" y="359229"/>
            <a:ext cx="6444343" cy="5279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Способность придумывать идеи — не дар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свыше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Конечно, есть люди с врождённым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талантом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как Моцарт или Эйнштейн,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можем освоить творческие методы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мышления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извлекать из них максимальную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пользу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0" t="31695" r="32315" b="17560"/>
          <a:stretch/>
        </p:blipFill>
        <p:spPr bwMode="auto">
          <a:xfrm>
            <a:off x="2449282" y="1763486"/>
            <a:ext cx="5867401" cy="371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2329542" y="5541137"/>
            <a:ext cx="6629401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b="1" i="1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Развивая пространственно-образное мышление, воображение, мелкую моторику мы формируем функциональную грамотность, учим видеть и представлять прекрасное.</a:t>
            </a:r>
          </a:p>
        </p:txBody>
      </p:sp>
    </p:spTree>
    <p:extLst>
      <p:ext uri="{BB962C8B-B14F-4D97-AF65-F5344CB8AC3E}">
        <p14:creationId xmlns:p14="http://schemas.microsoft.com/office/powerpoint/2010/main" val="18487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3971" y="478971"/>
            <a:ext cx="6204857" cy="5573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0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9906" t="25763" r="31308" b="25197"/>
          <a:stretch/>
        </p:blipFill>
        <p:spPr bwMode="auto">
          <a:xfrm>
            <a:off x="2764970" y="2942672"/>
            <a:ext cx="6030686" cy="38317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73086" y="326571"/>
            <a:ext cx="642257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есть способность человека вступать в отношения с внешней средой и максимально быстро адаптироваться и функционировать в ней.</a:t>
            </a:r>
          </a:p>
          <a:p>
            <a: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отличие от элементарной и обычной грамотности как способности личности читать, понимать, составлять короткие тексты и осуществлять простейшие арифметические действия, функциональная грамотность, есть уровень знаний, умений и навыков, обеспечивающий</a:t>
            </a:r>
            <a:b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нормальное функционирование личности в системе социальных отношений,</a:t>
            </a:r>
            <a:b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считается минимально необходимым для осуществления </a:t>
            </a:r>
            <a:r>
              <a:rPr lang="ru-RU" sz="15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жизнедеятельности личности в конкретной культурной </a:t>
            </a:r>
            <a:r>
              <a:rPr lang="ru-RU" sz="1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среде.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NewRomanPSMT"/>
              </a:rPr>
            </a:br>
            <a:r>
              <a:rPr lang="ru-RU" sz="1200" dirty="0" smtClean="0">
                <a:solidFill>
                  <a:srgbClr val="000000"/>
                </a:solidFill>
              </a:rPr>
              <a:t/>
            </a:r>
            <a:br>
              <a:rPr lang="ru-RU" sz="1200" dirty="0" smtClean="0">
                <a:solidFill>
                  <a:srgbClr val="000000"/>
                </a:solidFill>
              </a:rPr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6898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4294" t="36288" r="30078" b="18282"/>
          <a:stretch/>
        </p:blipFill>
        <p:spPr bwMode="auto">
          <a:xfrm>
            <a:off x="2460171" y="1719943"/>
            <a:ext cx="6498772" cy="4190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/>
          <a:srcRect l="21335" t="23269" r="30078" b="63712"/>
          <a:stretch/>
        </p:blipFill>
        <p:spPr bwMode="auto">
          <a:xfrm>
            <a:off x="2699657" y="163286"/>
            <a:ext cx="6444343" cy="11538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79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1806" t="22714" r="30998" b="16053"/>
          <a:stretch/>
        </p:blipFill>
        <p:spPr bwMode="auto">
          <a:xfrm>
            <a:off x="2318657" y="446313"/>
            <a:ext cx="6511958" cy="51489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921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90315"/>
            <a:ext cx="6763871" cy="19068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1806" t="22714" r="30218" b="21595"/>
          <a:stretch/>
        </p:blipFill>
        <p:spPr bwMode="auto">
          <a:xfrm>
            <a:off x="2721428" y="892629"/>
            <a:ext cx="6161315" cy="4376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501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90315"/>
            <a:ext cx="6763871" cy="3648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2119" t="23822" r="31776" b="14391"/>
          <a:stretch/>
        </p:blipFill>
        <p:spPr bwMode="auto">
          <a:xfrm>
            <a:off x="2645230" y="555172"/>
            <a:ext cx="6107266" cy="49400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841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21651" t="22439" r="31308" b="18823"/>
          <a:stretch/>
        </p:blipFill>
        <p:spPr bwMode="auto">
          <a:xfrm>
            <a:off x="2703925" y="1097243"/>
            <a:ext cx="6120575" cy="4296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727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i="1" dirty="0" smtClean="0">
                <a:solidFill>
                  <a:srgbClr val="1F4E79"/>
                </a:solidFill>
                <a:latin typeface="TimesNewRomanPS-BoldMT"/>
              </a:rPr>
              <a:t/>
            </a:r>
            <a:br>
              <a:rPr lang="ru-RU" sz="2700" b="1" i="1" dirty="0" smtClean="0">
                <a:solidFill>
                  <a:srgbClr val="1F4E79"/>
                </a:solidFill>
                <a:latin typeface="TimesNewRomanPS-BoldMT"/>
              </a:rPr>
            </a:br>
            <a:r>
              <a:rPr lang="ru-RU" sz="2700" b="1" i="1" dirty="0" smtClean="0">
                <a:solidFill>
                  <a:srgbClr val="FF0000"/>
                </a:solidFill>
                <a:latin typeface="TimesNewRomanPS-BoldMT"/>
              </a:rPr>
              <a:t>Пути </a:t>
            </a:r>
            <a:r>
              <a:rPr lang="ru-RU" sz="2700" b="1" i="1" dirty="0">
                <a:solidFill>
                  <a:srgbClr val="FF0000"/>
                </a:solidFill>
                <a:latin typeface="TimesNewRomanPS-BoldMT"/>
              </a:rPr>
              <a:t>формирования функциональной</a:t>
            </a:r>
            <a:r>
              <a:rPr lang="ru-RU" sz="2700" i="1" dirty="0">
                <a:solidFill>
                  <a:srgbClr val="FF0000"/>
                </a:solidFill>
                <a:latin typeface="TimesNewRomanPS-BoldMT"/>
              </a:rPr>
              <a:t/>
            </a:r>
            <a:br>
              <a:rPr lang="ru-RU" sz="2700" i="1" dirty="0">
                <a:solidFill>
                  <a:srgbClr val="FF0000"/>
                </a:solidFill>
                <a:latin typeface="TimesNewRomanPS-BoldMT"/>
              </a:rPr>
            </a:br>
            <a:r>
              <a:rPr lang="ru-RU" sz="2700" b="1" i="1" dirty="0">
                <a:solidFill>
                  <a:srgbClr val="FF0000"/>
                </a:solidFill>
                <a:latin typeface="TimesNewRomanPS-BoldMT"/>
              </a:rPr>
              <a:t>грамотности обучающихся</a:t>
            </a:r>
            <a:r>
              <a:rPr lang="ru-RU" sz="3200" dirty="0">
                <a:solidFill>
                  <a:srgbClr val="1F4E79"/>
                </a:solidFill>
                <a:latin typeface="TimesNewRomanPS-BoldMT"/>
              </a:rPr>
              <a:t/>
            </a:r>
            <a:br>
              <a:rPr lang="ru-RU" sz="3200" dirty="0">
                <a:solidFill>
                  <a:srgbClr val="1F4E79"/>
                </a:solidFill>
                <a:latin typeface="TimesNewRomanPS-BoldMT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0429" y="1121229"/>
            <a:ext cx="6803571" cy="50074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Тема урока: О чем рассказывают гербы. 5 класс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естественно-научная грамотность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креативное мышление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Выберите верное определение и подчеркните его: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геральдика – наука о денежных знаках;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геральдика – наука о гербах и их прочтении;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геральдика – наука о марках.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Задание 2.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Рассмотрите фигуры и напишите во второй колонке, какие фигуры являются геральдическими, а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- негеральдическими.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Задание 3.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Создайте эскиз герба вашей семьи или школы (класса), использовав особенности средневековой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геральдики.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правильного выполнения работы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эскизе представлен вариант герба семьи или школы (класса) в соответствии с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законами геральдики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(наличие сложного, т. е. разделённого на несколько частей, гербового поля,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символике знаков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цветов)</a:t>
            </a:r>
            <a:r>
              <a:rPr lang="ru-RU" sz="2400" dirty="0">
                <a:solidFill>
                  <a:srgbClr val="333333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TimesNewRomanPSMT"/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solidFill>
                  <a:srgbClr val="333333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TimesNewRomanPS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9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3971" y="478970"/>
            <a:ext cx="6760030" cy="61177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Тема урока: Современное повседневное декоративное искусство. </a:t>
            </a:r>
            <a:br>
              <a:rPr lang="ru-RU" sz="6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«Парта будущего». 5 класс 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(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креативное мышление и читательская грамотность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Прочитайте </a:t>
            </a:r>
            <a:r>
              <a:rPr lang="ru-RU" sz="6400" b="1" i="1" dirty="0">
                <a:latin typeface="Times New Roman" pitchFamily="18" charset="0"/>
                <a:cs typeface="Times New Roman" pitchFamily="18" charset="0"/>
              </a:rPr>
              <a:t>текст.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Парты есть в каждой школе. Но они не всегда были такими. И, конечно, будут еще меняться. Как вы думаете, какой может</a:t>
            </a:r>
            <a:b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 школьная парта в будущем? Как можно усовершенствовать парту, чтобы появились новые </a:t>
            </a:r>
            <a:r>
              <a:rPr lang="ru-RU" sz="6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функции, дополнительные возможности </a:t>
            </a: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ее использования? 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Проявите свое </a:t>
            </a: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воображение. Желаю 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удачи!</a:t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sz="64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Предложите три различных изменения, при помощи которых можно было бы усовершенствовать школьную парту </a:t>
            </a:r>
            <a:r>
              <a:rPr lang="ru-RU" sz="6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расширить </a:t>
            </a: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возможности ее использования в учебных целях.</a:t>
            </a:r>
            <a:b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Основное назначение парты как рабочего места ученика должно быть сохранено.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Запишите свои предложения.</a:t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Усовершенствование 1: __________</a:t>
            </a:r>
            <a:b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Усовершенствование 2: __________</a:t>
            </a:r>
            <a:b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Усовершенствование 3: __________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Выберите </a:t>
            </a: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своих усовершенствований самое полезное, интересное и оригинальное. Оно должно сохранять </a:t>
            </a:r>
            <a:r>
              <a:rPr lang="ru-RU" sz="6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основное назначение </a:t>
            </a:r>
            <a:r>
              <a:rPr lang="ru-RU" sz="64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парты как рабочего места ученика, но расширить возможности использования парты в процессе учения. </a:t>
            </a:r>
            <a:r>
              <a:rPr lang="ru-RU" sz="6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pPr marL="0" indent="0">
              <a:buNone/>
            </a:pPr>
            <a:r>
              <a:rPr lang="ru-RU" sz="6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можете 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предложить и новую, 4-ю идею.</a:t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таких заданиях критерии правильно/неправильно очень эфемерны: можно дать верный ответ, но не </a:t>
            </a: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прокомментировать его 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в таком случае высший балл ожидать не стоит</a:t>
            </a: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  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растолковывайте детям задания: пусть ученики поймут, </a:t>
            </a: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6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 читать инструкцию. </a:t>
            </a:r>
            <a:r>
              <a:rPr lang="ru-RU" sz="6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Если </a:t>
            </a: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решили преобразить парту, скажем, в качели — пусть это будет опытом их</a:t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читательской грамотности. Дети сами должны увидеть, как важно правильно понимать смысл задания и внимательно</a:t>
            </a:r>
            <a:b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прочитывать тексты.</a:t>
            </a:r>
            <a:r>
              <a:rPr lang="ru-RU" sz="2400" dirty="0">
                <a:solidFill>
                  <a:srgbClr val="333333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TimesNewRomanPSMT"/>
              </a:rPr>
            </a:br>
            <a:r>
              <a:rPr lang="ru-RU" sz="2400" dirty="0">
                <a:solidFill>
                  <a:srgbClr val="333333"/>
                </a:solidFill>
                <a:latin typeface="TimesNewRomanPSMT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TimesNewRomanPSM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2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213</Words>
  <Application>Microsoft Office PowerPoint</Application>
  <PresentationFormat>Экран (4:3)</PresentationFormat>
  <Paragraphs>27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Развитие функциональной грамотности на уроках изобразительного искусства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Пути формирования функциональной грамотности обучающихся </vt:lpstr>
      <vt:lpstr>Презентация PowerPoint</vt:lpstr>
      <vt:lpstr>Презентация PowerPoint</vt:lpstr>
      <vt:lpstr> Основные компоненты функциональной грамотности: </vt:lpstr>
      <vt:lpstr>Формирование креативного мышления в рамках развития функциональной грамотности у обучающихся на уроках изобразительного искусства</vt:lpstr>
      <vt:lpstr>Презентация PowerPoint</vt:lpstr>
      <vt:lpstr>Презентация PowerPoint</vt:lpstr>
      <vt:lpstr>При изучении теплых и холодных цветов, дети рисуют  принцессу Огонек и принцессу Льдинку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admin</cp:lastModifiedBy>
  <cp:revision>83</cp:revision>
  <dcterms:created xsi:type="dcterms:W3CDTF">2014-11-21T11:00:06Z</dcterms:created>
  <dcterms:modified xsi:type="dcterms:W3CDTF">2024-01-15T07:36:22Z</dcterms:modified>
</cp:coreProperties>
</file>