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</p:sldMasterIdLst>
  <p:handoutMasterIdLst>
    <p:handoutMasterId r:id="rId24"/>
  </p:handoutMasterIdLst>
  <p:sldIdLst>
    <p:sldId id="345" r:id="rId2"/>
    <p:sldId id="768" r:id="rId3"/>
    <p:sldId id="827" r:id="rId4"/>
    <p:sldId id="828" r:id="rId5"/>
    <p:sldId id="830" r:id="rId6"/>
    <p:sldId id="831" r:id="rId7"/>
    <p:sldId id="855" r:id="rId8"/>
    <p:sldId id="861" r:id="rId9"/>
    <p:sldId id="856" r:id="rId10"/>
    <p:sldId id="832" r:id="rId11"/>
    <p:sldId id="833" r:id="rId12"/>
    <p:sldId id="851" r:id="rId13"/>
    <p:sldId id="852" r:id="rId14"/>
    <p:sldId id="836" r:id="rId15"/>
    <p:sldId id="837" r:id="rId16"/>
    <p:sldId id="838" r:id="rId17"/>
    <p:sldId id="839" r:id="rId18"/>
    <p:sldId id="842" r:id="rId19"/>
    <p:sldId id="850" r:id="rId20"/>
    <p:sldId id="859" r:id="rId21"/>
    <p:sldId id="848" r:id="rId22"/>
    <p:sldId id="860" r:id="rId23"/>
  </p:sldIdLst>
  <p:sldSz cx="9144000" cy="6858000" type="screen4x3"/>
  <p:notesSz cx="6735763" cy="9799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00"/>
    <a:srgbClr val="FFFFFF"/>
    <a:srgbClr val="33CC33"/>
    <a:srgbClr val="002600"/>
    <a:srgbClr val="CCCC00"/>
    <a:srgbClr val="0033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7" autoAdjust="0"/>
    <p:restoredTop sz="99848" autoAdjust="0"/>
  </p:normalViewPr>
  <p:slideViewPr>
    <p:cSldViewPr snapToGrid="0">
      <p:cViewPr varScale="1">
        <p:scale>
          <a:sx n="99" d="100"/>
          <a:sy n="99" d="100"/>
        </p:scale>
        <p:origin x="91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0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7825" cy="490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7513"/>
            <a:ext cx="2916238" cy="490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07513"/>
            <a:ext cx="2917825" cy="490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B3B4AF-2767-4129-849A-22AE27E187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65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7C34-F535-43EC-8FD2-172DFE6F5F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85938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EF43-781A-40C1-B384-5B665FFD57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626869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6F68-BA28-4757-87ED-16A0959190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112373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E0BA-92E3-4589-89E2-223B373666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589759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AF10-8D4A-4FFF-A4C4-D271A3846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235372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2B9E-5A1A-4F13-9CE7-839AF2E93D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173313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BADF-B6B0-4158-A0E7-0285339A77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099757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0E73-EDE8-4244-B21C-967295D43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5146855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4EFB-977A-43C6-B588-D7C36F873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485868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845D-F745-4E86-AE68-DBF0B26263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009353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4D71-9F48-4186-ACC8-C179324D6C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532476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BA3F-C1E0-4AC7-A12F-03219A22E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740445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CEF7ED-3331-4E42-96EB-07CFE9316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</p:sldLayoutIdLst>
  <p:transition>
    <p:cover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aic.cfuv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ез имени-1копиров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276475"/>
            <a:ext cx="705643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8366125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7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29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«КРЫМСКИЙ ФЕДЕРАЛЬНЫЙ УНИВЕРСИТЕТ </a:t>
            </a:r>
          </a:p>
          <a:p>
            <a:pPr algn="ctr" eaLnBrk="1" hangingPunct="1">
              <a:defRPr/>
            </a:pPr>
            <a:r>
              <a:rPr lang="ru-RU" sz="29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В. И. Вернадского»</a:t>
            </a:r>
          </a:p>
          <a:p>
            <a:pPr algn="ctr" eaLnBrk="1" hangingPunct="1">
              <a:defRPr/>
            </a:pPr>
            <a:r>
              <a:rPr lang="ru-RU" sz="29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Трудового Красного Знамени  </a:t>
            </a:r>
          </a:p>
          <a:p>
            <a:pPr algn="ctr" eaLnBrk="1" hangingPunct="1">
              <a:defRPr/>
            </a:pPr>
            <a:r>
              <a:rPr lang="ru-RU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агропромышленный колледж им. Э.А. </a:t>
            </a:r>
            <a:r>
              <a:rPr lang="ru-RU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Верновского</a:t>
            </a:r>
            <a:endParaRPr lang="ru-RU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84213" y="1700213"/>
            <a:ext cx="7643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C6600"/>
                </a:solidFill>
                <a:latin typeface="Arial" panose="020B0604020202020204" pitchFamily="34" charset="0"/>
              </a:rPr>
              <a:t>Учебное заведение основано в 1828 году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838200"/>
            <a:ext cx="848201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5390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27"/>
          <a:stretch>
            <a:fillRect/>
          </a:stretch>
        </p:blipFill>
        <p:spPr bwMode="auto">
          <a:xfrm>
            <a:off x="414338" y="276225"/>
            <a:ext cx="8240712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782662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35577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ДЕМОНСТРАЦИОННАЯ ПЛОЩАДКА ПО 	КОМПЕТЕНЦИИ «БУХГАЛТЕРСКИЙ УЧЁТ»</a:t>
            </a:r>
          </a:p>
        </p:txBody>
      </p:sp>
      <p:pic>
        <p:nvPicPr>
          <p:cNvPr id="3" name="Рисунок 2" descr="C:\Users\Наталья\Desktop\image-19-05-22-09-32-2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128884" cy="31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Наталья\Desktop\Фото ДЭ\image-19-05-22-09-32-2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721" y="3939267"/>
            <a:ext cx="4373068" cy="265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Фото ДЭ\image-19-05-22-09-32-2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00174"/>
            <a:ext cx="3139181" cy="330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0089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ДЕМОНСТРАЦИОННАЯ   ПЛОЩАДКА   ПО   КОМПЕТЕНЦИИ «АГРОНОМИЯ»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3" name="Рисунок 2" descr="C:\Users\Наталья\Desktop\IMG_20230620_093301_3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2879368" cy="336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Наталья\Desktop\IMG_20230620_092758_8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904559" cy="233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IMG_20230620_092747_9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000504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301950"/>
      </p:ext>
    </p:extLst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34769"/>
      </p:ext>
    </p:extLst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06646"/>
      </p:ext>
    </p:extLst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1659"/>
      </p:ext>
    </p:extLst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3459558"/>
      </p:ext>
    </p:extLst>
  </p:cSld>
  <p:clrMapOvr>
    <a:masterClrMapping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2203" y="-1"/>
            <a:ext cx="10287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9462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rp1"/>
          <p:cNvPicPr>
            <a:picLocks noChangeAspect="1" noChangeArrowheads="1"/>
          </p:cNvPicPr>
          <p:nvPr/>
        </p:nvPicPr>
        <p:blipFill>
          <a:blip r:embed="rId2" cstate="print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825" y="896938"/>
            <a:ext cx="8710613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Этапы истории: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І	-   </a:t>
            </a:r>
            <a:r>
              <a:rPr lang="ru-RU" alt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Никитский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102 года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(1828-1930)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ІІ	-   Ялтинский – 34 года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(1930-1964)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ІІІ	-   Современный – 60 лет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(1964-2024)</a:t>
            </a:r>
          </a:p>
        </p:txBody>
      </p:sp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3438" y="385763"/>
            <a:ext cx="7558087" cy="5873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</a:rPr>
              <a:t>Задачи и перспективные направления развития колледжа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9144000" cy="5446735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Лицензирование новых специальностей, в т.ч. 19.02.11 Технология продуктов питания из растительного сырья (виноградарство и виноделие), 46.02.01 Документационное обеспечение управления и архивоведение. </a:t>
            </a:r>
          </a:p>
          <a:p>
            <a:pPr lvl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Обновление содержания образования и его обеспечение на основе развития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инновационно-развивающей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практикоориентированной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среды и внедрения современных моделей организации образовательного процесса с учетом стандартов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демонстрационного экзамена.</a:t>
            </a:r>
          </a:p>
          <a:p>
            <a:pPr lvl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Создание условий для успешной социализации обучающихся, формирования социально-значимых и профессионально-важных качеств личности посредством развития проектной деятельности, личностно-ориентированного подхода к формированию будущего специалиста.</a:t>
            </a:r>
          </a:p>
          <a:p>
            <a:pPr lvl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Реализация проектов учебно-лабораторного сельскохозяйственного лабораторного комплекса и научно-производственного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агроцентра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базе колледжа, дополнительного профессионального образования в интересах развития предприятий – социальных партнеров.</a:t>
            </a:r>
          </a:p>
        </p:txBody>
      </p:sp>
    </p:spTree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WordArt 6"/>
          <p:cNvSpPr>
            <a:spLocks noChangeArrowheads="1" noChangeShapeType="1" noTextEdit="1"/>
          </p:cNvSpPr>
          <p:nvPr/>
        </p:nvSpPr>
        <p:spPr bwMode="auto">
          <a:xfrm>
            <a:off x="1198563" y="5713413"/>
            <a:ext cx="6480175" cy="5048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Благодарю за внимание!</a:t>
            </a:r>
          </a:p>
        </p:txBody>
      </p:sp>
      <p:pic>
        <p:nvPicPr>
          <p:cNvPr id="41986" name="Picture 4" descr="C:\Users\Секретарь\Desktop\Новая папка\обложка стр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950" y="274638"/>
            <a:ext cx="385445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973460"/>
      </p:ext>
    </p:extLst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2" y="357166"/>
            <a:ext cx="400052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КОНТАКТНАЯ ИНФОРМАЦИЯ</a:t>
            </a:r>
          </a:p>
          <a:p>
            <a:pPr algn="ctr"/>
            <a:r>
              <a:rPr lang="ru-RU" dirty="0"/>
              <a:t>ТЕЛЕФОН: +7 978 141 91 83 (отборочная комиссия)</a:t>
            </a:r>
          </a:p>
          <a:p>
            <a:pPr algn="ctr"/>
            <a:r>
              <a:rPr lang="uk-UA" dirty="0" err="1"/>
              <a:t>Официальный</a:t>
            </a:r>
            <a:r>
              <a:rPr lang="uk-UA" dirty="0"/>
              <a:t> сайт </a:t>
            </a:r>
            <a:r>
              <a:rPr lang="uk-UA" dirty="0" err="1"/>
              <a:t>колледжа</a:t>
            </a:r>
            <a:r>
              <a:rPr lang="uk-UA" dirty="0"/>
              <a:t> </a:t>
            </a:r>
          </a:p>
          <a:p>
            <a:pPr algn="ctr"/>
            <a:r>
              <a:rPr lang="en-US" dirty="0">
                <a:hlinkClick r:id="rId2"/>
              </a:rPr>
              <a:t>https://aic.cfuv.ru/</a:t>
            </a:r>
            <a:r>
              <a:rPr lang="uk-UA" dirty="0"/>
              <a:t> </a:t>
            </a:r>
            <a:endParaRPr lang="ru-RU" dirty="0"/>
          </a:p>
          <a:p>
            <a:pPr algn="ctr"/>
            <a:endParaRPr lang="uk-UA" dirty="0"/>
          </a:p>
          <a:p>
            <a:pPr algn="ctr"/>
            <a:r>
              <a:rPr lang="en-US" dirty="0"/>
              <a:t>E-mail</a:t>
            </a:r>
            <a:r>
              <a:rPr lang="uk-UA" dirty="0"/>
              <a:t>: </a:t>
            </a:r>
            <a:r>
              <a:rPr lang="ru-RU" dirty="0" err="1"/>
              <a:t>aic-crimea@mail.ru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aic-priem@mail.ru</a:t>
            </a:r>
            <a:r>
              <a:rPr lang="ru-RU" dirty="0"/>
              <a:t>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Адрес: Симферопольский район,</a:t>
            </a:r>
          </a:p>
          <a:p>
            <a:pPr algn="ctr"/>
            <a:r>
              <a:rPr lang="ru-RU" dirty="0"/>
              <a:t> с. Маленькое, ул. Студенческая, 1</a:t>
            </a:r>
          </a:p>
          <a:p>
            <a:pPr algn="ctr"/>
            <a:r>
              <a:rPr lang="ru-RU" dirty="0"/>
              <a:t> Проезд: </a:t>
            </a:r>
          </a:p>
          <a:p>
            <a:pPr algn="ctr"/>
            <a:r>
              <a:rPr lang="ru-RU" dirty="0"/>
              <a:t>• от ст. Симферополь на электропоезде до остановки «Платформа 1450 км» </a:t>
            </a:r>
          </a:p>
          <a:p>
            <a:pPr algn="ctr"/>
            <a:r>
              <a:rPr lang="ru-RU" dirty="0"/>
              <a:t>• маршрутным такси №105 от ост. ГРЭС до ост. Маленькое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142982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 descr="Гроздь20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3" y="1357298"/>
            <a:ext cx="32147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817862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888" y="296863"/>
            <a:ext cx="4135437" cy="615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ТРУДОВОГО КРАСНОГО ЗНАМЕНИ АГРОПРОМЫШЛЕННЫЙ КОЛЛЕДЖ им. Э.А. ВЕРНОВСКОГО ВЕДЁТ ПОДГОТОВКУ ПО СПЕЦИАЛЬНОСТЯМ </a:t>
            </a:r>
          </a:p>
          <a:p>
            <a:pPr algn="ctr" eaLnBrk="0" hangingPunct="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(ДНЕВНОЕ И ЗАОЧНОЕ ОБУЧЕНИЕ):</a:t>
            </a:r>
          </a:p>
          <a:p>
            <a:pPr eaLnBrk="0" hangingPunct="0">
              <a:defRPr/>
            </a:pPr>
            <a:r>
              <a:rPr lang="ru-RU" sz="1600" b="1" dirty="0">
                <a:latin typeface="Arial" panose="020B0604020202020204" pitchFamily="34" charset="0"/>
              </a:rPr>
              <a:t>Агрономия</a:t>
            </a:r>
            <a:endParaRPr lang="ru-RU" sz="1600" dirty="0">
              <a:latin typeface="Arial" panose="020B06040202020202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latin typeface="Arial" panose="020B0604020202020204" pitchFamily="34" charset="0"/>
              </a:rPr>
              <a:t>плодоовощеводство</a:t>
            </a:r>
            <a:r>
              <a:rPr lang="ru-RU" sz="1600" dirty="0">
                <a:latin typeface="Arial" panose="020B0604020202020204" pitchFamily="34" charset="0"/>
              </a:rPr>
              <a:t> и виноградарство;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</a:rPr>
              <a:t>защита растений;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</a:rPr>
              <a:t>декоративное садоводство и цветоводство;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</a:rPr>
              <a:t>агроэкологические технологии в сельском хозяйстве.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ru-RU" sz="1600" b="1" dirty="0">
                <a:latin typeface="Arial" panose="020B0604020202020204" pitchFamily="34" charset="0"/>
              </a:rPr>
              <a:t>Экономика и бухгалтерский учет (по отраслям)</a:t>
            </a:r>
            <a:endParaRPr lang="ru-RU" sz="1600" dirty="0">
              <a:latin typeface="Arial" panose="020B06040202020202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</a:rPr>
              <a:t>бухгалтерский учет в АПК;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</a:rPr>
              <a:t>бухгалтерский учет в муниципальных учреждениях;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</a:rPr>
              <a:t>бухгалтерский учет в коммерческих банках.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ru-RU" sz="1600" b="1" dirty="0">
                <a:latin typeface="Arial" panose="020B0604020202020204" pitchFamily="34" charset="0"/>
              </a:rPr>
              <a:t>Финансы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</a:rPr>
              <a:t>специалист по оценке и контролю;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</a:rPr>
              <a:t>специалист по закупкам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4388" y="2574925"/>
            <a:ext cx="4481512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b="1" dirty="0">
                <a:latin typeface="Arial" panose="020B0604020202020204" pitchFamily="34" charset="0"/>
              </a:rPr>
              <a:t>Подготовка рабочих профессий и дополнительное профессиональное образование (повышение квалификации)</a:t>
            </a:r>
            <a:endParaRPr lang="ru-RU" sz="1600" dirty="0">
              <a:latin typeface="Arial" panose="020B0604020202020204" pitchFamily="34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</a:rPr>
              <a:t>кассир;		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</a:t>
            </a:r>
            <a:r>
              <a:rPr lang="ru-RU" sz="1600" dirty="0">
                <a:latin typeface="Arial" panose="020B0604020202020204" pitchFamily="34" charset="0"/>
              </a:rPr>
              <a:t>адовник;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1С: Бухгалтерия; </a:t>
            </a:r>
          </a:p>
          <a:p>
            <a:pPr marL="0" indent="0">
              <a:buNone/>
            </a:pPr>
            <a:r>
              <a:rPr lang="ru-RU" sz="1600" dirty="0"/>
              <a:t>• финансы муниципальных образований;</a:t>
            </a:r>
          </a:p>
          <a:p>
            <a:pPr marL="0" indent="0">
              <a:buNone/>
            </a:pPr>
            <a:r>
              <a:rPr lang="ru-RU" sz="1600" dirty="0"/>
              <a:t> • ландшафтный дизайн; </a:t>
            </a:r>
          </a:p>
          <a:p>
            <a:pPr marL="0" indent="0">
              <a:buNone/>
            </a:pPr>
            <a:r>
              <a:rPr lang="ru-RU" sz="1600" dirty="0"/>
              <a:t>• фитосанитарный контроль; </a:t>
            </a:r>
          </a:p>
          <a:p>
            <a:pPr marL="0" indent="0">
              <a:buNone/>
            </a:pPr>
            <a:r>
              <a:rPr lang="ru-RU" sz="1600" dirty="0"/>
              <a:t>• основы производства и переработки винограда; </a:t>
            </a:r>
          </a:p>
          <a:p>
            <a:pPr marL="0" indent="0">
              <a:buNone/>
            </a:pPr>
            <a:r>
              <a:rPr lang="ru-RU" sz="1600" dirty="0"/>
              <a:t>• современные технологии производства винограда; </a:t>
            </a:r>
          </a:p>
          <a:p>
            <a:pPr marL="0" indent="0">
              <a:buNone/>
            </a:pPr>
            <a:r>
              <a:rPr lang="ru-RU" sz="1600" dirty="0"/>
              <a:t>• пчеловодство.</a:t>
            </a:r>
            <a:endParaRPr lang="ru-RU" sz="1600" dirty="0">
              <a:latin typeface="Arial" panose="020B0604020202020204" pitchFamily="34" charset="0"/>
            </a:endParaRP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400" y="246063"/>
            <a:ext cx="250348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845220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87313" y="1047750"/>
            <a:ext cx="54371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 algn="just" eaLnBrk="0" hangingPunct="0"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1. Теоретическое и практическое обучение студентов на базе «Учебно-экспериментального сельскохозяйственного лабораторного комплекса, включающего в себя учебные теплицы, учебный ягодник, учебный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мультифруктовый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сад, учебный виноградник, учебный питомник</a:t>
            </a:r>
          </a:p>
          <a:p>
            <a:pPr indent="-457200" algn="just" eaLnBrk="0" hangingPunct="0">
              <a:buFont typeface="Arial" charset="0"/>
              <a:buNone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Прямоугольник 8"/>
          <p:cNvSpPr>
            <a:spLocks noChangeArrowheads="1"/>
          </p:cNvSpPr>
          <p:nvPr/>
        </p:nvSpPr>
        <p:spPr bwMode="auto">
          <a:xfrm>
            <a:off x="87313" y="3209925"/>
            <a:ext cx="538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2. Применение цифровых технологий для изучения и прогнозирования неблагоприятных агроклимати-ческих явлений на базе созданной учебной метеостанции 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87313" y="4557713"/>
            <a:ext cx="53609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Учебно-производственного комплекса, включающего в себя научные учреждения, предприятия по выращиванию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сельско-хозяйственных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культур, крестьянские фермерские хозяйства, частных производителей, являющихся основными заказчиками молодых специалистов</a:t>
            </a:r>
          </a:p>
        </p:txBody>
      </p:sp>
      <p:pic>
        <p:nvPicPr>
          <p:cNvPr id="26628" name="Рисунок 19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613" y="2274888"/>
            <a:ext cx="18002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9" name="Группа 21"/>
          <p:cNvGrpSpPr>
            <a:grpSpLocks/>
          </p:cNvGrpSpPr>
          <p:nvPr/>
        </p:nvGrpSpPr>
        <p:grpSpPr bwMode="auto">
          <a:xfrm>
            <a:off x="5524500" y="3435350"/>
            <a:ext cx="3600450" cy="1152525"/>
            <a:chOff x="5516170" y="3435370"/>
            <a:chExt cx="3617418" cy="1152000"/>
          </a:xfrm>
        </p:grpSpPr>
        <p:pic>
          <p:nvPicPr>
            <p:cNvPr id="26636" name="Рисунок 20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6170" y="3435370"/>
              <a:ext cx="1800000" cy="1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Рисунок 12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3588" y="3435370"/>
              <a:ext cx="1800000" cy="1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0" name="Рисунок 11" descr="http://agromonitoring.ru/uploads/files/images/meteostancii-1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4613" y="4584700"/>
            <a:ext cx="1800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0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4500" y="5732463"/>
            <a:ext cx="3600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2" name="Группа 15"/>
          <p:cNvGrpSpPr>
            <a:grpSpLocks/>
          </p:cNvGrpSpPr>
          <p:nvPr/>
        </p:nvGrpSpPr>
        <p:grpSpPr bwMode="auto">
          <a:xfrm>
            <a:off x="5524500" y="1108075"/>
            <a:ext cx="3600450" cy="1152525"/>
            <a:chOff x="4443512" y="1136300"/>
            <a:chExt cx="3612576" cy="1224000"/>
          </a:xfrm>
        </p:grpSpPr>
        <p:pic>
          <p:nvPicPr>
            <p:cNvPr id="26634" name="Рисунок 5"/>
            <p:cNvPicPr>
              <a:picLocks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43512" y="1136300"/>
              <a:ext cx="1800000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Рисунок 13"/>
            <p:cNvPicPr>
              <a:picLocks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56088" y="1136300"/>
              <a:ext cx="1800000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3" name="Заголовок 1"/>
          <p:cNvSpPr txBox="1">
            <a:spLocks/>
          </p:cNvSpPr>
          <p:nvPr/>
        </p:nvSpPr>
        <p:spPr bwMode="auto">
          <a:xfrm>
            <a:off x="244475" y="60325"/>
            <a:ext cx="86645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Инновационные направления подготовки специалистов для агропромышленного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1111613183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74" b="27603"/>
          <a:stretch>
            <a:fillRect/>
          </a:stretch>
        </p:blipFill>
        <p:spPr bwMode="auto">
          <a:xfrm>
            <a:off x="674825" y="2254114"/>
            <a:ext cx="6483622" cy="225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54013" y="485775"/>
            <a:ext cx="8397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ПРЕДУНИВЕРСАРИЙ ПО ПРОГРАММАМ:</a:t>
            </a: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«Цветовод», «Садовник», </a:t>
            </a: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создания системы защиты от вредителей и болезней яблочного сада»,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«Проект создания модели фермерского хозяйства по выращиванию овощных культур в сооружениях закрытого грунта»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411163" y="4619625"/>
            <a:ext cx="83962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eaLnBrk="0" hangingPunct="0">
              <a:buFont typeface="Arial" charset="0"/>
              <a:buNone/>
            </a:pP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Выпускники отделения могут продолжить обучение в «Крымском федеральном университете имени В.И. Вернадского» по образовательно-квалификационным уровням «бакалавр», «магистр». 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Они полностью обеспечиваются общежитием и стипендией, льготным питанием, медицинским и культурно-бытовым обслуживанием</a:t>
            </a:r>
          </a:p>
        </p:txBody>
      </p:sp>
    </p:spTree>
    <p:extLst>
      <p:ext uri="{BB962C8B-B14F-4D97-AF65-F5344CB8AC3E}">
        <p14:creationId xmlns:p14="http://schemas.microsoft.com/office/powerpoint/2010/main" val="165371946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Рисунок 1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18002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Рисунок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777" y="5333454"/>
            <a:ext cx="3648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Заголовок 1"/>
          <p:cNvSpPr txBox="1">
            <a:spLocks/>
          </p:cNvSpPr>
          <p:nvPr/>
        </p:nvSpPr>
        <p:spPr bwMode="auto">
          <a:xfrm>
            <a:off x="323528" y="229394"/>
            <a:ext cx="86645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обучение</a:t>
            </a: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747253"/>
            <a:ext cx="8715436" cy="746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Заключены договора  о практической   подготовке с предприятиями – социальными партнёрами:</a:t>
            </a:r>
          </a:p>
          <a:p>
            <a:r>
              <a:rPr lang="ru-RU" sz="1300" dirty="0"/>
              <a:t>ООО «Симферопольское»</a:t>
            </a:r>
          </a:p>
          <a:p>
            <a:r>
              <a:rPr lang="ru-RU" sz="1300" dirty="0"/>
              <a:t>К(Ф)Х «Генезис»</a:t>
            </a:r>
          </a:p>
          <a:p>
            <a:r>
              <a:rPr lang="ru-RU" sz="1300" dirty="0"/>
              <a:t>ООО «</a:t>
            </a:r>
            <a:r>
              <a:rPr lang="ru-RU" sz="1300" dirty="0" err="1"/>
              <a:t>Яросвит-Агро</a:t>
            </a:r>
            <a:r>
              <a:rPr lang="ru-RU" sz="1300" dirty="0"/>
              <a:t>»</a:t>
            </a:r>
          </a:p>
          <a:p>
            <a:r>
              <a:rPr lang="ru-RU" sz="1300" dirty="0"/>
              <a:t>К(Ф)Х «Елена»</a:t>
            </a:r>
          </a:p>
          <a:p>
            <a:r>
              <a:rPr lang="ru-RU" sz="1300" dirty="0"/>
              <a:t>ООО «</a:t>
            </a:r>
            <a:r>
              <a:rPr lang="ru-RU" sz="1300" dirty="0" err="1"/>
              <a:t>Агро</a:t>
            </a:r>
            <a:r>
              <a:rPr lang="ru-RU" sz="1300" dirty="0"/>
              <a:t> Бизнес»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Практическое обучение</a:t>
            </a:r>
          </a:p>
          <a:p>
            <a:endParaRPr lang="ru-RU" sz="1300" dirty="0"/>
          </a:p>
          <a:p>
            <a:r>
              <a:rPr lang="ru-RU" sz="1300" dirty="0"/>
              <a:t>ООО «</a:t>
            </a:r>
            <a:r>
              <a:rPr lang="ru-RU" sz="1300" dirty="0" err="1"/>
              <a:t>Кроненталь</a:t>
            </a:r>
            <a:r>
              <a:rPr lang="ru-RU" sz="1300" dirty="0"/>
              <a:t>»</a:t>
            </a:r>
          </a:p>
          <a:p>
            <a:r>
              <a:rPr lang="ru-RU" sz="1300" dirty="0"/>
              <a:t>ФГБУН «НБС-ННЦ»</a:t>
            </a:r>
          </a:p>
          <a:p>
            <a:r>
              <a:rPr lang="ru-RU" sz="1300" dirty="0"/>
              <a:t>ООО «Эдем»</a:t>
            </a:r>
          </a:p>
          <a:p>
            <a:r>
              <a:rPr lang="ru-RU" sz="1300" dirty="0"/>
              <a:t> ГБУ РК «Центр социальной поддержки семей, детей и молодёжи»</a:t>
            </a:r>
          </a:p>
          <a:p>
            <a:r>
              <a:rPr lang="ru-RU" sz="1300" dirty="0"/>
              <a:t>Управление образования администрации Симферопольского района Республики Крым</a:t>
            </a:r>
          </a:p>
          <a:p>
            <a:r>
              <a:rPr lang="ru-RU" sz="1300" dirty="0"/>
              <a:t>АО «КРЫМТЭЦ»</a:t>
            </a:r>
          </a:p>
          <a:p>
            <a:r>
              <a:rPr lang="ru-RU" sz="1300" dirty="0"/>
              <a:t>СПК «Правда»</a:t>
            </a:r>
          </a:p>
          <a:p>
            <a:r>
              <a:rPr lang="ru-RU" sz="1300" dirty="0"/>
              <a:t>ООО «Агрофирма «</a:t>
            </a:r>
            <a:r>
              <a:rPr lang="ru-RU" sz="1300" dirty="0" err="1"/>
              <a:t>Коломита</a:t>
            </a:r>
            <a:r>
              <a:rPr lang="ru-RU" sz="1300" dirty="0"/>
              <a:t>»</a:t>
            </a:r>
          </a:p>
          <a:p>
            <a:r>
              <a:rPr lang="ru-RU" sz="1300" dirty="0"/>
              <a:t>КФХ Пожидаев Александр Андреевич</a:t>
            </a:r>
          </a:p>
          <a:p>
            <a:r>
              <a:rPr lang="ru-RU" sz="1300" dirty="0"/>
              <a:t>ООО Тепличный комбинат «Белогорский» </a:t>
            </a:r>
          </a:p>
          <a:p>
            <a:pPr lvl="0" algn="just"/>
            <a:endParaRPr lang="ru-RU" sz="1400" b="1" dirty="0">
              <a:ea typeface="Calibri" pitchFamily="34" charset="0"/>
              <a:cs typeface="Arial" pitchFamily="34" charset="0"/>
            </a:endParaRPr>
          </a:p>
          <a:p>
            <a:pPr lvl="0" algn="just"/>
            <a:r>
              <a:rPr lang="ru-RU" sz="1400" b="1" dirty="0"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аключено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в индивидуальном порядке </a:t>
            </a:r>
            <a:r>
              <a:rPr lang="ru-RU" sz="1400" b="1" dirty="0">
                <a:ea typeface="Calibri" pitchFamily="34" charset="0"/>
                <a:cs typeface="Arial" pitchFamily="34" charset="0"/>
              </a:rPr>
              <a:t>154 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договора о практическом обучении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Заключены Соглашения о сотрудничестве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Госсорткомиссия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Ялта–Интурист,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Крым-Фарминг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Проведены занятия и выездные мероприятия : Ялта – Интурист,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Госсорткомиссия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КОСС, Таврида.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Арт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Заголовок 1"/>
          <p:cNvSpPr txBox="1">
            <a:spLocks/>
          </p:cNvSpPr>
          <p:nvPr/>
        </p:nvSpPr>
        <p:spPr bwMode="auto">
          <a:xfrm>
            <a:off x="323528" y="229394"/>
            <a:ext cx="86645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 студентов</a:t>
            </a: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2901689"/>
            <a:ext cx="8715436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00" dirty="0"/>
          </a:p>
          <a:p>
            <a:pPr lvl="0" algn="just"/>
            <a:endParaRPr lang="ru-RU" sz="1400" b="1" dirty="0">
              <a:ea typeface="Calibri" pitchFamily="34" charset="0"/>
              <a:cs typeface="Arial" pitchFamily="34" charset="0"/>
            </a:endParaRPr>
          </a:p>
          <a:p>
            <a:r>
              <a:rPr lang="ru-RU" sz="1400" dirty="0"/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67C2A7-F80C-F0B8-B3EF-781F63210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1" y="1533236"/>
            <a:ext cx="3584736" cy="16440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DE3BF2-5627-0203-8D12-197FECAFD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43" y="1533237"/>
            <a:ext cx="3273748" cy="1727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CCFD66-AD44-4294-05D3-97307F5DC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2" y="3981106"/>
            <a:ext cx="3787936" cy="2274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A4A3EF-4907-95B1-54F2-6C0E948F9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72" y="1025235"/>
            <a:ext cx="2004291" cy="26600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90698B-581A-CABB-21F5-8DB7630C45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99" y="3106796"/>
            <a:ext cx="2642628" cy="201149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C3AD522-C061-FC66-81A6-E2EAFB37C4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73" y="4561374"/>
            <a:ext cx="2569380" cy="19965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8165BF-D869-E11B-8F91-34927F9420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474105"/>
            <a:ext cx="1329782" cy="12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7624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Заголовок 1"/>
          <p:cNvSpPr txBox="1">
            <a:spLocks/>
          </p:cNvSpPr>
          <p:nvPr/>
        </p:nvSpPr>
        <p:spPr bwMode="auto">
          <a:xfrm>
            <a:off x="323528" y="229394"/>
            <a:ext cx="86645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 колледжа </a:t>
            </a: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01710" y="1268760"/>
            <a:ext cx="87154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268760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Учебные корпуса – 3 (10800 м2);</a:t>
            </a:r>
          </a:p>
          <a:p>
            <a:pPr marL="342900" indent="-342900">
              <a:buAutoNum type="arabicPeriod"/>
            </a:pPr>
            <a:r>
              <a:rPr lang="ru-RU" dirty="0"/>
              <a:t>Компьютерные классы с современным оборудованием;</a:t>
            </a:r>
          </a:p>
          <a:p>
            <a:pPr marL="342900" indent="-342900">
              <a:buAutoNum type="arabicPeriod"/>
            </a:pPr>
            <a:r>
              <a:rPr lang="ru-RU" dirty="0"/>
              <a:t>Актовый зал, читальный зал и библиотека, спортивный зал и стадион, парковая зона;</a:t>
            </a:r>
          </a:p>
          <a:p>
            <a:pPr marL="342900" indent="-342900">
              <a:buAutoNum type="arabicPeriod"/>
            </a:pPr>
            <a:r>
              <a:rPr lang="ru-RU" dirty="0"/>
              <a:t>Общежития, буфет (организовано горячее питание, льготное обслуживание);</a:t>
            </a:r>
          </a:p>
          <a:p>
            <a:pPr marL="342900" indent="-342900">
              <a:buAutoNum type="arabicPeriod"/>
            </a:pPr>
            <a:r>
              <a:rPr lang="ru-RU" dirty="0" err="1"/>
              <a:t>Суперинтенсивный</a:t>
            </a:r>
            <a:r>
              <a:rPr lang="ru-RU" dirty="0"/>
              <a:t> яблоневый сад 10 га ;</a:t>
            </a:r>
          </a:p>
          <a:p>
            <a:r>
              <a:rPr lang="ru-RU" dirty="0"/>
              <a:t>6.  Теплицы площадью 8500 м2 ;</a:t>
            </a:r>
          </a:p>
          <a:p>
            <a:r>
              <a:rPr lang="ru-RU" dirty="0"/>
              <a:t>7.  Лаборатория микроклонального размножения;</a:t>
            </a:r>
          </a:p>
          <a:p>
            <a:r>
              <a:rPr lang="ru-RU" dirty="0"/>
              <a:t>8.  Техника и агрегаты: Трактора МТЗ-82.1, трактор МТЗ-80, МТЗ-320.4, Т-170 (бульдозер),  </a:t>
            </a:r>
            <a:r>
              <a:rPr lang="ru-RU" dirty="0" err="1"/>
              <a:t>минитрактор</a:t>
            </a:r>
            <a:r>
              <a:rPr lang="ru-RU" dirty="0"/>
              <a:t> Чувашпиллер-504; сельскохозяйственная техника (сеялки, культиваторы, дисковые бороны, фрезы, ямокопатель, плодовые платформы, размотчик шпалеры, </a:t>
            </a:r>
            <a:r>
              <a:rPr lang="ru-RU" dirty="0" err="1"/>
              <a:t>столбостав</a:t>
            </a:r>
            <a:r>
              <a:rPr lang="ru-RU" dirty="0"/>
              <a:t>, косилки, опрыскиватели (садовый и полевой), плуги, прицепы;</a:t>
            </a:r>
          </a:p>
          <a:p>
            <a:r>
              <a:rPr lang="ru-RU" dirty="0"/>
              <a:t>9.  </a:t>
            </a:r>
            <a:r>
              <a:rPr lang="ru-RU" dirty="0" err="1"/>
              <a:t>Мультифруктовый</a:t>
            </a:r>
            <a:r>
              <a:rPr lang="ru-RU" dirty="0"/>
              <a:t> сад;</a:t>
            </a:r>
          </a:p>
          <a:p>
            <a:pPr marL="342900" indent="-342900"/>
            <a:r>
              <a:rPr lang="ru-RU" dirty="0"/>
              <a:t>10. Учебный виноградник; </a:t>
            </a:r>
          </a:p>
          <a:p>
            <a:pPr marL="342900" indent="-342900"/>
            <a:r>
              <a:rPr lang="ru-RU" dirty="0"/>
              <a:t>11. Опытно-коллекционный участки для ведения проектной деятельности и  опытнической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311273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11093</TotalTime>
  <Words>869</Words>
  <Application>Microsoft Office PowerPoint</Application>
  <PresentationFormat>Экран (4:3)</PresentationFormat>
  <Paragraphs>134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и перспективные направления развития колледжа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</dc:creator>
  <cp:lastModifiedBy>викинг</cp:lastModifiedBy>
  <cp:revision>806</cp:revision>
  <dcterms:created xsi:type="dcterms:W3CDTF">1601-01-01T00:00:00Z</dcterms:created>
  <dcterms:modified xsi:type="dcterms:W3CDTF">2024-11-11T13:26:40Z</dcterms:modified>
</cp:coreProperties>
</file>