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51"/>
  </p:notesMasterIdLst>
  <p:sldIdLst>
    <p:sldId id="312" r:id="rId2"/>
    <p:sldId id="257" r:id="rId3"/>
    <p:sldId id="305" r:id="rId4"/>
    <p:sldId id="313" r:id="rId5"/>
    <p:sldId id="314" r:id="rId6"/>
    <p:sldId id="286" r:id="rId7"/>
    <p:sldId id="260" r:id="rId8"/>
    <p:sldId id="277" r:id="rId9"/>
    <p:sldId id="287" r:id="rId10"/>
    <p:sldId id="306" r:id="rId11"/>
    <p:sldId id="289" r:id="rId12"/>
    <p:sldId id="307" r:id="rId13"/>
    <p:sldId id="293" r:id="rId14"/>
    <p:sldId id="263" r:id="rId15"/>
    <p:sldId id="294" r:id="rId16"/>
    <p:sldId id="292" r:id="rId17"/>
    <p:sldId id="295" r:id="rId18"/>
    <p:sldId id="278" r:id="rId19"/>
    <p:sldId id="296" r:id="rId20"/>
    <p:sldId id="264" r:id="rId21"/>
    <p:sldId id="297" r:id="rId22"/>
    <p:sldId id="265" r:id="rId23"/>
    <p:sldId id="298" r:id="rId24"/>
    <p:sldId id="299" r:id="rId25"/>
    <p:sldId id="279" r:id="rId26"/>
    <p:sldId id="280" r:id="rId27"/>
    <p:sldId id="300" r:id="rId28"/>
    <p:sldId id="301" r:id="rId29"/>
    <p:sldId id="266" r:id="rId30"/>
    <p:sldId id="302" r:id="rId31"/>
    <p:sldId id="267" r:id="rId32"/>
    <p:sldId id="268" r:id="rId33"/>
    <p:sldId id="303" r:id="rId34"/>
    <p:sldId id="304" r:id="rId35"/>
    <p:sldId id="269" r:id="rId36"/>
    <p:sldId id="308" r:id="rId37"/>
    <p:sldId id="270" r:id="rId38"/>
    <p:sldId id="271" r:id="rId39"/>
    <p:sldId id="281" r:id="rId40"/>
    <p:sldId id="282" r:id="rId41"/>
    <p:sldId id="309" r:id="rId42"/>
    <p:sldId id="272" r:id="rId43"/>
    <p:sldId id="283" r:id="rId44"/>
    <p:sldId id="274" r:id="rId45"/>
    <p:sldId id="284" r:id="rId46"/>
    <p:sldId id="275" r:id="rId47"/>
    <p:sldId id="276" r:id="rId48"/>
    <p:sldId id="310" r:id="rId49"/>
    <p:sldId id="311"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2" d="100"/>
          <a:sy n="72" d="100"/>
        </p:scale>
        <p:origin x="660" y="54"/>
      </p:cViewPr>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8A9D97-B4FD-4E1A-85E9-198D0709E76D}" type="datetimeFigureOut">
              <a:rPr lang="ru-RU" smtClean="0"/>
              <a:t>19.05.2026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602B9C-B265-4F68-A9CC-AC60B3CA0DAD}" type="slidenum">
              <a:rPr lang="ru-RU" smtClean="0"/>
              <a:t>‹#›</a:t>
            </a:fld>
            <a:endParaRPr lang="ru-RU"/>
          </a:p>
        </p:txBody>
      </p:sp>
    </p:spTree>
    <p:extLst>
      <p:ext uri="{BB962C8B-B14F-4D97-AF65-F5344CB8AC3E}">
        <p14:creationId xmlns:p14="http://schemas.microsoft.com/office/powerpoint/2010/main" val="2092797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E667B3E-F5D1-47D9-9D19-7E2D96D1D9D4}" type="slidenum">
              <a:rPr lang="ru-RU" smtClean="0"/>
              <a:t>3</a:t>
            </a:fld>
            <a:endParaRPr lang="ru-RU"/>
          </a:p>
        </p:txBody>
      </p:sp>
    </p:spTree>
    <p:extLst>
      <p:ext uri="{BB962C8B-B14F-4D97-AF65-F5344CB8AC3E}">
        <p14:creationId xmlns:p14="http://schemas.microsoft.com/office/powerpoint/2010/main" val="1315560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3602B9C-B265-4F68-A9CC-AC60B3CA0DAD}" type="slidenum">
              <a:rPr lang="ru-RU" smtClean="0"/>
              <a:t>9</a:t>
            </a:fld>
            <a:endParaRPr lang="ru-RU"/>
          </a:p>
        </p:txBody>
      </p:sp>
    </p:spTree>
    <p:extLst>
      <p:ext uri="{BB962C8B-B14F-4D97-AF65-F5344CB8AC3E}">
        <p14:creationId xmlns:p14="http://schemas.microsoft.com/office/powerpoint/2010/main" val="41716162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224D6D2-4D31-4517-AB5C-4D9D417374F6}" type="datetimeFigureOut">
              <a:rPr lang="ru-RU" smtClean="0"/>
              <a:t>19.05.2026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122A0720-0F76-43F2-8451-3DAFA478EC3D}" type="slidenum">
              <a:rPr lang="ru-RU" smtClean="0"/>
              <a:t>‹#›</a:t>
            </a:fld>
            <a:endParaRPr lang="ru-RU" dirty="0"/>
          </a:p>
        </p:txBody>
      </p:sp>
    </p:spTree>
    <p:extLst>
      <p:ext uri="{BB962C8B-B14F-4D97-AF65-F5344CB8AC3E}">
        <p14:creationId xmlns:p14="http://schemas.microsoft.com/office/powerpoint/2010/main" val="836406873"/>
      </p:ext>
    </p:extLst>
  </p:cSld>
  <p:clrMapOvr>
    <a:masterClrMapping/>
  </p:clrMapOvr>
  <p:transition>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224D6D2-4D31-4517-AB5C-4D9D417374F6}" type="datetimeFigureOut">
              <a:rPr lang="ru-RU" smtClean="0"/>
              <a:t>19.05.2026</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122A0720-0F76-43F2-8451-3DAFA478EC3D}" type="slidenum">
              <a:rPr lang="ru-RU" smtClean="0"/>
              <a:t>‹#›</a:t>
            </a:fld>
            <a:endParaRPr lang="ru-RU" dirty="0"/>
          </a:p>
        </p:txBody>
      </p:sp>
    </p:spTree>
    <p:extLst>
      <p:ext uri="{BB962C8B-B14F-4D97-AF65-F5344CB8AC3E}">
        <p14:creationId xmlns:p14="http://schemas.microsoft.com/office/powerpoint/2010/main" val="2701850646"/>
      </p:ext>
    </p:extLst>
  </p:cSld>
  <p:clrMapOvr>
    <a:masterClrMapping/>
  </p:clrMapOvr>
  <p:transition>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224D6D2-4D31-4517-AB5C-4D9D417374F6}" type="datetimeFigureOut">
              <a:rPr lang="ru-RU" smtClean="0"/>
              <a:t>19.05.2026</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122A0720-0F76-43F2-8451-3DAFA478EC3D}" type="slidenum">
              <a:rPr lang="ru-RU" smtClean="0"/>
              <a:t>‹#›</a:t>
            </a:fld>
            <a:endParaRPr lang="ru-RU" dirty="0"/>
          </a:p>
        </p:txBody>
      </p:sp>
    </p:spTree>
    <p:extLst>
      <p:ext uri="{BB962C8B-B14F-4D97-AF65-F5344CB8AC3E}">
        <p14:creationId xmlns:p14="http://schemas.microsoft.com/office/powerpoint/2010/main" val="2277685340"/>
      </p:ext>
    </p:extLst>
  </p:cSld>
  <p:clrMapOvr>
    <a:masterClrMapping/>
  </p:clrMapOvr>
  <p:transition>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224D6D2-4D31-4517-AB5C-4D9D417374F6}" type="datetimeFigureOut">
              <a:rPr lang="ru-RU" smtClean="0"/>
              <a:t>19.05.2026</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122A0720-0F76-43F2-8451-3DAFA478EC3D}" type="slidenum">
              <a:rPr lang="ru-RU" smtClean="0"/>
              <a:t>‹#›</a:t>
            </a:fld>
            <a:endParaRPr lang="ru-RU"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19257633"/>
      </p:ext>
    </p:extLst>
  </p:cSld>
  <p:clrMapOvr>
    <a:masterClrMapping/>
  </p:clrMapOvr>
  <p:transition>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224D6D2-4D31-4517-AB5C-4D9D417374F6}" type="datetimeFigureOut">
              <a:rPr lang="ru-RU" smtClean="0"/>
              <a:t>19.05.2026</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122A0720-0F76-43F2-8451-3DAFA478EC3D}" type="slidenum">
              <a:rPr lang="ru-RU" smtClean="0"/>
              <a:t>‹#›</a:t>
            </a:fld>
            <a:endParaRPr lang="ru-RU" dirty="0"/>
          </a:p>
        </p:txBody>
      </p:sp>
    </p:spTree>
    <p:extLst>
      <p:ext uri="{BB962C8B-B14F-4D97-AF65-F5344CB8AC3E}">
        <p14:creationId xmlns:p14="http://schemas.microsoft.com/office/powerpoint/2010/main" val="1352770475"/>
      </p:ext>
    </p:extLst>
  </p:cSld>
  <p:clrMapOvr>
    <a:masterClrMapping/>
  </p:clrMapOvr>
  <p:transition>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C224D6D2-4D31-4517-AB5C-4D9D417374F6}" type="datetimeFigureOut">
              <a:rPr lang="ru-RU" smtClean="0"/>
              <a:t>19.05.2026</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122A0720-0F76-43F2-8451-3DAFA478EC3D}" type="slidenum">
              <a:rPr lang="ru-RU" smtClean="0"/>
              <a:t>‹#›</a:t>
            </a:fld>
            <a:endParaRPr lang="ru-RU" dirty="0"/>
          </a:p>
        </p:txBody>
      </p:sp>
    </p:spTree>
    <p:extLst>
      <p:ext uri="{BB962C8B-B14F-4D97-AF65-F5344CB8AC3E}">
        <p14:creationId xmlns:p14="http://schemas.microsoft.com/office/powerpoint/2010/main" val="1409680074"/>
      </p:ext>
    </p:extLst>
  </p:cSld>
  <p:clrMapOvr>
    <a:masterClrMapping/>
  </p:clrMapOvr>
  <p:transition>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C224D6D2-4D31-4517-AB5C-4D9D417374F6}" type="datetimeFigureOut">
              <a:rPr lang="ru-RU" smtClean="0"/>
              <a:t>19.05.2026</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122A0720-0F76-43F2-8451-3DAFA478EC3D}" type="slidenum">
              <a:rPr lang="ru-RU" smtClean="0"/>
              <a:t>‹#›</a:t>
            </a:fld>
            <a:endParaRPr lang="ru-RU" dirty="0"/>
          </a:p>
        </p:txBody>
      </p:sp>
    </p:spTree>
    <p:extLst>
      <p:ext uri="{BB962C8B-B14F-4D97-AF65-F5344CB8AC3E}">
        <p14:creationId xmlns:p14="http://schemas.microsoft.com/office/powerpoint/2010/main" val="739298761"/>
      </p:ext>
    </p:extLst>
  </p:cSld>
  <p:clrMapOvr>
    <a:masterClrMapping/>
  </p:clrMapOvr>
  <p:transition>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224D6D2-4D31-4517-AB5C-4D9D417374F6}" type="datetimeFigureOut">
              <a:rPr lang="ru-RU" smtClean="0"/>
              <a:t>19.05.2026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122A0720-0F76-43F2-8451-3DAFA478EC3D}" type="slidenum">
              <a:rPr lang="ru-RU" smtClean="0"/>
              <a:t>‹#›</a:t>
            </a:fld>
            <a:endParaRPr lang="ru-RU" dirty="0"/>
          </a:p>
        </p:txBody>
      </p:sp>
    </p:spTree>
    <p:extLst>
      <p:ext uri="{BB962C8B-B14F-4D97-AF65-F5344CB8AC3E}">
        <p14:creationId xmlns:p14="http://schemas.microsoft.com/office/powerpoint/2010/main" val="1462753706"/>
      </p:ext>
    </p:extLst>
  </p:cSld>
  <p:clrMapOvr>
    <a:masterClrMapping/>
  </p:clrMapOvr>
  <p:transition>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224D6D2-4D31-4517-AB5C-4D9D417374F6}" type="datetimeFigureOut">
              <a:rPr lang="ru-RU" smtClean="0"/>
              <a:t>19.05.2026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122A0720-0F76-43F2-8451-3DAFA478EC3D}" type="slidenum">
              <a:rPr lang="ru-RU" smtClean="0"/>
              <a:t>‹#›</a:t>
            </a:fld>
            <a:endParaRPr lang="ru-RU" dirty="0"/>
          </a:p>
        </p:txBody>
      </p:sp>
    </p:spTree>
    <p:extLst>
      <p:ext uri="{BB962C8B-B14F-4D97-AF65-F5344CB8AC3E}">
        <p14:creationId xmlns:p14="http://schemas.microsoft.com/office/powerpoint/2010/main" val="300210627"/>
      </p:ext>
    </p:extLst>
  </p:cSld>
  <p:clrMapOvr>
    <a:masterClrMapping/>
  </p:clrMapOvr>
  <p:transition>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224D6D2-4D31-4517-AB5C-4D9D417374F6}" type="datetimeFigureOut">
              <a:rPr lang="ru-RU" smtClean="0"/>
              <a:t>19.05.2026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122A0720-0F76-43F2-8451-3DAFA478EC3D}" type="slidenum">
              <a:rPr lang="ru-RU" smtClean="0"/>
              <a:t>‹#›</a:t>
            </a:fld>
            <a:endParaRPr lang="ru-RU" dirty="0"/>
          </a:p>
        </p:txBody>
      </p:sp>
    </p:spTree>
    <p:extLst>
      <p:ext uri="{BB962C8B-B14F-4D97-AF65-F5344CB8AC3E}">
        <p14:creationId xmlns:p14="http://schemas.microsoft.com/office/powerpoint/2010/main" val="3816532794"/>
      </p:ext>
    </p:extLst>
  </p:cSld>
  <p:clrMapOvr>
    <a:masterClrMapping/>
  </p:clrMapOvr>
  <p:transition>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224D6D2-4D31-4517-AB5C-4D9D417374F6}" type="datetimeFigureOut">
              <a:rPr lang="ru-RU" smtClean="0"/>
              <a:t>19.05.2026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122A0720-0F76-43F2-8451-3DAFA478EC3D}" type="slidenum">
              <a:rPr lang="ru-RU" smtClean="0"/>
              <a:t>‹#›</a:t>
            </a:fld>
            <a:endParaRPr lang="ru-RU" dirty="0"/>
          </a:p>
        </p:txBody>
      </p:sp>
    </p:spTree>
    <p:extLst>
      <p:ext uri="{BB962C8B-B14F-4D97-AF65-F5344CB8AC3E}">
        <p14:creationId xmlns:p14="http://schemas.microsoft.com/office/powerpoint/2010/main" val="1243797493"/>
      </p:ext>
    </p:extLst>
  </p:cSld>
  <p:clrMapOvr>
    <a:masterClrMapping/>
  </p:clrMapOvr>
  <p:transition>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224D6D2-4D31-4517-AB5C-4D9D417374F6}" type="datetimeFigureOut">
              <a:rPr lang="ru-RU" smtClean="0"/>
              <a:t>19.05.2026</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122A0720-0F76-43F2-8451-3DAFA478EC3D}" type="slidenum">
              <a:rPr lang="ru-RU" smtClean="0"/>
              <a:t>‹#›</a:t>
            </a:fld>
            <a:endParaRPr lang="ru-RU" dirty="0"/>
          </a:p>
        </p:txBody>
      </p:sp>
    </p:spTree>
    <p:extLst>
      <p:ext uri="{BB962C8B-B14F-4D97-AF65-F5344CB8AC3E}">
        <p14:creationId xmlns:p14="http://schemas.microsoft.com/office/powerpoint/2010/main" val="2172820599"/>
      </p:ext>
    </p:extLst>
  </p:cSld>
  <p:clrMapOvr>
    <a:masterClrMapping/>
  </p:clrMapOvr>
  <p:transition>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224D6D2-4D31-4517-AB5C-4D9D417374F6}" type="datetimeFigureOut">
              <a:rPr lang="ru-RU" smtClean="0"/>
              <a:t>19.05.2026</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122A0720-0F76-43F2-8451-3DAFA478EC3D}" type="slidenum">
              <a:rPr lang="ru-RU" smtClean="0"/>
              <a:t>‹#›</a:t>
            </a:fld>
            <a:endParaRPr lang="ru-RU" dirty="0"/>
          </a:p>
        </p:txBody>
      </p:sp>
    </p:spTree>
    <p:extLst>
      <p:ext uri="{BB962C8B-B14F-4D97-AF65-F5344CB8AC3E}">
        <p14:creationId xmlns:p14="http://schemas.microsoft.com/office/powerpoint/2010/main" val="2960609676"/>
      </p:ext>
    </p:extLst>
  </p:cSld>
  <p:clrMapOvr>
    <a:masterClrMapping/>
  </p:clrMapOvr>
  <p:transition>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224D6D2-4D31-4517-AB5C-4D9D417374F6}" type="datetimeFigureOut">
              <a:rPr lang="ru-RU" smtClean="0"/>
              <a:t>19.05.2026</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122A0720-0F76-43F2-8451-3DAFA478EC3D}" type="slidenum">
              <a:rPr lang="ru-RU" smtClean="0"/>
              <a:t>‹#›</a:t>
            </a:fld>
            <a:endParaRPr lang="ru-RU" dirty="0"/>
          </a:p>
        </p:txBody>
      </p:sp>
    </p:spTree>
    <p:extLst>
      <p:ext uri="{BB962C8B-B14F-4D97-AF65-F5344CB8AC3E}">
        <p14:creationId xmlns:p14="http://schemas.microsoft.com/office/powerpoint/2010/main" val="816831928"/>
      </p:ext>
    </p:extLst>
  </p:cSld>
  <p:clrMapOvr>
    <a:masterClrMapping/>
  </p:clrMapOvr>
  <p:transition>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224D6D2-4D31-4517-AB5C-4D9D417374F6}" type="datetimeFigureOut">
              <a:rPr lang="ru-RU" smtClean="0"/>
              <a:t>19.05.2026</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122A0720-0F76-43F2-8451-3DAFA478EC3D}" type="slidenum">
              <a:rPr lang="ru-RU" smtClean="0"/>
              <a:t>‹#›</a:t>
            </a:fld>
            <a:endParaRPr lang="ru-RU" dirty="0"/>
          </a:p>
        </p:txBody>
      </p:sp>
    </p:spTree>
    <p:extLst>
      <p:ext uri="{BB962C8B-B14F-4D97-AF65-F5344CB8AC3E}">
        <p14:creationId xmlns:p14="http://schemas.microsoft.com/office/powerpoint/2010/main" val="1133873408"/>
      </p:ext>
    </p:extLst>
  </p:cSld>
  <p:clrMapOvr>
    <a:masterClrMapping/>
  </p:clrMapOvr>
  <p:transition>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224D6D2-4D31-4517-AB5C-4D9D417374F6}" type="datetimeFigureOut">
              <a:rPr lang="ru-RU" smtClean="0"/>
              <a:t>19.05.2026</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122A0720-0F76-43F2-8451-3DAFA478EC3D}" type="slidenum">
              <a:rPr lang="ru-RU" smtClean="0"/>
              <a:t>‹#›</a:t>
            </a:fld>
            <a:endParaRPr lang="ru-RU" dirty="0"/>
          </a:p>
        </p:txBody>
      </p:sp>
    </p:spTree>
    <p:extLst>
      <p:ext uri="{BB962C8B-B14F-4D97-AF65-F5344CB8AC3E}">
        <p14:creationId xmlns:p14="http://schemas.microsoft.com/office/powerpoint/2010/main" val="3705549845"/>
      </p:ext>
    </p:extLst>
  </p:cSld>
  <p:clrMapOvr>
    <a:masterClrMapping/>
  </p:clrMapOvr>
  <p:transition>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224D6D2-4D31-4517-AB5C-4D9D417374F6}" type="datetimeFigureOut">
              <a:rPr lang="ru-RU" smtClean="0"/>
              <a:t>19.05.2026</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122A0720-0F76-43F2-8451-3DAFA478EC3D}" type="slidenum">
              <a:rPr lang="ru-RU" smtClean="0"/>
              <a:t>‹#›</a:t>
            </a:fld>
            <a:endParaRPr lang="ru-RU" dirty="0"/>
          </a:p>
        </p:txBody>
      </p:sp>
    </p:spTree>
    <p:extLst>
      <p:ext uri="{BB962C8B-B14F-4D97-AF65-F5344CB8AC3E}">
        <p14:creationId xmlns:p14="http://schemas.microsoft.com/office/powerpoint/2010/main" val="3472084020"/>
      </p:ext>
    </p:extLst>
  </p:cSld>
  <p:clrMapOvr>
    <a:masterClrMapping/>
  </p:clrMapOvr>
  <p:transition>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224D6D2-4D31-4517-AB5C-4D9D417374F6}" type="datetimeFigureOut">
              <a:rPr lang="ru-RU" smtClean="0"/>
              <a:t>19.05.2026</a:t>
            </a:fld>
            <a:endParaRPr lang="ru-RU"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ru-RU"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122A0720-0F76-43F2-8451-3DAFA478EC3D}" type="slidenum">
              <a:rPr lang="ru-RU" smtClean="0"/>
              <a:t>‹#›</a:t>
            </a:fld>
            <a:endParaRPr lang="ru-RU" dirty="0"/>
          </a:p>
        </p:txBody>
      </p:sp>
    </p:spTree>
    <p:extLst>
      <p:ext uri="{BB962C8B-B14F-4D97-AF65-F5344CB8AC3E}">
        <p14:creationId xmlns:p14="http://schemas.microsoft.com/office/powerpoint/2010/main" val="108034148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ransition>
    <p:pull/>
  </p:transition>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51012" y="848594"/>
            <a:ext cx="8689976" cy="1946912"/>
          </a:xfrm>
        </p:spPr>
        <p:txBody>
          <a:bodyPr>
            <a:noAutofit/>
          </a:bodyPr>
          <a:lstStyle/>
          <a:p>
            <a:r>
              <a:rPr lang="ru-RU" sz="3200" b="1" dirty="0">
                <a:latin typeface="Times New Roman" panose="02020603050405020304" pitchFamily="18" charset="0"/>
                <a:cs typeface="Times New Roman" panose="02020603050405020304" pitchFamily="18" charset="0"/>
              </a:rPr>
              <a:t>МАСТЕР-КЛАСС ПО ФОРМИРОВАНИЮ ЕСТЕСТВЕННО-НАУЧНОЙ ФУНКЦИОНАЛЬНОЙ ГРАМОТНОСТИ</a:t>
            </a:r>
            <a:endParaRPr lang="ru-RU" sz="3200" dirty="0"/>
          </a:p>
        </p:txBody>
      </p:sp>
      <p:sp>
        <p:nvSpPr>
          <p:cNvPr id="3" name="Подзаголовок 2"/>
          <p:cNvSpPr>
            <a:spLocks noGrp="1"/>
          </p:cNvSpPr>
          <p:nvPr>
            <p:ph type="subTitle" idx="1"/>
          </p:nvPr>
        </p:nvSpPr>
        <p:spPr>
          <a:xfrm>
            <a:off x="1751012" y="3247698"/>
            <a:ext cx="8689976" cy="2774482"/>
          </a:xfrm>
        </p:spPr>
        <p:txBody>
          <a:bodyPr>
            <a:normAutofit/>
          </a:bodyPr>
          <a:lstStyle/>
          <a:p>
            <a:pPr>
              <a:spcBef>
                <a:spcPts val="0"/>
              </a:spcBef>
            </a:pPr>
            <a:r>
              <a:rPr lang="ru-RU" b="1" dirty="0">
                <a:solidFill>
                  <a:schemeClr val="tx1"/>
                </a:solidFill>
                <a:latin typeface="Times New Roman" panose="02020603050405020304" pitchFamily="18" charset="0"/>
                <a:cs typeface="Times New Roman" panose="02020603050405020304" pitchFamily="18" charset="0"/>
              </a:rPr>
              <a:t>ИНТЕГРИРОВАННЫЙ УРОК: ХИМИЯ – БИОЛОГИЯ </a:t>
            </a:r>
          </a:p>
          <a:p>
            <a:pPr>
              <a:spcBef>
                <a:spcPts val="0"/>
              </a:spcBef>
            </a:pPr>
            <a:r>
              <a:rPr lang="ru-RU" b="1" dirty="0">
                <a:solidFill>
                  <a:schemeClr val="tx1"/>
                </a:solidFill>
                <a:latin typeface="Times New Roman" panose="02020603050405020304" pitchFamily="18" charset="0"/>
                <a:cs typeface="Times New Roman" panose="02020603050405020304" pitchFamily="18" charset="0"/>
              </a:rPr>
              <a:t>ПО ТЕМЕ: «ОБМЕН МИНЕРАЛЬНЫХ ВЕЩЕСТВ И ИХ РОЛЬ В ЖИВЫХ ОРГАНИЗМАХ. ПРИГОТОВЛЕНИЕ РАСТВОРОВ Минеральных ВЕЩЕСТВ»</a:t>
            </a:r>
          </a:p>
          <a:p>
            <a:r>
              <a:rPr lang="ru-RU" sz="2000" dirty="0" smtClean="0"/>
              <a:t>Учитель химии: </a:t>
            </a:r>
            <a:r>
              <a:rPr lang="ru-RU" sz="2000" dirty="0" err="1" smtClean="0"/>
              <a:t>Дехнич</a:t>
            </a:r>
            <a:r>
              <a:rPr lang="ru-RU" sz="2000" dirty="0" smtClean="0"/>
              <a:t> А.А.</a:t>
            </a:r>
          </a:p>
          <a:p>
            <a:r>
              <a:rPr lang="ru-RU" sz="2000" dirty="0" smtClean="0"/>
              <a:t>Учитель биологии: </a:t>
            </a:r>
            <a:r>
              <a:rPr lang="ru-RU" sz="2000" dirty="0" err="1" smtClean="0"/>
              <a:t>Дехнич</a:t>
            </a:r>
            <a:r>
              <a:rPr lang="ru-RU" sz="2000" dirty="0" smtClean="0"/>
              <a:t> С.Н.</a:t>
            </a:r>
            <a:endParaRPr lang="ru-RU" sz="2000" dirty="0"/>
          </a:p>
        </p:txBody>
      </p:sp>
    </p:spTree>
    <p:extLst>
      <p:ext uri="{BB962C8B-B14F-4D97-AF65-F5344CB8AC3E}">
        <p14:creationId xmlns:p14="http://schemas.microsoft.com/office/powerpoint/2010/main" val="3370969161"/>
      </p:ext>
    </p:extLst>
  </p:cSld>
  <p:clrMapOvr>
    <a:masterClrMapping/>
  </p:clrMapOvr>
  <p:transition>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 xmlns:a16="http://schemas.microsoft.com/office/drawing/2014/main" id="{1125A866-F038-7E9E-1537-1CA9F1F240BB}"/>
              </a:ext>
            </a:extLst>
          </p:cNvPr>
          <p:cNvSpPr>
            <a:spLocks noGrp="1"/>
          </p:cNvSpPr>
          <p:nvPr>
            <p:ph type="title"/>
          </p:nvPr>
        </p:nvSpPr>
        <p:spPr>
          <a:xfrm>
            <a:off x="450471" y="79503"/>
            <a:ext cx="11291058" cy="565390"/>
          </a:xfrm>
        </p:spPr>
        <p:txBody>
          <a:bodyPr>
            <a:normAutofit/>
          </a:bodyPr>
          <a:lstStyle/>
          <a:p>
            <a:pPr>
              <a:lnSpc>
                <a:spcPct val="100000"/>
              </a:lnSpc>
            </a:pPr>
            <a:r>
              <a:rPr lang="ru-RU" sz="2000" b="1" dirty="0">
                <a:solidFill>
                  <a:schemeClr val="tx1">
                    <a:lumMod val="95000"/>
                    <a:lumOff val="5000"/>
                  </a:schemeClr>
                </a:solidFill>
                <a:latin typeface="Times New Roman" panose="02020603050405020304" pitchFamily="18" charset="0"/>
                <a:cs typeface="Times New Roman" panose="02020603050405020304" pitchFamily="18" charset="0"/>
              </a:rPr>
              <a:t>Поверхностная логическая переработка (работа с текстом)</a:t>
            </a:r>
            <a:endParaRPr lang="ru-RU" sz="2000" b="1" dirty="0"/>
          </a:p>
        </p:txBody>
      </p:sp>
      <p:pic>
        <p:nvPicPr>
          <p:cNvPr id="2054" name="Рисунок 1">
            <a:extLst>
              <a:ext uri="{FF2B5EF4-FFF2-40B4-BE49-F238E27FC236}">
                <a16:creationId xmlns="" xmlns:a16="http://schemas.microsoft.com/office/drawing/2014/main" id="{3E9ECD3A-EC0E-03A5-C961-BA6EC46AE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9907"/>
          <a:stretch>
            <a:fillRect/>
          </a:stretch>
        </p:blipFill>
        <p:spPr bwMode="auto">
          <a:xfrm flipV="1">
            <a:off x="3230880" y="7790515"/>
            <a:ext cx="3697288" cy="4571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 xmlns:a16="http://schemas.microsoft.com/office/drawing/2014/main" id="{94C46A4A-66EE-F621-7DD0-B46451FA7E5C}"/>
              </a:ext>
            </a:extLst>
          </p:cNvPr>
          <p:cNvSpPr txBox="1"/>
          <p:nvPr/>
        </p:nvSpPr>
        <p:spPr>
          <a:xfrm>
            <a:off x="128337" y="599379"/>
            <a:ext cx="11935326" cy="5904822"/>
          </a:xfrm>
          <a:prstGeom prst="rect">
            <a:avLst/>
          </a:prstGeom>
          <a:noFill/>
        </p:spPr>
        <p:txBody>
          <a:bodyPr wrap="square">
            <a:spAutoFit/>
          </a:bodyPr>
          <a:lstStyle/>
          <a:p>
            <a:pPr algn="just"/>
            <a:r>
              <a:rPr lang="ru-RU" sz="14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Задание №1. Озаглавьте фрагмент текста, разбейте его на абзацы. </a:t>
            </a:r>
            <a:endParaRPr lang="ru-RU"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r>
              <a:rPr lang="ru-RU" sz="1400" dirty="0">
                <a:latin typeface="Times New Roman" panose="02020603050405020304" pitchFamily="18" charset="0"/>
                <a:cs typeface="Times New Roman" panose="02020603050405020304" pitchFamily="18" charset="0"/>
              </a:rPr>
              <a:t>К минеральным веществам, входящим в состав живых организмов, относится вода и минеральные соли. Вода – одно из самых распространённых веществ на Земле. У человека содержание воды в органах и тканях варьирует от 20% (в костной ткани) до 85% (в головном мозге). В сутки организм человека выводит около 2–2,5 литров воды. Столько же он получает в сумме с питьём и пищей. Обезвоживание организма приводит к быстрой гибели. Без воды человек может прожить не более 5–6  дней, а без пищи – не более 50 дней. Уникальные свойства воды определяются строением её молекулы, которая состоит из одного атома кислорода и двух атомов водорода. При взаимодействие этих атомов на атоме кислорода образуется частичный отрицательный заряд, в то время как на атомах водорода – частичный положительный заряд. Как известно, разноимённые заряды притягиваются, поэтому соседние молекулы воды вступают во взаимодействие, называемое водородной связью (рис. 1, рис. 2). Несмотря на то, что эта связь значительно слабее других типов связи, с её помощью молекулы воды образуют единую пространственную решётку. За счёт слабости связей она подвижна. Водородные связи определяют уникальные свойства воды, например её взаимодействие с полярными и неполярными молекулами. Строение молекулы воды определяют те свойства, которые делают её «главным веществом в жизни». Вода является растворителем минеральных веществ, многих органических соединений и средой, в которой совершаются все биохимические реакции. Благодаря ей поддерживается состояние динамического гомеостаза. Раствор – гомогенная система, состоящая из двух или нескольких компонентов, относительное содержание которых может меняться в широких пределах. Способы выражения состава раствора: массовая доля. Массовая доля – величина, показывающая, какую часть составляет масса данного компонента (растворенного вещества) от массы раствора, то есть массу растворенного вещества, содержащуюся в 100 г раствора: </a:t>
            </a:r>
          </a:p>
          <a:p>
            <a:pPr algn="just"/>
            <a:endParaRPr lang="ru-RU" sz="1400" dirty="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a:p>
            <a:pPr algn="just">
              <a:lnSpc>
                <a:spcPct val="114000"/>
              </a:lnSpc>
            </a:pPr>
            <a:endParaRPr lang="ru-RU" sz="1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4000"/>
              </a:lnSpc>
            </a:pPr>
            <a:endParaRPr lang="ru-RU" sz="1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4000"/>
              </a:lnSpc>
            </a:pPr>
            <a:endParaRPr lang="ru-RU" sz="1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4000"/>
              </a:lnSpc>
            </a:pPr>
            <a:endParaRPr lang="ru-RU" sz="1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4000"/>
              </a:lnSpc>
            </a:pPr>
            <a:r>
              <a:rPr lang="ru-RU" sz="1400" kern="100" dirty="0">
                <a:effectLst/>
                <a:latin typeface="Times New Roman" panose="02020603050405020304" pitchFamily="18" charset="0"/>
                <a:ea typeface="Aptos" panose="020B0004020202020204" pitchFamily="34" charset="0"/>
                <a:cs typeface="Times New Roman" panose="02020603050405020304" pitchFamily="18" charset="0"/>
              </a:rPr>
              <a:t>Массу раствора можно определить по формуле: </a:t>
            </a:r>
            <a:r>
              <a:rPr lang="ru-RU" sz="1400" i="1" kern="100" dirty="0">
                <a:effectLst/>
                <a:latin typeface="Times New Roman" panose="02020603050405020304" pitchFamily="18" charset="0"/>
                <a:ea typeface="Aptos" panose="020B0004020202020204" pitchFamily="34" charset="0"/>
                <a:cs typeface="Times New Roman" panose="02020603050405020304" pitchFamily="18" charset="0"/>
              </a:rPr>
              <a:t>m (р-</a:t>
            </a:r>
            <a:r>
              <a:rPr lang="ru-RU" sz="1400" i="1" kern="100" dirty="0" err="1">
                <a:effectLst/>
                <a:latin typeface="Times New Roman" panose="02020603050405020304" pitchFamily="18" charset="0"/>
                <a:ea typeface="Aptos" panose="020B0004020202020204" pitchFamily="34" charset="0"/>
                <a:cs typeface="Times New Roman" panose="02020603050405020304" pitchFamily="18" charset="0"/>
              </a:rPr>
              <a:t>ра</a:t>
            </a:r>
            <a:r>
              <a:rPr lang="ru-RU" sz="1400" i="1" kern="100" dirty="0">
                <a:effectLst/>
                <a:latin typeface="Times New Roman" panose="02020603050405020304" pitchFamily="18" charset="0"/>
                <a:ea typeface="Aptos" panose="020B0004020202020204" pitchFamily="34" charset="0"/>
                <a:cs typeface="Times New Roman" panose="02020603050405020304" pitchFamily="18" charset="0"/>
              </a:rPr>
              <a:t>) = V (р-</a:t>
            </a:r>
            <a:r>
              <a:rPr lang="ru-RU" sz="1400" i="1" kern="100" dirty="0" err="1">
                <a:effectLst/>
                <a:latin typeface="Times New Roman" panose="02020603050405020304" pitchFamily="18" charset="0"/>
                <a:ea typeface="Aptos" panose="020B0004020202020204" pitchFamily="34" charset="0"/>
                <a:cs typeface="Times New Roman" panose="02020603050405020304" pitchFamily="18" charset="0"/>
              </a:rPr>
              <a:t>ра</a:t>
            </a:r>
            <a:r>
              <a:rPr lang="ru-RU" sz="1400" i="1" kern="100" dirty="0">
                <a:effectLst/>
                <a:latin typeface="Times New Roman" panose="02020603050405020304" pitchFamily="18" charset="0"/>
                <a:ea typeface="Aptos" panose="020B0004020202020204" pitchFamily="34" charset="0"/>
                <a:cs typeface="Times New Roman" panose="02020603050405020304" pitchFamily="18" charset="0"/>
              </a:rPr>
              <a:t> )• </a:t>
            </a:r>
            <a:r>
              <a:rPr lang="ru-RU" sz="1400" i="1" kern="100" dirty="0">
                <a:effectLst/>
                <a:latin typeface="Times New Roman" panose="02020603050405020304" pitchFamily="18" charset="0"/>
                <a:ea typeface="Aptos" panose="020B0004020202020204" pitchFamily="34" charset="0"/>
                <a:cs typeface="Times New Roman" panose="02020603050405020304" pitchFamily="18" charset="0"/>
                <a:sym typeface="Symbol" panose="05050102010706020507" pitchFamily="18" charset="2"/>
              </a:rPr>
              <a:t></a:t>
            </a:r>
            <a:r>
              <a:rPr lang="ru-RU" sz="1400" i="1" kern="100" dirty="0">
                <a:effectLst/>
                <a:latin typeface="Times New Roman" panose="02020603050405020304" pitchFamily="18" charset="0"/>
                <a:ea typeface="Aptos" panose="020B0004020202020204" pitchFamily="34" charset="0"/>
                <a:cs typeface="Times New Roman" panose="02020603050405020304" pitchFamily="18" charset="0"/>
              </a:rPr>
              <a:t> (р-</a:t>
            </a:r>
            <a:r>
              <a:rPr lang="ru-RU" sz="1400" i="1" kern="100" dirty="0" err="1">
                <a:effectLst/>
                <a:latin typeface="Times New Roman" panose="02020603050405020304" pitchFamily="18" charset="0"/>
                <a:ea typeface="Aptos" panose="020B0004020202020204" pitchFamily="34" charset="0"/>
                <a:cs typeface="Times New Roman" panose="02020603050405020304" pitchFamily="18" charset="0"/>
              </a:rPr>
              <a:t>ра</a:t>
            </a:r>
            <a:r>
              <a:rPr lang="ru-RU" sz="1400" i="1" kern="100" dirty="0">
                <a:effectLst/>
                <a:latin typeface="Times New Roman" panose="02020603050405020304" pitchFamily="18" charset="0"/>
                <a:ea typeface="Aptos" panose="020B0004020202020204" pitchFamily="34" charset="0"/>
                <a:cs typeface="Times New Roman" panose="02020603050405020304" pitchFamily="18" charset="0"/>
              </a:rPr>
              <a:t>),</a:t>
            </a:r>
            <a:r>
              <a:rPr lang="ru-RU" sz="1400" kern="100" dirty="0">
                <a:effectLst/>
                <a:latin typeface="Times New Roman" panose="02020603050405020304" pitchFamily="18" charset="0"/>
                <a:ea typeface="Aptos" panose="020B0004020202020204" pitchFamily="34" charset="0"/>
                <a:cs typeface="Times New Roman" panose="02020603050405020304" pitchFamily="18" charset="0"/>
              </a:rPr>
              <a:t> </a:t>
            </a:r>
          </a:p>
          <a:p>
            <a:pPr>
              <a:lnSpc>
                <a:spcPct val="114000"/>
              </a:lnSpc>
            </a:pPr>
            <a:r>
              <a:rPr lang="ru-RU" sz="1400" kern="100" dirty="0">
                <a:effectLst/>
                <a:latin typeface="Times New Roman" panose="02020603050405020304" pitchFamily="18" charset="0"/>
                <a:ea typeface="Aptos" panose="020B0004020202020204" pitchFamily="34" charset="0"/>
                <a:cs typeface="Times New Roman" panose="02020603050405020304" pitchFamily="18" charset="0"/>
              </a:rPr>
              <a:t>где </a:t>
            </a:r>
            <a:r>
              <a:rPr lang="ru-RU" sz="1400" kern="100" dirty="0" err="1">
                <a:effectLst/>
                <a:latin typeface="Times New Roman" panose="02020603050405020304" pitchFamily="18" charset="0"/>
                <a:ea typeface="Aptos" panose="020B0004020202020204" pitchFamily="34" charset="0"/>
                <a:cs typeface="Times New Roman" panose="02020603050405020304" pitchFamily="18" charset="0"/>
              </a:rPr>
              <a:t>Vр-ра</a:t>
            </a:r>
            <a:r>
              <a:rPr lang="ru-RU" sz="1400" kern="100" dirty="0">
                <a:effectLst/>
                <a:latin typeface="Times New Roman" panose="02020603050405020304" pitchFamily="18" charset="0"/>
                <a:ea typeface="Aptos" panose="020B0004020202020204" pitchFamily="34" charset="0"/>
                <a:cs typeface="Times New Roman" panose="02020603050405020304" pitchFamily="18" charset="0"/>
              </a:rPr>
              <a:t>– объем раствора (мл, л, м</a:t>
            </a:r>
            <a:r>
              <a:rPr lang="ru-RU" sz="1400" kern="100" baseline="30000" dirty="0">
                <a:effectLst/>
                <a:latin typeface="Times New Roman" panose="02020603050405020304" pitchFamily="18" charset="0"/>
                <a:ea typeface="Aptos" panose="020B0004020202020204" pitchFamily="34" charset="0"/>
                <a:cs typeface="Times New Roman" panose="02020603050405020304" pitchFamily="18" charset="0"/>
              </a:rPr>
              <a:t>3</a:t>
            </a:r>
            <a:r>
              <a:rPr lang="ru-RU" sz="1400" kern="100" dirty="0">
                <a:effectLst/>
                <a:latin typeface="Times New Roman" panose="02020603050405020304" pitchFamily="18" charset="0"/>
                <a:ea typeface="Aptos" panose="020B0004020202020204" pitchFamily="34" charset="0"/>
                <a:cs typeface="Times New Roman" panose="02020603050405020304" pitchFamily="18" charset="0"/>
              </a:rPr>
              <a:t> );  </a:t>
            </a:r>
            <a:r>
              <a:rPr lang="ru-RU" sz="1400" kern="100" dirty="0">
                <a:effectLst/>
                <a:latin typeface="Times New Roman" panose="02020603050405020304" pitchFamily="18" charset="0"/>
                <a:ea typeface="Aptos" panose="020B0004020202020204" pitchFamily="34" charset="0"/>
                <a:cs typeface="Times New Roman" panose="02020603050405020304" pitchFamily="18" charset="0"/>
                <a:sym typeface="Symbol" panose="05050102010706020507" pitchFamily="18" charset="2"/>
              </a:rPr>
              <a:t></a:t>
            </a:r>
            <a:r>
              <a:rPr lang="ru-RU" sz="1400" kern="100" dirty="0">
                <a:effectLst/>
                <a:latin typeface="Times New Roman" panose="02020603050405020304" pitchFamily="18" charset="0"/>
                <a:ea typeface="Aptos" panose="020B0004020202020204" pitchFamily="34" charset="0"/>
                <a:cs typeface="Times New Roman" panose="02020603050405020304" pitchFamily="18" charset="0"/>
              </a:rPr>
              <a:t> (р-</a:t>
            </a:r>
            <a:r>
              <a:rPr lang="ru-RU" sz="1400" kern="100" dirty="0" err="1">
                <a:effectLst/>
                <a:latin typeface="Times New Roman" panose="02020603050405020304" pitchFamily="18" charset="0"/>
                <a:ea typeface="Aptos" panose="020B0004020202020204" pitchFamily="34" charset="0"/>
                <a:cs typeface="Times New Roman" panose="02020603050405020304" pitchFamily="18" charset="0"/>
              </a:rPr>
              <a:t>ра</a:t>
            </a:r>
            <a:r>
              <a:rPr lang="ru-RU" sz="1400" kern="100" dirty="0">
                <a:effectLst/>
                <a:latin typeface="Times New Roman" panose="02020603050405020304" pitchFamily="18" charset="0"/>
                <a:ea typeface="Aptos" panose="020B0004020202020204" pitchFamily="34" charset="0"/>
                <a:cs typeface="Times New Roman" panose="02020603050405020304" pitchFamily="18" charset="0"/>
              </a:rPr>
              <a:t>) – плотность раствора (г/мл, г/л, кг/м</a:t>
            </a:r>
            <a:r>
              <a:rPr lang="ru-RU" sz="1400" kern="100" baseline="30000" dirty="0">
                <a:effectLst/>
                <a:latin typeface="Times New Roman" panose="02020603050405020304" pitchFamily="18" charset="0"/>
                <a:ea typeface="Aptos" panose="020B0004020202020204" pitchFamily="34" charset="0"/>
                <a:cs typeface="Times New Roman" panose="02020603050405020304" pitchFamily="18" charset="0"/>
              </a:rPr>
              <a:t>3</a:t>
            </a:r>
            <a:r>
              <a:rPr lang="ru-RU" sz="1400" kern="100" dirty="0">
                <a:effectLst/>
                <a:latin typeface="Times New Roman" panose="02020603050405020304" pitchFamily="18" charset="0"/>
                <a:ea typeface="Aptos" panose="020B0004020202020204" pitchFamily="34" charset="0"/>
                <a:cs typeface="Times New Roman" panose="02020603050405020304" pitchFamily="18" charset="0"/>
              </a:rPr>
              <a:t>). </a:t>
            </a:r>
          </a:p>
          <a:p>
            <a:pPr>
              <a:lnSpc>
                <a:spcPct val="114000"/>
              </a:lnSpc>
            </a:pPr>
            <a:r>
              <a:rPr lang="ru-RU" sz="1400" dirty="0">
                <a:effectLst/>
                <a:latin typeface="Times New Roman" panose="02020603050405020304" pitchFamily="18" charset="0"/>
                <a:ea typeface="Aptos" panose="020B0004020202020204" pitchFamily="34" charset="0"/>
                <a:cs typeface="Times New Roman" panose="02020603050405020304" pitchFamily="18" charset="0"/>
              </a:rPr>
              <a:t>Так как раствор состоит из растворенного вещества (или нескольких растворенных веществ) и растворителя, то m (р-</a:t>
            </a:r>
            <a:r>
              <a:rPr lang="ru-RU" sz="1400" dirty="0" err="1">
                <a:effectLst/>
                <a:latin typeface="Times New Roman" panose="02020603050405020304" pitchFamily="18" charset="0"/>
                <a:ea typeface="Aptos" panose="020B0004020202020204" pitchFamily="34" charset="0"/>
                <a:cs typeface="Times New Roman" panose="02020603050405020304" pitchFamily="18" charset="0"/>
              </a:rPr>
              <a:t>ра</a:t>
            </a:r>
            <a:r>
              <a:rPr lang="ru-RU" sz="1400" dirty="0">
                <a:effectLst/>
                <a:latin typeface="Times New Roman" panose="02020603050405020304" pitchFamily="18" charset="0"/>
                <a:ea typeface="Aptos" panose="020B0004020202020204" pitchFamily="34" charset="0"/>
                <a:cs typeface="Times New Roman" panose="02020603050405020304" pitchFamily="18" charset="0"/>
              </a:rPr>
              <a:t>) = m (в-</a:t>
            </a:r>
            <a:r>
              <a:rPr lang="ru-RU" sz="1400" dirty="0" err="1">
                <a:effectLst/>
                <a:latin typeface="Times New Roman" panose="02020603050405020304" pitchFamily="18" charset="0"/>
                <a:ea typeface="Aptos" panose="020B0004020202020204" pitchFamily="34" charset="0"/>
                <a:cs typeface="Times New Roman" panose="02020603050405020304" pitchFamily="18" charset="0"/>
              </a:rPr>
              <a:t>ва</a:t>
            </a:r>
            <a:r>
              <a:rPr lang="ru-RU" sz="1400" dirty="0">
                <a:effectLst/>
                <a:latin typeface="Times New Roman" panose="02020603050405020304" pitchFamily="18" charset="0"/>
                <a:ea typeface="Aptos" panose="020B0004020202020204" pitchFamily="34" charset="0"/>
                <a:cs typeface="Times New Roman" panose="02020603050405020304" pitchFamily="18" charset="0"/>
              </a:rPr>
              <a:t>) + m (р-ля).</a:t>
            </a:r>
            <a:endParaRPr lang="ru-RU" sz="1400" dirty="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p:txBody>
      </p:sp>
      <p:pic>
        <p:nvPicPr>
          <p:cNvPr id="14" name="Рисунок 13">
            <a:extLst>
              <a:ext uri="{FF2B5EF4-FFF2-40B4-BE49-F238E27FC236}">
                <a16:creationId xmlns="" xmlns:a16="http://schemas.microsoft.com/office/drawing/2014/main" id="{C743C80F-2120-09FD-663B-4E3F079E13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9907"/>
          <a:stretch/>
        </p:blipFill>
        <p:spPr bwMode="auto">
          <a:xfrm>
            <a:off x="6937339" y="3936867"/>
            <a:ext cx="4967820" cy="1817183"/>
          </a:xfrm>
          <a:prstGeom prst="rect">
            <a:avLst/>
          </a:prstGeom>
          <a:ln>
            <a:noFill/>
          </a:ln>
          <a:extLst>
            <a:ext uri="{53640926-AAD7-44D8-BBD7-CCE9431645EC}">
              <a14:shadowObscured xmlns:a14="http://schemas.microsoft.com/office/drawing/2010/main"/>
            </a:ext>
          </a:extLst>
        </p:spPr>
      </p:pic>
      <p:pic>
        <p:nvPicPr>
          <p:cNvPr id="15" name="Рисунок 14" descr="Изображение выглядит как Шрифт, текст, белый, типография&#10;&#10;Контент, сгенерированный ИИ, может содержать ошибки.">
            <a:extLst>
              <a:ext uri="{FF2B5EF4-FFF2-40B4-BE49-F238E27FC236}">
                <a16:creationId xmlns="" xmlns:a16="http://schemas.microsoft.com/office/drawing/2014/main" id="{7693CAD0-78D4-0897-FDDB-DF49C03C6B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1" y="4107472"/>
            <a:ext cx="1906529" cy="737987"/>
          </a:xfrm>
          <a:prstGeom prst="rect">
            <a:avLst/>
          </a:prstGeom>
          <a:ln>
            <a:solidFill>
              <a:schemeClr val="tx1"/>
            </a:solidFill>
          </a:ln>
        </p:spPr>
      </p:pic>
    </p:spTree>
    <p:extLst>
      <p:ext uri="{BB962C8B-B14F-4D97-AF65-F5344CB8AC3E}">
        <p14:creationId xmlns:p14="http://schemas.microsoft.com/office/powerpoint/2010/main" val="3258801848"/>
      </p:ext>
    </p:extLst>
  </p:cSld>
  <p:clrMapOvr>
    <a:masterClrMapping/>
  </p:clrMapOvr>
  <p:transition>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9278" y="2447317"/>
            <a:ext cx="10364451" cy="1596177"/>
          </a:xfrm>
        </p:spPr>
        <p:txBody>
          <a:bodyPr>
            <a:normAutofit/>
          </a:bodyPr>
          <a:lstStyle/>
          <a:p>
            <a:r>
              <a:rPr lang="ru-RU" sz="4000" b="1" dirty="0" smtClean="0">
                <a:effectLst>
                  <a:outerShdw blurRad="38100" dist="38100" dir="2700000" algn="tl">
                    <a:srgbClr val="000000">
                      <a:alpha val="43137"/>
                    </a:srgbClr>
                  </a:outerShdw>
                </a:effectLst>
              </a:rPr>
              <a:t>Задание 2: вставка пропущенных слов</a:t>
            </a:r>
            <a:endParaRPr lang="ru-RU"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7967654"/>
      </p:ext>
    </p:extLst>
  </p:cSld>
  <p:clrMapOvr>
    <a:masterClrMapping/>
  </p:clrMapOvr>
  <p:transition>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40BEB579-67CE-1853-B26F-9F8D4646DEA0}"/>
              </a:ext>
            </a:extLst>
          </p:cNvPr>
          <p:cNvSpPr txBox="1"/>
          <p:nvPr/>
        </p:nvSpPr>
        <p:spPr>
          <a:xfrm>
            <a:off x="108856" y="353634"/>
            <a:ext cx="11974288" cy="6521016"/>
          </a:xfrm>
          <a:prstGeom prst="rect">
            <a:avLst/>
          </a:prstGeom>
          <a:noFill/>
        </p:spPr>
        <p:txBody>
          <a:bodyPr wrap="square">
            <a:spAutoFit/>
          </a:bodyPr>
          <a:lstStyle/>
          <a:p>
            <a:pPr algn="just"/>
            <a:r>
              <a:rPr lang="ru-RU" sz="1400" b="1" kern="100" dirty="0">
                <a:effectLst/>
                <a:latin typeface="Times New Roman" panose="02020603050405020304" pitchFamily="18" charset="0"/>
                <a:ea typeface="Aptos" panose="020B0004020202020204" pitchFamily="34" charset="0"/>
                <a:cs typeface="Times New Roman" panose="02020603050405020304" pitchFamily="18" charset="0"/>
              </a:rPr>
              <a:t>Задание №2. Вставьте пропущенные слова из списка.</a:t>
            </a:r>
          </a:p>
          <a:p>
            <a:pPr algn="just"/>
            <a:r>
              <a:rPr lang="ru-RU" sz="1400" dirty="0">
                <a:latin typeface="Times New Roman" panose="02020603050405020304" pitchFamily="18" charset="0"/>
                <a:cs typeface="Times New Roman" panose="02020603050405020304" pitchFamily="18" charset="0"/>
              </a:rPr>
              <a:t>Минеральные вещества и их роль в живых организмах. Обмен неорганических веществ.</a:t>
            </a:r>
          </a:p>
          <a:p>
            <a:pPr algn="just"/>
            <a:r>
              <a:rPr lang="ru-RU" sz="1400" dirty="0">
                <a:latin typeface="Times New Roman" panose="02020603050405020304" pitchFamily="18" charset="0"/>
                <a:cs typeface="Times New Roman" panose="02020603050405020304" pitchFamily="18" charset="0"/>
              </a:rPr>
              <a:t>К минеральным веществам, входящим в состав живых организмов, относится </a:t>
            </a:r>
            <a:r>
              <a:rPr lang="ru-RU" sz="1400" b="1" dirty="0">
                <a:highlight>
                  <a:srgbClr val="FFFF00"/>
                </a:highlight>
                <a:latin typeface="Times New Roman" panose="02020603050405020304" pitchFamily="18" charset="0"/>
                <a:cs typeface="Times New Roman" panose="02020603050405020304" pitchFamily="18" charset="0"/>
              </a:rPr>
              <a:t>__1__</a:t>
            </a:r>
            <a:r>
              <a:rPr lang="ru-RU" sz="1400" b="1"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и минеральные соли. Вода – одно из самых распространённых веществ на Земле. У человека содержание воды в органах и тканях варьирует от 20% (в костной ткани) до 85% (в головном мозге). </a:t>
            </a:r>
          </a:p>
          <a:p>
            <a:pPr algn="just"/>
            <a:r>
              <a:rPr lang="ru-RU" sz="1400" dirty="0">
                <a:latin typeface="Times New Roman" panose="02020603050405020304" pitchFamily="18" charset="0"/>
                <a:cs typeface="Times New Roman" panose="02020603050405020304" pitchFamily="18" charset="0"/>
              </a:rPr>
              <a:t>В сутки организм человека выводит около 2–2,5 литров воды. Столько же он получает в сумме с питьём и пищей. </a:t>
            </a:r>
            <a:r>
              <a:rPr lang="ru-RU" sz="1400" b="1" dirty="0">
                <a:highlight>
                  <a:srgbClr val="FFFF00"/>
                </a:highlight>
                <a:latin typeface="Times New Roman" panose="02020603050405020304" pitchFamily="18" charset="0"/>
                <a:cs typeface="Times New Roman" panose="02020603050405020304" pitchFamily="18" charset="0"/>
              </a:rPr>
              <a:t>__2__</a:t>
            </a:r>
            <a:r>
              <a:rPr lang="ru-RU" sz="1400" dirty="0">
                <a:latin typeface="Times New Roman" panose="02020603050405020304" pitchFamily="18" charset="0"/>
                <a:cs typeface="Times New Roman" panose="02020603050405020304" pitchFamily="18" charset="0"/>
              </a:rPr>
              <a:t>  организма приводит к быстрой гибели. Без воды человек может прожить не более 5–6  дней, а без пищи – не более 50 дней.</a:t>
            </a:r>
          </a:p>
          <a:p>
            <a:pPr algn="just"/>
            <a:r>
              <a:rPr lang="ru-RU" sz="1400" dirty="0">
                <a:latin typeface="Times New Roman" panose="02020603050405020304" pitchFamily="18" charset="0"/>
                <a:cs typeface="Times New Roman" panose="02020603050405020304" pitchFamily="18" charset="0"/>
              </a:rPr>
              <a:t>Уникальные свойства воды определяются строением её молекулы, которая состоит из одного атома кислорода и двух атомов водорода. При взаимодействие этих атомов на атоме кислорода образуется частичный отрицательный заряд, в то время как на атомах водорода – частичный положительный заряд. Как известно, разноимённые заряды притягиваются, поэтому соседние молекулы воды вступают во взаимодействие, называемое </a:t>
            </a:r>
            <a:r>
              <a:rPr lang="ru-RU" sz="1400" b="1" dirty="0">
                <a:highlight>
                  <a:srgbClr val="FFFF00"/>
                </a:highlight>
                <a:latin typeface="Times New Roman" panose="02020603050405020304" pitchFamily="18" charset="0"/>
                <a:cs typeface="Times New Roman" panose="02020603050405020304" pitchFamily="18" charset="0"/>
              </a:rPr>
              <a:t>__3__</a:t>
            </a:r>
            <a:r>
              <a:rPr lang="ru-RU" sz="1400" dirty="0">
                <a:latin typeface="Times New Roman" panose="02020603050405020304" pitchFamily="18" charset="0"/>
                <a:cs typeface="Times New Roman" panose="02020603050405020304" pitchFamily="18" charset="0"/>
              </a:rPr>
              <a:t> связью (рис. 1, рис. 2). Несмотря на то, что эта связь значительно слабее других типов связи, с её помощью молекулы воды образуют единую пространственную решётку. За счёт слабости связей она подвижна. Водородные связи определяют уникальные свойства воды, например её </a:t>
            </a:r>
            <a:r>
              <a:rPr lang="ru-RU" sz="1400" b="1" dirty="0">
                <a:highlight>
                  <a:srgbClr val="FFFF00"/>
                </a:highlight>
                <a:latin typeface="Times New Roman" panose="02020603050405020304" pitchFamily="18" charset="0"/>
                <a:cs typeface="Times New Roman" panose="02020603050405020304" pitchFamily="18" charset="0"/>
              </a:rPr>
              <a:t>__4__</a:t>
            </a:r>
            <a:r>
              <a:rPr lang="ru-RU" sz="1400" dirty="0">
                <a:latin typeface="Times New Roman" panose="02020603050405020304" pitchFamily="18" charset="0"/>
                <a:cs typeface="Times New Roman" panose="02020603050405020304" pitchFamily="18" charset="0"/>
              </a:rPr>
              <a:t> с полярными и неполярными молекулами. </a:t>
            </a:r>
          </a:p>
          <a:p>
            <a:pPr algn="just"/>
            <a:r>
              <a:rPr lang="ru-RU" sz="1400" dirty="0">
                <a:latin typeface="Times New Roman" panose="02020603050405020304" pitchFamily="18" charset="0"/>
                <a:cs typeface="Times New Roman" panose="02020603050405020304" pitchFamily="18" charset="0"/>
              </a:rPr>
              <a:t>Строение молекулы воды определяют те свойства, которые делают её «главным веществом в жизни». Вода является </a:t>
            </a:r>
            <a:r>
              <a:rPr lang="ru-RU" sz="1400" b="1" dirty="0">
                <a:highlight>
                  <a:srgbClr val="FFFF00"/>
                </a:highlight>
                <a:latin typeface="Times New Roman" panose="02020603050405020304" pitchFamily="18" charset="0"/>
                <a:cs typeface="Times New Roman" panose="02020603050405020304" pitchFamily="18" charset="0"/>
              </a:rPr>
              <a:t>__5__</a:t>
            </a:r>
            <a:r>
              <a:rPr lang="ru-RU" sz="1400" b="1"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минеральных веществ, многих органических соединений и средой, в которой совершаются все биохимические реакции. Благодаря ей поддерживается состояние динамического </a:t>
            </a:r>
            <a:r>
              <a:rPr lang="ru-RU" sz="1400" b="1" dirty="0">
                <a:highlight>
                  <a:srgbClr val="FFFF00"/>
                </a:highlight>
                <a:latin typeface="Times New Roman" panose="02020603050405020304" pitchFamily="18" charset="0"/>
                <a:cs typeface="Times New Roman" panose="02020603050405020304" pitchFamily="18" charset="0"/>
              </a:rPr>
              <a:t>__6__</a:t>
            </a:r>
            <a:r>
              <a:rPr lang="ru-RU" sz="1400" dirty="0">
                <a:latin typeface="Times New Roman" panose="02020603050405020304" pitchFamily="18" charset="0"/>
                <a:cs typeface="Times New Roman" panose="02020603050405020304" pitchFamily="18" charset="0"/>
              </a:rPr>
              <a:t>. Раствор – гомогенная система, состоящая из двух или нескольких компонентов, относительное содержание которых может меняться в широких пределах. Способы выражения состава раствора: </a:t>
            </a:r>
            <a:r>
              <a:rPr lang="ru-RU" sz="1400" b="1" dirty="0">
                <a:highlight>
                  <a:srgbClr val="FFFF00"/>
                </a:highlight>
                <a:latin typeface="Times New Roman" panose="02020603050405020304" pitchFamily="18" charset="0"/>
                <a:cs typeface="Times New Roman" panose="02020603050405020304" pitchFamily="18" charset="0"/>
              </a:rPr>
              <a:t>__7__</a:t>
            </a:r>
            <a:r>
              <a:rPr lang="ru-RU" sz="1400" dirty="0">
                <a:latin typeface="Times New Roman" panose="02020603050405020304" pitchFamily="18" charset="0"/>
                <a:cs typeface="Times New Roman" panose="02020603050405020304" pitchFamily="18" charset="0"/>
              </a:rPr>
              <a:t>. </a:t>
            </a:r>
          </a:p>
          <a:p>
            <a:pPr algn="just"/>
            <a:r>
              <a:rPr lang="ru-RU" sz="1400" dirty="0">
                <a:latin typeface="Times New Roman" panose="02020603050405020304" pitchFamily="18" charset="0"/>
                <a:cs typeface="Times New Roman" panose="02020603050405020304" pitchFamily="18" charset="0"/>
              </a:rPr>
              <a:t>Массовая доля – величина, показывающая, какую часть составляет масса данного компонента (растворенного вещества) от массы раствора, то есть массу </a:t>
            </a:r>
            <a:r>
              <a:rPr lang="ru-RU" sz="1400" b="1" dirty="0">
                <a:highlight>
                  <a:srgbClr val="FFFF00"/>
                </a:highlight>
                <a:latin typeface="Times New Roman" panose="02020603050405020304" pitchFamily="18" charset="0"/>
                <a:cs typeface="Times New Roman" panose="02020603050405020304" pitchFamily="18" charset="0"/>
              </a:rPr>
              <a:t>__8__</a:t>
            </a:r>
            <a:r>
              <a:rPr lang="ru-RU" sz="1400" dirty="0">
                <a:latin typeface="Times New Roman" panose="02020603050405020304" pitchFamily="18" charset="0"/>
                <a:cs typeface="Times New Roman" panose="02020603050405020304" pitchFamily="18" charset="0"/>
              </a:rPr>
              <a:t> вещества, содержащуюся в 100 г раствора: </a:t>
            </a:r>
          </a:p>
          <a:p>
            <a:pPr algn="just"/>
            <a:endParaRPr lang="ru-RU" sz="1400" dirty="0">
              <a:latin typeface="Times New Roman" panose="02020603050405020304" pitchFamily="18" charset="0"/>
              <a:cs typeface="Times New Roman" panose="02020603050405020304" pitchFamily="18" charset="0"/>
            </a:endParaRPr>
          </a:p>
          <a:p>
            <a:pPr algn="just"/>
            <a:endParaRPr lang="ru-RU" sz="1400" dirty="0">
              <a:latin typeface="Times New Roman" panose="02020603050405020304" pitchFamily="18" charset="0"/>
              <a:cs typeface="Times New Roman" panose="02020603050405020304" pitchFamily="18" charset="0"/>
            </a:endParaRPr>
          </a:p>
          <a:p>
            <a:pPr algn="just">
              <a:lnSpc>
                <a:spcPct val="114000"/>
              </a:lnSpc>
            </a:pPr>
            <a:r>
              <a:rPr lang="ru-RU" sz="1400" kern="100" dirty="0">
                <a:effectLst/>
                <a:latin typeface="Times New Roman" panose="02020603050405020304" pitchFamily="18" charset="0"/>
                <a:ea typeface="Aptos" panose="020B0004020202020204" pitchFamily="34" charset="0"/>
                <a:cs typeface="Times New Roman" panose="02020603050405020304" pitchFamily="18" charset="0"/>
              </a:rPr>
              <a:t>Массу раствора можно определить по формуле: </a:t>
            </a:r>
            <a:r>
              <a:rPr lang="ru-RU" sz="1400" i="1" kern="100" dirty="0">
                <a:effectLst/>
                <a:latin typeface="Times New Roman" panose="02020603050405020304" pitchFamily="18" charset="0"/>
                <a:ea typeface="Aptos" panose="020B0004020202020204" pitchFamily="34" charset="0"/>
                <a:cs typeface="Times New Roman" panose="02020603050405020304" pitchFamily="18" charset="0"/>
              </a:rPr>
              <a:t>m (р-</a:t>
            </a:r>
            <a:r>
              <a:rPr lang="ru-RU" sz="1400" i="1" kern="100" dirty="0" err="1">
                <a:effectLst/>
                <a:latin typeface="Times New Roman" panose="02020603050405020304" pitchFamily="18" charset="0"/>
                <a:ea typeface="Aptos" panose="020B0004020202020204" pitchFamily="34" charset="0"/>
                <a:cs typeface="Times New Roman" panose="02020603050405020304" pitchFamily="18" charset="0"/>
              </a:rPr>
              <a:t>ра</a:t>
            </a:r>
            <a:r>
              <a:rPr lang="ru-RU" sz="1400" i="1" kern="100" dirty="0">
                <a:effectLst/>
                <a:latin typeface="Times New Roman" panose="02020603050405020304" pitchFamily="18" charset="0"/>
                <a:ea typeface="Aptos" panose="020B0004020202020204" pitchFamily="34" charset="0"/>
                <a:cs typeface="Times New Roman" panose="02020603050405020304" pitchFamily="18" charset="0"/>
              </a:rPr>
              <a:t>) = V (р-</a:t>
            </a:r>
            <a:r>
              <a:rPr lang="ru-RU" sz="1400" i="1" kern="100" dirty="0" err="1">
                <a:effectLst/>
                <a:latin typeface="Times New Roman" panose="02020603050405020304" pitchFamily="18" charset="0"/>
                <a:ea typeface="Aptos" panose="020B0004020202020204" pitchFamily="34" charset="0"/>
                <a:cs typeface="Times New Roman" panose="02020603050405020304" pitchFamily="18" charset="0"/>
              </a:rPr>
              <a:t>ра</a:t>
            </a:r>
            <a:r>
              <a:rPr lang="ru-RU" sz="1400" i="1" kern="100" dirty="0">
                <a:effectLst/>
                <a:latin typeface="Times New Roman" panose="02020603050405020304" pitchFamily="18" charset="0"/>
                <a:ea typeface="Aptos" panose="020B0004020202020204" pitchFamily="34" charset="0"/>
                <a:cs typeface="Times New Roman" panose="02020603050405020304" pitchFamily="18" charset="0"/>
              </a:rPr>
              <a:t> )• </a:t>
            </a:r>
            <a:r>
              <a:rPr lang="ru-RU" sz="1400" i="1" kern="100" dirty="0">
                <a:effectLst/>
                <a:latin typeface="Times New Roman" panose="02020603050405020304" pitchFamily="18" charset="0"/>
                <a:ea typeface="Aptos" panose="020B0004020202020204" pitchFamily="34" charset="0"/>
                <a:cs typeface="Times New Roman" panose="02020603050405020304" pitchFamily="18" charset="0"/>
                <a:sym typeface="Symbol" panose="05050102010706020507" pitchFamily="18" charset="2"/>
              </a:rPr>
              <a:t></a:t>
            </a:r>
            <a:r>
              <a:rPr lang="ru-RU" sz="1400" i="1" kern="100" dirty="0">
                <a:effectLst/>
                <a:latin typeface="Times New Roman" panose="02020603050405020304" pitchFamily="18" charset="0"/>
                <a:ea typeface="Aptos" panose="020B0004020202020204" pitchFamily="34" charset="0"/>
                <a:cs typeface="Times New Roman" panose="02020603050405020304" pitchFamily="18" charset="0"/>
              </a:rPr>
              <a:t> (р-</a:t>
            </a:r>
            <a:r>
              <a:rPr lang="ru-RU" sz="1400" i="1" kern="100" dirty="0" err="1">
                <a:effectLst/>
                <a:latin typeface="Times New Roman" panose="02020603050405020304" pitchFamily="18" charset="0"/>
                <a:ea typeface="Aptos" panose="020B0004020202020204" pitchFamily="34" charset="0"/>
                <a:cs typeface="Times New Roman" panose="02020603050405020304" pitchFamily="18" charset="0"/>
              </a:rPr>
              <a:t>ра</a:t>
            </a:r>
            <a:r>
              <a:rPr lang="ru-RU" sz="1400" i="1" kern="100" dirty="0">
                <a:effectLst/>
                <a:latin typeface="Times New Roman" panose="02020603050405020304" pitchFamily="18" charset="0"/>
                <a:ea typeface="Aptos" panose="020B0004020202020204" pitchFamily="34" charset="0"/>
                <a:cs typeface="Times New Roman" panose="02020603050405020304" pitchFamily="18" charset="0"/>
              </a:rPr>
              <a:t>),</a:t>
            </a:r>
            <a:r>
              <a:rPr lang="ru-RU" sz="1400" kern="100" dirty="0">
                <a:effectLst/>
                <a:latin typeface="Times New Roman" panose="02020603050405020304" pitchFamily="18" charset="0"/>
                <a:ea typeface="Aptos" panose="020B0004020202020204" pitchFamily="34" charset="0"/>
                <a:cs typeface="Times New Roman" panose="02020603050405020304" pitchFamily="18" charset="0"/>
              </a:rPr>
              <a:t> </a:t>
            </a:r>
          </a:p>
          <a:p>
            <a:pPr algn="just">
              <a:lnSpc>
                <a:spcPct val="114000"/>
              </a:lnSpc>
            </a:pPr>
            <a:r>
              <a:rPr lang="ru-RU" sz="1400" kern="100" dirty="0">
                <a:effectLst/>
                <a:latin typeface="Times New Roman" panose="02020603050405020304" pitchFamily="18" charset="0"/>
                <a:ea typeface="Aptos" panose="020B0004020202020204" pitchFamily="34" charset="0"/>
                <a:cs typeface="Times New Roman" panose="02020603050405020304" pitchFamily="18" charset="0"/>
              </a:rPr>
              <a:t>где </a:t>
            </a:r>
            <a:r>
              <a:rPr lang="ru-RU" sz="1400" kern="100" dirty="0" err="1">
                <a:effectLst/>
                <a:latin typeface="Times New Roman" panose="02020603050405020304" pitchFamily="18" charset="0"/>
                <a:ea typeface="Aptos" panose="020B0004020202020204" pitchFamily="34" charset="0"/>
                <a:cs typeface="Times New Roman" panose="02020603050405020304" pitchFamily="18" charset="0"/>
              </a:rPr>
              <a:t>Vр-ра</a:t>
            </a:r>
            <a:r>
              <a:rPr lang="ru-RU" sz="1400" kern="100" dirty="0">
                <a:effectLst/>
                <a:latin typeface="Times New Roman" panose="02020603050405020304" pitchFamily="18" charset="0"/>
                <a:ea typeface="Aptos" panose="020B0004020202020204" pitchFamily="34" charset="0"/>
                <a:cs typeface="Times New Roman" panose="02020603050405020304" pitchFamily="18" charset="0"/>
              </a:rPr>
              <a:t>– объем раствора (мл, л, м</a:t>
            </a:r>
            <a:r>
              <a:rPr lang="ru-RU" sz="1400" kern="100" baseline="30000" dirty="0">
                <a:effectLst/>
                <a:latin typeface="Times New Roman" panose="02020603050405020304" pitchFamily="18" charset="0"/>
                <a:ea typeface="Aptos" panose="020B0004020202020204" pitchFamily="34" charset="0"/>
                <a:cs typeface="Times New Roman" panose="02020603050405020304" pitchFamily="18" charset="0"/>
              </a:rPr>
              <a:t>3</a:t>
            </a:r>
            <a:r>
              <a:rPr lang="ru-RU" sz="1400" kern="100" dirty="0">
                <a:effectLst/>
                <a:latin typeface="Times New Roman" panose="02020603050405020304" pitchFamily="18" charset="0"/>
                <a:ea typeface="Aptos" panose="020B0004020202020204" pitchFamily="34" charset="0"/>
                <a:cs typeface="Times New Roman" panose="02020603050405020304" pitchFamily="18" charset="0"/>
              </a:rPr>
              <a:t> ); </a:t>
            </a:r>
            <a:r>
              <a:rPr lang="ru-RU" sz="1400" kern="100" dirty="0">
                <a:effectLst/>
                <a:latin typeface="Times New Roman" panose="02020603050405020304" pitchFamily="18" charset="0"/>
                <a:ea typeface="Aptos" panose="020B0004020202020204" pitchFamily="34" charset="0"/>
                <a:cs typeface="Times New Roman" panose="02020603050405020304" pitchFamily="18" charset="0"/>
                <a:sym typeface="Symbol" panose="05050102010706020507" pitchFamily="18" charset="2"/>
              </a:rPr>
              <a:t></a:t>
            </a:r>
            <a:r>
              <a:rPr lang="ru-RU" sz="1400" kern="100" dirty="0">
                <a:effectLst/>
                <a:latin typeface="Times New Roman" panose="02020603050405020304" pitchFamily="18" charset="0"/>
                <a:ea typeface="Aptos" panose="020B0004020202020204" pitchFamily="34" charset="0"/>
                <a:cs typeface="Times New Roman" panose="02020603050405020304" pitchFamily="18" charset="0"/>
              </a:rPr>
              <a:t> (р-</a:t>
            </a:r>
            <a:r>
              <a:rPr lang="ru-RU" sz="1400" kern="100" dirty="0" err="1">
                <a:effectLst/>
                <a:latin typeface="Times New Roman" panose="02020603050405020304" pitchFamily="18" charset="0"/>
                <a:ea typeface="Aptos" panose="020B0004020202020204" pitchFamily="34" charset="0"/>
                <a:cs typeface="Times New Roman" panose="02020603050405020304" pitchFamily="18" charset="0"/>
              </a:rPr>
              <a:t>ра</a:t>
            </a:r>
            <a:r>
              <a:rPr lang="ru-RU" sz="1400" kern="100" dirty="0">
                <a:effectLst/>
                <a:latin typeface="Times New Roman" panose="02020603050405020304" pitchFamily="18" charset="0"/>
                <a:ea typeface="Aptos" panose="020B0004020202020204" pitchFamily="34" charset="0"/>
                <a:cs typeface="Times New Roman" panose="02020603050405020304" pitchFamily="18" charset="0"/>
              </a:rPr>
              <a:t>) – плотность раствора (г/мл, г/л, кг/м</a:t>
            </a:r>
            <a:r>
              <a:rPr lang="ru-RU" sz="1400" kern="100" baseline="30000" dirty="0">
                <a:effectLst/>
                <a:latin typeface="Times New Roman" panose="02020603050405020304" pitchFamily="18" charset="0"/>
                <a:ea typeface="Aptos" panose="020B0004020202020204" pitchFamily="34" charset="0"/>
                <a:cs typeface="Times New Roman" panose="02020603050405020304" pitchFamily="18" charset="0"/>
              </a:rPr>
              <a:t>3</a:t>
            </a:r>
            <a:r>
              <a:rPr lang="ru-RU" sz="1400" kern="100" dirty="0">
                <a:effectLst/>
                <a:latin typeface="Times New Roman" panose="02020603050405020304" pitchFamily="18" charset="0"/>
                <a:ea typeface="Aptos" panose="020B0004020202020204" pitchFamily="34" charset="0"/>
                <a:cs typeface="Times New Roman" panose="02020603050405020304" pitchFamily="18" charset="0"/>
              </a:rPr>
              <a:t>). </a:t>
            </a:r>
          </a:p>
          <a:p>
            <a:pPr algn="just">
              <a:lnSpc>
                <a:spcPct val="114000"/>
              </a:lnSpc>
            </a:pPr>
            <a:r>
              <a:rPr lang="ru-RU" sz="1400" kern="100" dirty="0">
                <a:effectLst/>
                <a:latin typeface="Times New Roman" panose="02020603050405020304" pitchFamily="18" charset="0"/>
                <a:ea typeface="Aptos" panose="020B0004020202020204" pitchFamily="34" charset="0"/>
                <a:cs typeface="Times New Roman" panose="02020603050405020304" pitchFamily="18" charset="0"/>
              </a:rPr>
              <a:t>Так как раствор состоит из растворенного вещества (или нескольких растворенных веществ) и </a:t>
            </a:r>
            <a:r>
              <a:rPr lang="ru-RU" sz="1400" b="1"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__9__</a:t>
            </a:r>
            <a:r>
              <a:rPr lang="ru-RU" sz="1400" kern="100" dirty="0">
                <a:effectLst/>
                <a:latin typeface="Times New Roman" panose="02020603050405020304" pitchFamily="18" charset="0"/>
                <a:ea typeface="Aptos" panose="020B0004020202020204" pitchFamily="34" charset="0"/>
                <a:cs typeface="Times New Roman" panose="02020603050405020304" pitchFamily="18" charset="0"/>
              </a:rPr>
              <a:t>, то </a:t>
            </a:r>
          </a:p>
          <a:p>
            <a:pPr algn="just">
              <a:lnSpc>
                <a:spcPct val="114000"/>
              </a:lnSpc>
            </a:pPr>
            <a:r>
              <a:rPr lang="ru-RU" sz="1400" kern="100" dirty="0">
                <a:effectLst/>
                <a:latin typeface="Times New Roman" panose="02020603050405020304" pitchFamily="18" charset="0"/>
                <a:ea typeface="Aptos" panose="020B0004020202020204" pitchFamily="34" charset="0"/>
                <a:cs typeface="Times New Roman" panose="02020603050405020304" pitchFamily="18" charset="0"/>
              </a:rPr>
              <a:t>m (р-</a:t>
            </a:r>
            <a:r>
              <a:rPr lang="ru-RU" sz="1400" kern="100" dirty="0" err="1">
                <a:effectLst/>
                <a:latin typeface="Times New Roman" panose="02020603050405020304" pitchFamily="18" charset="0"/>
                <a:ea typeface="Aptos" panose="020B0004020202020204" pitchFamily="34" charset="0"/>
                <a:cs typeface="Times New Roman" panose="02020603050405020304" pitchFamily="18" charset="0"/>
              </a:rPr>
              <a:t>ра</a:t>
            </a:r>
            <a:r>
              <a:rPr lang="ru-RU" sz="1400" kern="100" dirty="0">
                <a:effectLst/>
                <a:latin typeface="Times New Roman" panose="02020603050405020304" pitchFamily="18" charset="0"/>
                <a:ea typeface="Aptos" panose="020B0004020202020204" pitchFamily="34" charset="0"/>
                <a:cs typeface="Times New Roman" panose="02020603050405020304" pitchFamily="18" charset="0"/>
              </a:rPr>
              <a:t>) = m (в-</a:t>
            </a:r>
            <a:r>
              <a:rPr lang="ru-RU" sz="1400" kern="100" dirty="0" err="1">
                <a:effectLst/>
                <a:latin typeface="Times New Roman" panose="02020603050405020304" pitchFamily="18" charset="0"/>
                <a:ea typeface="Aptos" panose="020B0004020202020204" pitchFamily="34" charset="0"/>
                <a:cs typeface="Times New Roman" panose="02020603050405020304" pitchFamily="18" charset="0"/>
              </a:rPr>
              <a:t>ва</a:t>
            </a:r>
            <a:r>
              <a:rPr lang="ru-RU" sz="1400" kern="100" dirty="0">
                <a:effectLst/>
                <a:latin typeface="Times New Roman" panose="02020603050405020304" pitchFamily="18" charset="0"/>
                <a:ea typeface="Aptos" panose="020B0004020202020204" pitchFamily="34" charset="0"/>
                <a:cs typeface="Times New Roman" panose="02020603050405020304" pitchFamily="18" charset="0"/>
              </a:rPr>
              <a:t>) + m (р-ля).</a:t>
            </a:r>
          </a:p>
          <a:p>
            <a:pPr algn="just">
              <a:lnSpc>
                <a:spcPct val="114000"/>
              </a:lnSpc>
            </a:pPr>
            <a:r>
              <a:rPr lang="ru-RU" sz="1400" b="1" kern="100" dirty="0">
                <a:effectLst/>
                <a:latin typeface="Times New Roman" panose="02020603050405020304" pitchFamily="18" charset="0"/>
                <a:ea typeface="Aptos" panose="020B0004020202020204" pitchFamily="34" charset="0"/>
                <a:cs typeface="Times New Roman" panose="02020603050405020304" pitchFamily="18" charset="0"/>
              </a:rPr>
              <a:t>Пропущенные слова: </a:t>
            </a:r>
            <a:r>
              <a:rPr lang="ru-RU" sz="1400" i="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растворенного, обезвоживание, вода, гомеостаза, взаимодействие, массовая доля, растворителем, растворителя, водородной.</a:t>
            </a:r>
            <a:endParaRPr lang="ru-RU" sz="1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4000"/>
              </a:lnSpc>
            </a:pPr>
            <a:r>
              <a:rPr lang="ru-RU" sz="1400" dirty="0">
                <a:latin typeface="Times New Roman" panose="02020603050405020304" pitchFamily="18" charset="0"/>
                <a:cs typeface="Times New Roman" panose="02020603050405020304" pitchFamily="18" charset="0"/>
              </a:rPr>
              <a:t>Ответ:</a:t>
            </a:r>
          </a:p>
          <a:p>
            <a:pPr algn="just"/>
            <a:endParaRPr lang="ru-RU" sz="1400" dirty="0">
              <a:latin typeface="Times New Roman" panose="02020603050405020304" pitchFamily="18" charset="0"/>
              <a:cs typeface="Times New Roman" panose="02020603050405020304" pitchFamily="18" charset="0"/>
            </a:endParaRPr>
          </a:p>
          <a:p>
            <a:pPr algn="just"/>
            <a:endParaRPr lang="ru-RU" sz="1400" dirty="0">
              <a:latin typeface="Times New Roman" panose="02020603050405020304" pitchFamily="18" charset="0"/>
              <a:cs typeface="Times New Roman" panose="02020603050405020304" pitchFamily="18" charset="0"/>
            </a:endParaRPr>
          </a:p>
          <a:p>
            <a:pPr algn="just"/>
            <a:endParaRPr lang="ru-RU" sz="1400" dirty="0">
              <a:latin typeface="Times New Roman" panose="02020603050405020304" pitchFamily="18" charset="0"/>
              <a:cs typeface="Times New Roman" panose="02020603050405020304" pitchFamily="18" charset="0"/>
            </a:endParaRPr>
          </a:p>
        </p:txBody>
      </p:sp>
      <p:sp>
        <p:nvSpPr>
          <p:cNvPr id="10" name="Заголовок 1">
            <a:extLst>
              <a:ext uri="{FF2B5EF4-FFF2-40B4-BE49-F238E27FC236}">
                <a16:creationId xmlns="" xmlns:a16="http://schemas.microsoft.com/office/drawing/2014/main" id="{A1BAE98A-7849-B0E3-202D-4108FF1CE923}"/>
              </a:ext>
            </a:extLst>
          </p:cNvPr>
          <p:cNvSpPr>
            <a:spLocks noGrp="1"/>
          </p:cNvSpPr>
          <p:nvPr>
            <p:ph type="title"/>
          </p:nvPr>
        </p:nvSpPr>
        <p:spPr>
          <a:xfrm>
            <a:off x="450471" y="0"/>
            <a:ext cx="11291058" cy="353634"/>
          </a:xfrm>
        </p:spPr>
        <p:txBody>
          <a:bodyPr>
            <a:normAutofit fontScale="90000"/>
          </a:bodyPr>
          <a:lstStyle/>
          <a:p>
            <a:pPr>
              <a:lnSpc>
                <a:spcPct val="100000"/>
              </a:lnSpc>
            </a:pPr>
            <a:r>
              <a:rPr lang="ru-RU" sz="2000" b="1" dirty="0">
                <a:solidFill>
                  <a:schemeClr val="tx1">
                    <a:lumMod val="95000"/>
                    <a:lumOff val="5000"/>
                  </a:schemeClr>
                </a:solidFill>
                <a:latin typeface="Times New Roman" panose="02020603050405020304" pitchFamily="18" charset="0"/>
                <a:cs typeface="Times New Roman" panose="02020603050405020304" pitchFamily="18" charset="0"/>
              </a:rPr>
              <a:t>многократная логическая переработка (задания к тексту)</a:t>
            </a:r>
            <a:endParaRPr lang="ru-RU" sz="2000" b="1" dirty="0"/>
          </a:p>
        </p:txBody>
      </p:sp>
      <p:pic>
        <p:nvPicPr>
          <p:cNvPr id="11" name="Рисунок 10" descr="Изображение выглядит как Шрифт, текст, белый, типография&#10;&#10;Контент, сгенерированный ИИ, может содержать ошибки.">
            <a:extLst>
              <a:ext uri="{FF2B5EF4-FFF2-40B4-BE49-F238E27FC236}">
                <a16:creationId xmlns="" xmlns:a16="http://schemas.microsoft.com/office/drawing/2014/main" id="{C58A2DBC-18F0-CB50-6BF6-519FC11ADB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4184" y="4081358"/>
            <a:ext cx="1420645" cy="549909"/>
          </a:xfrm>
          <a:prstGeom prst="rect">
            <a:avLst/>
          </a:prstGeom>
          <a:ln>
            <a:solidFill>
              <a:schemeClr val="tx1"/>
            </a:solidFill>
          </a:ln>
        </p:spPr>
      </p:pic>
      <p:pic>
        <p:nvPicPr>
          <p:cNvPr id="12" name="Рисунок 11">
            <a:extLst>
              <a:ext uri="{FF2B5EF4-FFF2-40B4-BE49-F238E27FC236}">
                <a16:creationId xmlns="" xmlns:a16="http://schemas.microsoft.com/office/drawing/2014/main" id="{EBFD217E-A28A-A35E-59E4-0F1BFD11BB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9907"/>
          <a:stretch/>
        </p:blipFill>
        <p:spPr bwMode="auto">
          <a:xfrm>
            <a:off x="8373816" y="4081358"/>
            <a:ext cx="3631734" cy="1328455"/>
          </a:xfrm>
          <a:prstGeom prst="rect">
            <a:avLst/>
          </a:prstGeom>
          <a:ln>
            <a:noFill/>
          </a:ln>
          <a:extLst>
            <a:ext uri="{53640926-AAD7-44D8-BBD7-CCE9431645EC}">
              <a14:shadowObscured xmlns:a14="http://schemas.microsoft.com/office/drawing/2010/main"/>
            </a:ext>
          </a:extLst>
        </p:spPr>
      </p:pic>
      <p:graphicFrame>
        <p:nvGraphicFramePr>
          <p:cNvPr id="13" name="Таблица 12">
            <a:extLst>
              <a:ext uri="{FF2B5EF4-FFF2-40B4-BE49-F238E27FC236}">
                <a16:creationId xmlns="" xmlns:a16="http://schemas.microsoft.com/office/drawing/2014/main" id="{AA63E1A5-BAD2-CAE5-31F7-1CBE399E8440}"/>
              </a:ext>
            </a:extLst>
          </p:cNvPr>
          <p:cNvGraphicFramePr>
            <a:graphicFrameLocks noGrp="1"/>
          </p:cNvGraphicFramePr>
          <p:nvPr>
            <p:extLst/>
          </p:nvPr>
        </p:nvGraphicFramePr>
        <p:xfrm>
          <a:off x="794024" y="6090007"/>
          <a:ext cx="6367065" cy="709803"/>
        </p:xfrm>
        <a:graphic>
          <a:graphicData uri="http://schemas.openxmlformats.org/drawingml/2006/table">
            <a:tbl>
              <a:tblPr firstRow="1" firstCol="1" bandRow="1">
                <a:tableStyleId>{5940675A-B579-460E-94D1-54222C63F5DA}</a:tableStyleId>
              </a:tblPr>
              <a:tblGrid>
                <a:gridCol w="442156">
                  <a:extLst>
                    <a:ext uri="{9D8B030D-6E8A-4147-A177-3AD203B41FA5}">
                      <a16:colId xmlns="" xmlns:a16="http://schemas.microsoft.com/office/drawing/2014/main" val="1428859536"/>
                    </a:ext>
                  </a:extLst>
                </a:gridCol>
                <a:gridCol w="1486965">
                  <a:extLst>
                    <a:ext uri="{9D8B030D-6E8A-4147-A177-3AD203B41FA5}">
                      <a16:colId xmlns="" xmlns:a16="http://schemas.microsoft.com/office/drawing/2014/main" val="3319096433"/>
                    </a:ext>
                  </a:extLst>
                </a:gridCol>
                <a:gridCol w="469194">
                  <a:extLst>
                    <a:ext uri="{9D8B030D-6E8A-4147-A177-3AD203B41FA5}">
                      <a16:colId xmlns="" xmlns:a16="http://schemas.microsoft.com/office/drawing/2014/main" val="2951966222"/>
                    </a:ext>
                  </a:extLst>
                </a:gridCol>
                <a:gridCol w="1765300">
                  <a:extLst>
                    <a:ext uri="{9D8B030D-6E8A-4147-A177-3AD203B41FA5}">
                      <a16:colId xmlns="" xmlns:a16="http://schemas.microsoft.com/office/drawing/2014/main" val="2166998620"/>
                    </a:ext>
                  </a:extLst>
                </a:gridCol>
                <a:gridCol w="463550">
                  <a:extLst>
                    <a:ext uri="{9D8B030D-6E8A-4147-A177-3AD203B41FA5}">
                      <a16:colId xmlns="" xmlns:a16="http://schemas.microsoft.com/office/drawing/2014/main" val="1466298822"/>
                    </a:ext>
                  </a:extLst>
                </a:gridCol>
                <a:gridCol w="1739900">
                  <a:extLst>
                    <a:ext uri="{9D8B030D-6E8A-4147-A177-3AD203B41FA5}">
                      <a16:colId xmlns="" xmlns:a16="http://schemas.microsoft.com/office/drawing/2014/main" val="359746290"/>
                    </a:ext>
                  </a:extLst>
                </a:gridCol>
              </a:tblGrid>
              <a:tr h="0">
                <a:tc>
                  <a:txBody>
                    <a:bodyPr/>
                    <a:lstStyle/>
                    <a:p>
                      <a:pPr algn="ctr">
                        <a:lnSpc>
                          <a:spcPct val="115000"/>
                        </a:lnSpc>
                        <a:spcAft>
                          <a:spcPts val="800"/>
                        </a:spcAft>
                      </a:pPr>
                      <a:r>
                        <a:rPr lang="ru-RU" sz="1350" kern="0" dirty="0">
                          <a:effectLst/>
                        </a:rPr>
                        <a:t>1</a:t>
                      </a: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15000"/>
                        </a:lnSpc>
                        <a:spcAft>
                          <a:spcPts val="800"/>
                        </a:spcAft>
                      </a:pPr>
                      <a:r>
                        <a:rPr lang="ru-RU" sz="1350" kern="0">
                          <a:effectLst/>
                        </a:rPr>
                        <a:t> </a:t>
                      </a:r>
                      <a:endParaRPr lang="ru-R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350" kern="0">
                          <a:effectLst/>
                        </a:rPr>
                        <a:t>4</a:t>
                      </a:r>
                      <a:endParaRPr lang="ru-R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15000"/>
                        </a:lnSpc>
                        <a:spcAft>
                          <a:spcPts val="800"/>
                        </a:spcAft>
                      </a:pPr>
                      <a:r>
                        <a:rPr lang="ru-RU" sz="1350" kern="0" dirty="0">
                          <a:effectLst/>
                        </a:rPr>
                        <a:t> </a:t>
                      </a: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350" kern="0">
                          <a:effectLst/>
                        </a:rPr>
                        <a:t>7</a:t>
                      </a:r>
                      <a:endParaRPr lang="ru-R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15000"/>
                        </a:lnSpc>
                        <a:spcAft>
                          <a:spcPts val="800"/>
                        </a:spcAft>
                      </a:pPr>
                      <a:r>
                        <a:rPr lang="ru-RU" sz="1350" kern="0">
                          <a:effectLst/>
                        </a:rPr>
                        <a:t> </a:t>
                      </a:r>
                      <a:endParaRPr lang="ru-R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627983977"/>
                  </a:ext>
                </a:extLst>
              </a:tr>
              <a:tr h="0">
                <a:tc>
                  <a:txBody>
                    <a:bodyPr/>
                    <a:lstStyle/>
                    <a:p>
                      <a:pPr algn="ctr">
                        <a:lnSpc>
                          <a:spcPct val="115000"/>
                        </a:lnSpc>
                        <a:spcAft>
                          <a:spcPts val="800"/>
                        </a:spcAft>
                      </a:pPr>
                      <a:r>
                        <a:rPr lang="ru-RU" sz="1350" kern="0">
                          <a:effectLst/>
                        </a:rPr>
                        <a:t>2</a:t>
                      </a:r>
                      <a:endParaRPr lang="ru-R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15000"/>
                        </a:lnSpc>
                        <a:spcAft>
                          <a:spcPts val="800"/>
                        </a:spcAft>
                      </a:pPr>
                      <a:r>
                        <a:rPr lang="ru-RU" sz="1350" kern="0">
                          <a:effectLst/>
                        </a:rPr>
                        <a:t> </a:t>
                      </a:r>
                      <a:endParaRPr lang="ru-R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350" kern="0">
                          <a:effectLst/>
                        </a:rPr>
                        <a:t>5</a:t>
                      </a:r>
                      <a:endParaRPr lang="ru-R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15000"/>
                        </a:lnSpc>
                        <a:spcAft>
                          <a:spcPts val="800"/>
                        </a:spcAft>
                      </a:pPr>
                      <a:r>
                        <a:rPr lang="ru-RU" sz="1350" kern="0" dirty="0">
                          <a:effectLst/>
                        </a:rPr>
                        <a:t> </a:t>
                      </a: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350" kern="0">
                          <a:effectLst/>
                        </a:rPr>
                        <a:t>8</a:t>
                      </a:r>
                      <a:endParaRPr lang="ru-R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15000"/>
                        </a:lnSpc>
                        <a:spcAft>
                          <a:spcPts val="800"/>
                        </a:spcAft>
                      </a:pPr>
                      <a:r>
                        <a:rPr lang="ru-RU" sz="1350" kern="0">
                          <a:effectLst/>
                        </a:rPr>
                        <a:t> </a:t>
                      </a:r>
                      <a:endParaRPr lang="ru-R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643050797"/>
                  </a:ext>
                </a:extLst>
              </a:tr>
              <a:tr h="0">
                <a:tc>
                  <a:txBody>
                    <a:bodyPr/>
                    <a:lstStyle/>
                    <a:p>
                      <a:pPr algn="ctr">
                        <a:lnSpc>
                          <a:spcPct val="115000"/>
                        </a:lnSpc>
                        <a:spcAft>
                          <a:spcPts val="800"/>
                        </a:spcAft>
                      </a:pPr>
                      <a:r>
                        <a:rPr lang="ru-RU" sz="1350" kern="0">
                          <a:effectLst/>
                        </a:rPr>
                        <a:t>3</a:t>
                      </a:r>
                      <a:endParaRPr lang="ru-R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15000"/>
                        </a:lnSpc>
                        <a:spcAft>
                          <a:spcPts val="800"/>
                        </a:spcAft>
                      </a:pPr>
                      <a:r>
                        <a:rPr lang="ru-RU" sz="1350" kern="0">
                          <a:effectLst/>
                        </a:rPr>
                        <a:t> </a:t>
                      </a:r>
                      <a:endParaRPr lang="ru-R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350" kern="0">
                          <a:effectLst/>
                        </a:rPr>
                        <a:t>6</a:t>
                      </a:r>
                      <a:endParaRPr lang="ru-R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15000"/>
                        </a:lnSpc>
                        <a:spcAft>
                          <a:spcPts val="800"/>
                        </a:spcAft>
                      </a:pPr>
                      <a:r>
                        <a:rPr lang="ru-RU" sz="1350" kern="0" dirty="0">
                          <a:effectLst/>
                        </a:rPr>
                        <a:t> </a:t>
                      </a: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350" kern="0">
                          <a:effectLst/>
                        </a:rPr>
                        <a:t>9</a:t>
                      </a:r>
                      <a:endParaRPr lang="ru-R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15000"/>
                        </a:lnSpc>
                        <a:spcAft>
                          <a:spcPts val="800"/>
                        </a:spcAft>
                      </a:pPr>
                      <a:r>
                        <a:rPr lang="ru-RU" sz="1350" kern="0" dirty="0">
                          <a:effectLst/>
                        </a:rPr>
                        <a:t> </a:t>
                      </a: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785913072"/>
                  </a:ext>
                </a:extLst>
              </a:tr>
            </a:tbl>
          </a:graphicData>
        </a:graphic>
      </p:graphicFrame>
    </p:spTree>
    <p:extLst>
      <p:ext uri="{BB962C8B-B14F-4D97-AF65-F5344CB8AC3E}">
        <p14:creationId xmlns:p14="http://schemas.microsoft.com/office/powerpoint/2010/main" val="1867214607"/>
      </p:ext>
    </p:extLst>
  </p:cSld>
  <p:clrMapOvr>
    <a:masterClrMapping/>
  </p:clrMapOvr>
  <p:transition>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502568"/>
            <a:ext cx="10351752" cy="1062814"/>
          </a:xfrm>
        </p:spPr>
        <p:txBody>
          <a:bodyPr/>
          <a:lstStyle/>
          <a:p>
            <a:r>
              <a:rPr lang="ru-RU" b="1" dirty="0" smtClean="0">
                <a:effectLst>
                  <a:outerShdw blurRad="38100" dist="38100" dir="2700000" algn="tl">
                    <a:srgbClr val="000000">
                      <a:alpha val="43137"/>
                    </a:srgbClr>
                  </a:outerShdw>
                </a:effectLst>
              </a:rPr>
              <a:t>Диагностика усвоения информации</a:t>
            </a:r>
            <a:endParaRPr lang="ru-RU" b="1" dirty="0">
              <a:effectLst>
                <a:outerShdw blurRad="38100" dist="38100" dir="2700000" algn="tl">
                  <a:srgbClr val="000000">
                    <a:alpha val="43137"/>
                  </a:srgbClr>
                </a:outerShdw>
              </a:effectLst>
            </a:endParaRPr>
          </a:p>
        </p:txBody>
      </p:sp>
      <p:sp>
        <p:nvSpPr>
          <p:cNvPr id="3" name="Текст 2"/>
          <p:cNvSpPr>
            <a:spLocks noGrp="1"/>
          </p:cNvSpPr>
          <p:nvPr>
            <p:ph type="body" idx="1"/>
          </p:nvPr>
        </p:nvSpPr>
        <p:spPr/>
        <p:txBody>
          <a:bodyPr>
            <a:normAutofit/>
          </a:bodyPr>
          <a:lstStyle/>
          <a:p>
            <a:r>
              <a:rPr lang="ru-RU" sz="2400" b="1" i="1" dirty="0" smtClean="0"/>
              <a:t>(з</a:t>
            </a:r>
            <a:r>
              <a:rPr lang="ru-RU" sz="2400" b="1" i="1" dirty="0" smtClean="0">
                <a:latin typeface="Times New Roman" panose="02020603050405020304" pitchFamily="18" charset="0"/>
                <a:ea typeface="Aptos" panose="020B0004020202020204" pitchFamily="34" charset="0"/>
              </a:rPr>
              <a:t>адания  </a:t>
            </a:r>
            <a:r>
              <a:rPr lang="ru-RU" sz="2400" b="1" i="1" dirty="0">
                <a:latin typeface="Times New Roman" panose="02020603050405020304" pitchFamily="18" charset="0"/>
                <a:ea typeface="Aptos" panose="020B0004020202020204" pitchFamily="34" charset="0"/>
              </a:rPr>
              <a:t>для диагностики усвоения </a:t>
            </a:r>
            <a:r>
              <a:rPr lang="ru-RU" sz="2400" b="1" i="1" dirty="0" smtClean="0">
                <a:latin typeface="Times New Roman" panose="02020603050405020304" pitchFamily="18" charset="0"/>
                <a:ea typeface="Aptos" panose="020B0004020202020204" pitchFamily="34" charset="0"/>
              </a:rPr>
              <a:t>признаков)</a:t>
            </a:r>
            <a:endParaRPr lang="ru-RU" sz="2400" b="1" i="1" dirty="0"/>
          </a:p>
          <a:p>
            <a:r>
              <a:rPr lang="ru-RU" sz="2800" b="1" dirty="0" smtClean="0"/>
              <a:t>Идентификация</a:t>
            </a:r>
            <a:endParaRPr lang="ru-RU" sz="2800" b="1" dirty="0"/>
          </a:p>
        </p:txBody>
      </p:sp>
    </p:spTree>
    <p:extLst>
      <p:ext uri="{BB962C8B-B14F-4D97-AF65-F5344CB8AC3E}">
        <p14:creationId xmlns:p14="http://schemas.microsoft.com/office/powerpoint/2010/main" val="1300816048"/>
      </p:ext>
    </p:extLst>
  </p:cSld>
  <p:clrMapOvr>
    <a:masterClrMapping/>
  </p:clrMapOvr>
  <p:transition>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xmlns="" id="{7D126A5D-CDBB-55AB-F5C9-1A9AAFD88747}"/>
              </a:ext>
            </a:extLst>
          </p:cNvPr>
          <p:cNvSpPr txBox="1">
            <a:spLocks/>
          </p:cNvSpPr>
          <p:nvPr/>
        </p:nvSpPr>
        <p:spPr>
          <a:xfrm>
            <a:off x="450471" y="0"/>
            <a:ext cx="11291058" cy="6858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nSpc>
                <a:spcPct val="100000"/>
              </a:lnSpc>
            </a:pPr>
            <a:r>
              <a:rPr lang="ru-RU" sz="2000" b="1" dirty="0">
                <a:solidFill>
                  <a:schemeClr val="tx1">
                    <a:lumMod val="95000"/>
                    <a:lumOff val="5000"/>
                  </a:schemeClr>
                </a:solidFill>
                <a:latin typeface="Times New Roman" panose="02020603050405020304" pitchFamily="18" charset="0"/>
                <a:cs typeface="Times New Roman" panose="02020603050405020304" pitchFamily="18" charset="0"/>
              </a:rPr>
              <a:t>Диагностика усвоения информации </a:t>
            </a:r>
          </a:p>
          <a:p>
            <a:pPr>
              <a:lnSpc>
                <a:spcPct val="100000"/>
              </a:lnSpc>
            </a:pPr>
            <a:r>
              <a:rPr lang="ru-RU" sz="2000" b="1" dirty="0">
                <a:solidFill>
                  <a:schemeClr val="tx1">
                    <a:lumMod val="95000"/>
                    <a:lumOff val="5000"/>
                  </a:schemeClr>
                </a:solidFill>
                <a:latin typeface="Times New Roman" panose="02020603050405020304" pitchFamily="18" charset="0"/>
                <a:cs typeface="Times New Roman" panose="02020603050405020304" pitchFamily="18" charset="0"/>
              </a:rPr>
              <a:t>(з</a:t>
            </a:r>
            <a:r>
              <a:rPr lang="ru-RU" sz="2000" b="1" dirty="0">
                <a:effectLst/>
                <a:latin typeface="Times New Roman" panose="02020603050405020304" pitchFamily="18" charset="0"/>
                <a:ea typeface="Aptos" panose="020B0004020202020204" pitchFamily="34" charset="0"/>
              </a:rPr>
              <a:t>адания  для диагностики усвоения признаков</a:t>
            </a:r>
            <a:r>
              <a:rPr lang="ru-RU" sz="2000" b="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ru-RU" sz="2000" b="1" dirty="0"/>
          </a:p>
        </p:txBody>
      </p:sp>
      <p:sp>
        <p:nvSpPr>
          <p:cNvPr id="6" name="TextBox 5">
            <a:extLst>
              <a:ext uri="{FF2B5EF4-FFF2-40B4-BE49-F238E27FC236}">
                <a16:creationId xmlns:a16="http://schemas.microsoft.com/office/drawing/2014/main" xmlns="" id="{AF6EAD97-F540-0D5C-6B06-716A1E043CA3}"/>
              </a:ext>
            </a:extLst>
          </p:cNvPr>
          <p:cNvSpPr txBox="1"/>
          <p:nvPr/>
        </p:nvSpPr>
        <p:spPr>
          <a:xfrm>
            <a:off x="334967" y="1602830"/>
            <a:ext cx="11532981" cy="4730334"/>
          </a:xfrm>
          <a:prstGeom prst="rect">
            <a:avLst/>
          </a:prstGeom>
          <a:noFill/>
        </p:spPr>
        <p:txBody>
          <a:bodyPr wrap="square">
            <a:spAutoFit/>
          </a:bodyPr>
          <a:lstStyle/>
          <a:p>
            <a:pPr marL="342900" lvl="0" indent="-342900">
              <a:lnSpc>
                <a:spcPct val="115000"/>
              </a:lnSpc>
              <a:buFont typeface="+mj-lt"/>
              <a:buAutoNum type="romanUcPeriod"/>
              <a:tabLst>
                <a:tab pos="270510" algn="l"/>
              </a:tabLst>
            </a:pPr>
            <a:r>
              <a:rPr lang="ru-RU" sz="2400" b="1" u="sng" kern="100" dirty="0" smtClean="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Идентификация (биология, химия) </a:t>
            </a:r>
            <a:endParaRPr lang="ru-RU"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pPr>
            <a:r>
              <a:rPr lang="ru-RU" sz="2400" b="1" kern="100" dirty="0">
                <a:effectLst/>
                <a:latin typeface="Times New Roman" panose="02020603050405020304" pitchFamily="18" charset="0"/>
                <a:ea typeface="Aptos" panose="020B0004020202020204" pitchFamily="34" charset="0"/>
                <a:cs typeface="Times New Roman" panose="02020603050405020304" pitchFamily="18" charset="0"/>
              </a:rPr>
              <a:t>Задание №1. </a:t>
            </a:r>
            <a:r>
              <a:rPr lang="ru-RU" sz="2400" kern="100" dirty="0">
                <a:effectLst/>
                <a:latin typeface="Times New Roman" panose="02020603050405020304" pitchFamily="18" charset="0"/>
                <a:ea typeface="Aptos" panose="020B0004020202020204" pitchFamily="34" charset="0"/>
                <a:cs typeface="Times New Roman" panose="02020603050405020304" pitchFamily="18" charset="0"/>
              </a:rPr>
              <a:t>Назовите понятие по его определению.</a:t>
            </a:r>
          </a:p>
          <a:p>
            <a:pPr>
              <a:lnSpc>
                <a:spcPct val="115000"/>
              </a:lnSpc>
            </a:pPr>
            <a:r>
              <a:rPr lang="ru-RU" sz="2400" kern="100" dirty="0">
                <a:effectLst/>
                <a:latin typeface="Times New Roman" panose="02020603050405020304" pitchFamily="18" charset="0"/>
                <a:ea typeface="Aptos" panose="020B0004020202020204" pitchFamily="34" charset="0"/>
                <a:cs typeface="Times New Roman" panose="02020603050405020304" pitchFamily="18" charset="0"/>
              </a:rPr>
              <a:t>Вещество, которое являете средой для протекания всех химических реакций называется?</a:t>
            </a:r>
          </a:p>
          <a:p>
            <a:pPr>
              <a:lnSpc>
                <a:spcPct val="115000"/>
              </a:lnSpc>
            </a:pPr>
            <a:r>
              <a:rPr lang="ru-RU" sz="2400" i="1" kern="100" dirty="0">
                <a:effectLst/>
                <a:latin typeface="Times New Roman" panose="02020603050405020304" pitchFamily="18" charset="0"/>
                <a:ea typeface="Aptos" panose="020B0004020202020204" pitchFamily="34" charset="0"/>
                <a:cs typeface="Times New Roman" panose="02020603050405020304" pitchFamily="18" charset="0"/>
              </a:rPr>
              <a:t>Ответ:</a:t>
            </a:r>
            <a:r>
              <a:rPr lang="ru-RU" sz="2400" kern="100" dirty="0">
                <a:effectLst/>
                <a:latin typeface="Times New Roman" panose="02020603050405020304" pitchFamily="18" charset="0"/>
                <a:ea typeface="Aptos" panose="020B0004020202020204" pitchFamily="34" charset="0"/>
                <a:cs typeface="Times New Roman" panose="02020603050405020304" pitchFamily="18" charset="0"/>
              </a:rPr>
              <a:t> _________</a:t>
            </a:r>
          </a:p>
          <a:p>
            <a:pPr>
              <a:lnSpc>
                <a:spcPct val="115000"/>
              </a:lnSpc>
            </a:pPr>
            <a:r>
              <a:rPr lang="ru-RU" sz="2400" b="1" kern="100" dirty="0">
                <a:effectLst/>
                <a:latin typeface="Times New Roman" panose="02020603050405020304" pitchFamily="18" charset="0"/>
                <a:ea typeface="Aptos" panose="020B0004020202020204" pitchFamily="34" charset="0"/>
                <a:cs typeface="Times New Roman" panose="02020603050405020304" pitchFamily="18" charset="0"/>
              </a:rPr>
              <a:t>Задание №2. </a:t>
            </a:r>
            <a:r>
              <a:rPr lang="ru-RU" sz="24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Динамическое постоянство внутренней среды организма называется?</a:t>
            </a:r>
            <a:endParaRPr lang="ru-RU"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pPr>
            <a:r>
              <a:rPr lang="ru-RU" sz="2400" i="1" kern="100" dirty="0">
                <a:effectLst/>
                <a:latin typeface="Times New Roman" panose="02020603050405020304" pitchFamily="18" charset="0"/>
                <a:ea typeface="Aptos" panose="020B0004020202020204" pitchFamily="34" charset="0"/>
                <a:cs typeface="Times New Roman" panose="02020603050405020304" pitchFamily="18" charset="0"/>
              </a:rPr>
              <a:t>Ответ:</a:t>
            </a:r>
            <a:r>
              <a:rPr lang="ru-RU" sz="2400" kern="100" dirty="0">
                <a:effectLst/>
                <a:latin typeface="Times New Roman" panose="02020603050405020304" pitchFamily="18" charset="0"/>
                <a:ea typeface="Aptos" panose="020B0004020202020204" pitchFamily="34" charset="0"/>
                <a:cs typeface="Times New Roman" panose="02020603050405020304" pitchFamily="18" charset="0"/>
              </a:rPr>
              <a:t> _________</a:t>
            </a:r>
          </a:p>
          <a:p>
            <a:pPr>
              <a:lnSpc>
                <a:spcPct val="115000"/>
              </a:lnSpc>
            </a:pPr>
            <a:r>
              <a:rPr lang="ru-RU" sz="2400" b="1" kern="100" dirty="0">
                <a:effectLst/>
                <a:latin typeface="Times New Roman" panose="02020603050405020304" pitchFamily="18" charset="0"/>
                <a:ea typeface="Aptos" panose="020B0004020202020204" pitchFamily="34" charset="0"/>
                <a:cs typeface="Times New Roman" panose="02020603050405020304" pitchFamily="18" charset="0"/>
              </a:rPr>
              <a:t>Задание №3. </a:t>
            </a:r>
            <a:r>
              <a:rPr lang="ru-RU" sz="24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Гомогенная система, состоящая из двух или нескольких компонентов, содержание которых может меняться в широких пределах, называется?</a:t>
            </a:r>
            <a:endParaRPr lang="ru-RU"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pPr>
            <a:r>
              <a:rPr lang="ru-RU" sz="2400" i="1" kern="100" dirty="0">
                <a:effectLst/>
                <a:latin typeface="Times New Roman" panose="02020603050405020304" pitchFamily="18" charset="0"/>
                <a:ea typeface="Aptos" panose="020B0004020202020204" pitchFamily="34" charset="0"/>
                <a:cs typeface="Times New Roman" panose="02020603050405020304" pitchFamily="18" charset="0"/>
              </a:rPr>
              <a:t>Ответ: _________</a:t>
            </a:r>
          </a:p>
          <a:p>
            <a:pPr>
              <a:lnSpc>
                <a:spcPct val="115000"/>
              </a:lnSpc>
            </a:pPr>
            <a:endParaRPr lang="ru-RU" sz="2400" i="1"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grpSp>
        <p:nvGrpSpPr>
          <p:cNvPr id="9" name="Группа 8">
            <a:extLst>
              <a:ext uri="{FF2B5EF4-FFF2-40B4-BE49-F238E27FC236}">
                <a16:creationId xmlns:a16="http://schemas.microsoft.com/office/drawing/2014/main" xmlns="" id="{D9FD9223-5BCE-D102-24B7-183C7866DDAA}"/>
              </a:ext>
            </a:extLst>
          </p:cNvPr>
          <p:cNvGrpSpPr/>
          <p:nvPr/>
        </p:nvGrpSpPr>
        <p:grpSpPr>
          <a:xfrm>
            <a:off x="2051905" y="1186577"/>
            <a:ext cx="2094865" cy="193675"/>
            <a:chOff x="1073529" y="-8964"/>
            <a:chExt cx="2095248" cy="193780"/>
          </a:xfrm>
        </p:grpSpPr>
        <p:sp>
          <p:nvSpPr>
            <p:cNvPr id="10" name="Прямоугольник: скругленные углы 9">
              <a:extLst>
                <a:ext uri="{FF2B5EF4-FFF2-40B4-BE49-F238E27FC236}">
                  <a16:creationId xmlns:a16="http://schemas.microsoft.com/office/drawing/2014/main" xmlns="" id="{0CC18EBE-56B8-F3E6-99C8-A87897203663}"/>
                </a:ext>
              </a:extLst>
            </p:cNvPr>
            <p:cNvSpPr/>
            <p:nvPr/>
          </p:nvSpPr>
          <p:spPr>
            <a:xfrm>
              <a:off x="1073529" y="-8964"/>
              <a:ext cx="2095248" cy="19378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107000"/>
                </a:lnSpc>
                <a:spcAft>
                  <a:spcPts val="800"/>
                </a:spcAft>
              </a:pPr>
              <a:r>
                <a:rPr lang="ru-RU" sz="10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ПОНЯТИЕ                      ПРИЗНАК</a:t>
              </a:r>
              <a:endParaRPr lang="ru-RU" sz="1100" kern="100" dirty="0">
                <a:effectLst/>
                <a:ea typeface="Aptos" panose="020B0004020202020204" pitchFamily="34" charset="0"/>
                <a:cs typeface="Times New Roman" panose="02020603050405020304" pitchFamily="18" charset="0"/>
              </a:endParaRPr>
            </a:p>
          </p:txBody>
        </p:sp>
        <p:cxnSp>
          <p:nvCxnSpPr>
            <p:cNvPr id="11" name="Прямая соединительная линия 10">
              <a:extLst>
                <a:ext uri="{FF2B5EF4-FFF2-40B4-BE49-F238E27FC236}">
                  <a16:creationId xmlns:a16="http://schemas.microsoft.com/office/drawing/2014/main" xmlns="" id="{CA8363B8-5089-949A-E213-D4A463A1E6D0}"/>
                </a:ext>
              </a:extLst>
            </p:cNvPr>
            <p:cNvCxnSpPr/>
            <p:nvPr/>
          </p:nvCxnSpPr>
          <p:spPr>
            <a:xfrm>
              <a:off x="1802331" y="87925"/>
              <a:ext cx="589280" cy="0"/>
            </a:xfrm>
            <a:prstGeom prst="line">
              <a:avLst/>
            </a:prstGeom>
            <a:ln w="127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3661870"/>
      </p:ext>
    </p:extLst>
  </p:cSld>
  <p:clrMapOvr>
    <a:masterClrMapping/>
  </p:clrMapOvr>
  <p:transition>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541069"/>
            <a:ext cx="10351752" cy="1024313"/>
          </a:xfrm>
        </p:spPr>
        <p:txBody>
          <a:bodyPr/>
          <a:lstStyle/>
          <a:p>
            <a:r>
              <a:rPr lang="ru-RU" b="1" dirty="0" smtClean="0">
                <a:effectLst>
                  <a:outerShdw blurRad="38100" dist="38100" dir="2700000" algn="tl">
                    <a:srgbClr val="000000">
                      <a:alpha val="43137"/>
                    </a:srgbClr>
                  </a:outerShdw>
                </a:effectLst>
              </a:rPr>
              <a:t>Диагностика усвоения информации</a:t>
            </a:r>
            <a:endParaRPr lang="ru-RU" b="1" dirty="0">
              <a:effectLst>
                <a:outerShdw blurRad="38100" dist="38100" dir="2700000" algn="tl">
                  <a:srgbClr val="000000">
                    <a:alpha val="43137"/>
                  </a:srgbClr>
                </a:outerShdw>
              </a:effectLst>
            </a:endParaRPr>
          </a:p>
        </p:txBody>
      </p:sp>
      <p:sp>
        <p:nvSpPr>
          <p:cNvPr id="3" name="Текст 2"/>
          <p:cNvSpPr>
            <a:spLocks noGrp="1"/>
          </p:cNvSpPr>
          <p:nvPr>
            <p:ph type="body" idx="1"/>
          </p:nvPr>
        </p:nvSpPr>
        <p:spPr/>
        <p:txBody>
          <a:bodyPr>
            <a:normAutofit/>
          </a:bodyPr>
          <a:lstStyle/>
          <a:p>
            <a:r>
              <a:rPr lang="ru-RU" sz="2800" b="1" i="1" dirty="0"/>
              <a:t>(з</a:t>
            </a:r>
            <a:r>
              <a:rPr lang="ru-RU" sz="2800" b="1" i="1" dirty="0">
                <a:latin typeface="Times New Roman" panose="02020603050405020304" pitchFamily="18" charset="0"/>
                <a:ea typeface="Aptos" panose="020B0004020202020204" pitchFamily="34" charset="0"/>
              </a:rPr>
              <a:t>адания  для диагностики усвоения признаков)</a:t>
            </a:r>
            <a:endParaRPr lang="ru-RU" sz="2800" b="1" i="1" dirty="0"/>
          </a:p>
          <a:p>
            <a:r>
              <a:rPr lang="ru-RU" sz="2800" b="1" dirty="0" smtClean="0"/>
              <a:t>Альтернативный выбор</a:t>
            </a:r>
            <a:endParaRPr lang="ru-RU" sz="2800" b="1" dirty="0"/>
          </a:p>
        </p:txBody>
      </p:sp>
    </p:spTree>
    <p:extLst>
      <p:ext uri="{BB962C8B-B14F-4D97-AF65-F5344CB8AC3E}">
        <p14:creationId xmlns:p14="http://schemas.microsoft.com/office/powerpoint/2010/main" val="3558051971"/>
      </p:ext>
    </p:extLst>
  </p:cSld>
  <p:clrMapOvr>
    <a:masterClrMapping/>
  </p:clrMapOvr>
  <p:transition>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xmlns="" id="{7D126A5D-CDBB-55AB-F5C9-1A9AAFD88747}"/>
              </a:ext>
            </a:extLst>
          </p:cNvPr>
          <p:cNvSpPr txBox="1">
            <a:spLocks/>
          </p:cNvSpPr>
          <p:nvPr/>
        </p:nvSpPr>
        <p:spPr>
          <a:xfrm>
            <a:off x="450471" y="0"/>
            <a:ext cx="11291058" cy="6858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nSpc>
                <a:spcPct val="100000"/>
              </a:lnSpc>
            </a:pPr>
            <a:r>
              <a:rPr lang="ru-RU" sz="2000" b="1" dirty="0">
                <a:solidFill>
                  <a:schemeClr val="tx1">
                    <a:lumMod val="95000"/>
                    <a:lumOff val="5000"/>
                  </a:schemeClr>
                </a:solidFill>
                <a:latin typeface="Times New Roman" panose="02020603050405020304" pitchFamily="18" charset="0"/>
                <a:cs typeface="Times New Roman" panose="02020603050405020304" pitchFamily="18" charset="0"/>
              </a:rPr>
              <a:t>Диагностика усвоения информации </a:t>
            </a:r>
          </a:p>
          <a:p>
            <a:pPr>
              <a:lnSpc>
                <a:spcPct val="100000"/>
              </a:lnSpc>
            </a:pPr>
            <a:r>
              <a:rPr lang="ru-RU" sz="2000" b="1" dirty="0">
                <a:solidFill>
                  <a:schemeClr val="tx1">
                    <a:lumMod val="95000"/>
                    <a:lumOff val="5000"/>
                  </a:schemeClr>
                </a:solidFill>
                <a:latin typeface="Times New Roman" panose="02020603050405020304" pitchFamily="18" charset="0"/>
                <a:cs typeface="Times New Roman" panose="02020603050405020304" pitchFamily="18" charset="0"/>
              </a:rPr>
              <a:t>(з</a:t>
            </a:r>
            <a:r>
              <a:rPr lang="ru-RU" sz="2000" b="1" dirty="0">
                <a:effectLst/>
                <a:latin typeface="Times New Roman" panose="02020603050405020304" pitchFamily="18" charset="0"/>
                <a:ea typeface="Aptos" panose="020B0004020202020204" pitchFamily="34" charset="0"/>
              </a:rPr>
              <a:t>адания  для диагностики усвоения признаков</a:t>
            </a:r>
            <a:r>
              <a:rPr lang="ru-RU" sz="2000" b="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ru-RU" sz="2000" b="1" dirty="0"/>
          </a:p>
        </p:txBody>
      </p:sp>
      <p:sp>
        <p:nvSpPr>
          <p:cNvPr id="6" name="TextBox 5">
            <a:extLst>
              <a:ext uri="{FF2B5EF4-FFF2-40B4-BE49-F238E27FC236}">
                <a16:creationId xmlns:a16="http://schemas.microsoft.com/office/drawing/2014/main" xmlns="" id="{AF6EAD97-F540-0D5C-6B06-716A1E043CA3}"/>
              </a:ext>
            </a:extLst>
          </p:cNvPr>
          <p:cNvSpPr txBox="1"/>
          <p:nvPr/>
        </p:nvSpPr>
        <p:spPr>
          <a:xfrm>
            <a:off x="354219" y="685800"/>
            <a:ext cx="10974716" cy="6075509"/>
          </a:xfrm>
          <a:prstGeom prst="rect">
            <a:avLst/>
          </a:prstGeom>
          <a:noFill/>
        </p:spPr>
        <p:txBody>
          <a:bodyPr wrap="square">
            <a:spAutoFit/>
          </a:bodyPr>
          <a:lstStyle/>
          <a:p>
            <a:pPr lvl="0">
              <a:lnSpc>
                <a:spcPct val="115000"/>
              </a:lnSpc>
              <a:tabLst>
                <a:tab pos="270510" algn="l"/>
              </a:tabLst>
            </a:pPr>
            <a:r>
              <a:rPr lang="en-US" sz="2400" b="1" u="sng" kern="100" dirty="0" smtClean="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II</a:t>
            </a:r>
            <a:r>
              <a:rPr lang="ru-RU" sz="2400" b="1" u="sng" kern="100"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 Альтернативный </a:t>
            </a:r>
            <a:r>
              <a:rPr lang="ru-RU" sz="2400" b="1" u="sng" kern="100" dirty="0" smtClean="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выбор </a:t>
            </a:r>
          </a:p>
          <a:p>
            <a:pPr lvl="0">
              <a:lnSpc>
                <a:spcPct val="115000"/>
              </a:lnSpc>
              <a:tabLst>
                <a:tab pos="270510" algn="l"/>
              </a:tabLst>
            </a:pPr>
            <a:r>
              <a:rPr lang="ru-RU" sz="2400" b="1" kern="100" dirty="0" smtClean="0">
                <a:effectLst/>
                <a:latin typeface="Times New Roman" panose="02020603050405020304" pitchFamily="18" charset="0"/>
                <a:ea typeface="Aptos" panose="020B0004020202020204" pitchFamily="34" charset="0"/>
                <a:cs typeface="Times New Roman" panose="02020603050405020304" pitchFamily="18" charset="0"/>
              </a:rPr>
              <a:t>Задание </a:t>
            </a:r>
            <a:r>
              <a:rPr lang="ru-RU" sz="2400" b="1" kern="100" dirty="0">
                <a:effectLst/>
                <a:latin typeface="Times New Roman" panose="02020603050405020304" pitchFamily="18" charset="0"/>
                <a:ea typeface="Aptos" panose="020B0004020202020204" pitchFamily="34" charset="0"/>
                <a:cs typeface="Times New Roman" panose="02020603050405020304" pitchFamily="18" charset="0"/>
              </a:rPr>
              <a:t>№</a:t>
            </a:r>
            <a:r>
              <a:rPr lang="ru-RU" sz="2400" b="1" kern="100" dirty="0" smtClean="0">
                <a:effectLst/>
                <a:latin typeface="Times New Roman" panose="02020603050405020304" pitchFamily="18" charset="0"/>
                <a:ea typeface="Aptos" panose="020B0004020202020204" pitchFamily="34" charset="0"/>
                <a:cs typeface="Times New Roman" panose="02020603050405020304" pitchFamily="18" charset="0"/>
              </a:rPr>
              <a:t>1 (биология). </a:t>
            </a:r>
            <a:r>
              <a:rPr lang="ru-RU" sz="2400" kern="100" dirty="0">
                <a:effectLst/>
                <a:latin typeface="Times New Roman" panose="02020603050405020304" pitchFamily="18" charset="0"/>
                <a:ea typeface="Aptos" panose="020B0004020202020204" pitchFamily="34" charset="0"/>
                <a:cs typeface="Times New Roman" panose="02020603050405020304" pitchFamily="18" charset="0"/>
              </a:rPr>
              <a:t>Выберите правильный ответ.</a:t>
            </a:r>
          </a:p>
          <a:p>
            <a:pPr>
              <a:lnSpc>
                <a:spcPct val="115000"/>
              </a:lnSpc>
            </a:pPr>
            <a:r>
              <a:rPr lang="ru-RU" sz="2400" kern="100" dirty="0">
                <a:effectLst/>
                <a:latin typeface="Times New Roman" panose="02020603050405020304" pitchFamily="18" charset="0"/>
                <a:ea typeface="Aptos" panose="020B0004020202020204" pitchFamily="34" charset="0"/>
                <a:cs typeface="Times New Roman" panose="02020603050405020304" pitchFamily="18" charset="0"/>
              </a:rPr>
              <a:t>Является ли концентрация раствора хлорида натрия:</a:t>
            </a:r>
          </a:p>
          <a:p>
            <a:pPr>
              <a:lnSpc>
                <a:spcPct val="115000"/>
              </a:lnSpc>
            </a:pPr>
            <a:r>
              <a:rPr lang="ru-RU" sz="2400" kern="100" dirty="0">
                <a:effectLst/>
                <a:latin typeface="Times New Roman" panose="02020603050405020304" pitchFamily="18" charset="0"/>
                <a:ea typeface="Aptos" panose="020B0004020202020204" pitchFamily="34" charset="0"/>
                <a:cs typeface="Times New Roman" panose="02020603050405020304" pitchFamily="18" charset="0"/>
              </a:rPr>
              <a:t>А. 0,9% - физиологическим?</a:t>
            </a:r>
          </a:p>
          <a:p>
            <a:pPr>
              <a:lnSpc>
                <a:spcPct val="115000"/>
              </a:lnSpc>
            </a:pPr>
            <a:r>
              <a:rPr lang="ru-RU" sz="2400" kern="100" dirty="0">
                <a:effectLst/>
                <a:latin typeface="Times New Roman" panose="02020603050405020304" pitchFamily="18" charset="0"/>
                <a:ea typeface="Aptos" panose="020B0004020202020204" pitchFamily="34" charset="0"/>
                <a:cs typeface="Times New Roman" panose="02020603050405020304" pitchFamily="18" charset="0"/>
              </a:rPr>
              <a:t>Б. 0,1% - гипертоническим?</a:t>
            </a:r>
          </a:p>
          <a:p>
            <a:pPr>
              <a:lnSpc>
                <a:spcPct val="115000"/>
              </a:lnSpc>
            </a:pPr>
            <a:r>
              <a:rPr lang="ru-RU" sz="2400" kern="100" dirty="0">
                <a:effectLst/>
                <a:latin typeface="Times New Roman" panose="02020603050405020304" pitchFamily="18" charset="0"/>
                <a:ea typeface="Aptos" panose="020B0004020202020204" pitchFamily="34" charset="0"/>
                <a:cs typeface="Times New Roman" panose="02020603050405020304" pitchFamily="18" charset="0"/>
              </a:rPr>
              <a:t>В. 1,5% - гипотоническим?</a:t>
            </a:r>
          </a:p>
          <a:p>
            <a:pPr>
              <a:lnSpc>
                <a:spcPct val="115000"/>
              </a:lnSpc>
            </a:pPr>
            <a:r>
              <a:rPr lang="ru-RU" sz="2400" i="1" kern="100" dirty="0">
                <a:effectLst/>
                <a:latin typeface="Times New Roman" panose="02020603050405020304" pitchFamily="18" charset="0"/>
                <a:ea typeface="Aptos" panose="020B0004020202020204" pitchFamily="34" charset="0"/>
                <a:cs typeface="Times New Roman" panose="02020603050405020304" pitchFamily="18" charset="0"/>
              </a:rPr>
              <a:t>Ответ: ______</a:t>
            </a:r>
          </a:p>
          <a:p>
            <a:pPr>
              <a:lnSpc>
                <a:spcPct val="115000"/>
              </a:lnSpc>
            </a:pPr>
            <a:endParaRPr lang="ru-RU"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r>
              <a:rPr lang="ru-RU" sz="2400" b="1" kern="100" dirty="0">
                <a:effectLst/>
                <a:latin typeface="Times New Roman" panose="02020603050405020304" pitchFamily="18" charset="0"/>
                <a:ea typeface="Aptos" panose="020B0004020202020204" pitchFamily="34" charset="0"/>
                <a:cs typeface="Times New Roman" panose="02020603050405020304" pitchFamily="18" charset="0"/>
              </a:rPr>
              <a:t>Задание №</a:t>
            </a:r>
            <a:r>
              <a:rPr lang="ru-RU" sz="2400" b="1" kern="100" dirty="0" smtClean="0">
                <a:effectLst/>
                <a:latin typeface="Times New Roman" panose="02020603050405020304" pitchFamily="18" charset="0"/>
                <a:ea typeface="Aptos" panose="020B0004020202020204" pitchFamily="34" charset="0"/>
                <a:cs typeface="Times New Roman" panose="02020603050405020304" pitchFamily="18" charset="0"/>
              </a:rPr>
              <a:t>2 (химия). </a:t>
            </a:r>
            <a:r>
              <a:rPr lang="ru-RU" sz="2400" dirty="0">
                <a:latin typeface="Times New Roman" panose="02020603050405020304" pitchFamily="18" charset="0"/>
                <a:cs typeface="Times New Roman" panose="02020603050405020304" pitchFamily="18" charset="0"/>
              </a:rPr>
              <a:t>Выберите правильный ответ.</a:t>
            </a:r>
          </a:p>
          <a:p>
            <a:r>
              <a:rPr lang="ru-RU" sz="2400" dirty="0" smtClean="0">
                <a:latin typeface="Times New Roman" panose="02020603050405020304" pitchFamily="18" charset="0"/>
                <a:cs typeface="Times New Roman" panose="02020603050405020304" pitchFamily="18" charset="0"/>
              </a:rPr>
              <a:t>Показывает ли массовая доля:</a:t>
            </a:r>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А. сколько граммов вещества содержится в 100 г раствора.</a:t>
            </a:r>
          </a:p>
          <a:p>
            <a:r>
              <a:rPr lang="ru-RU" sz="2400" dirty="0">
                <a:latin typeface="Times New Roman" panose="02020603050405020304" pitchFamily="18" charset="0"/>
                <a:cs typeface="Times New Roman" panose="02020603050405020304" pitchFamily="18" charset="0"/>
              </a:rPr>
              <a:t>Б. массу 100 г раствора.</a:t>
            </a:r>
          </a:p>
          <a:p>
            <a:r>
              <a:rPr lang="ru-RU" sz="2400" dirty="0">
                <a:latin typeface="Times New Roman" panose="02020603050405020304" pitchFamily="18" charset="0"/>
                <a:cs typeface="Times New Roman" panose="02020603050405020304" pitchFamily="18" charset="0"/>
              </a:rPr>
              <a:t>В. процентный состав раствора: сколько процентов содержится растворителя и вещества в растворе. </a:t>
            </a:r>
            <a:endParaRPr lang="ru-RU" sz="2400" dirty="0" smtClean="0">
              <a:latin typeface="Times New Roman" panose="02020603050405020304" pitchFamily="18" charset="0"/>
              <a:cs typeface="Times New Roman" panose="02020603050405020304" pitchFamily="18" charset="0"/>
            </a:endParaRPr>
          </a:p>
          <a:p>
            <a:r>
              <a:rPr lang="ru-RU" sz="2400" i="1" kern="100" dirty="0" smtClean="0">
                <a:effectLst/>
                <a:latin typeface="Times New Roman" panose="02020603050405020304" pitchFamily="18" charset="0"/>
                <a:ea typeface="Aptos" panose="020B0004020202020204" pitchFamily="34" charset="0"/>
                <a:cs typeface="Times New Roman" panose="02020603050405020304" pitchFamily="18" charset="0"/>
              </a:rPr>
              <a:t>Ответ</a:t>
            </a:r>
            <a:r>
              <a:rPr lang="ru-RU" sz="2400" i="1" kern="100" dirty="0">
                <a:effectLst/>
                <a:latin typeface="Times New Roman" panose="02020603050405020304" pitchFamily="18" charset="0"/>
                <a:ea typeface="Aptos" panose="020B0004020202020204" pitchFamily="34" charset="0"/>
                <a:cs typeface="Times New Roman" panose="02020603050405020304" pitchFamily="18" charset="0"/>
              </a:rPr>
              <a:t>: ______</a:t>
            </a:r>
            <a:endParaRPr lang="ru-RU"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grpSp>
        <p:nvGrpSpPr>
          <p:cNvPr id="9" name="Группа 8">
            <a:extLst>
              <a:ext uri="{FF2B5EF4-FFF2-40B4-BE49-F238E27FC236}">
                <a16:creationId xmlns:a16="http://schemas.microsoft.com/office/drawing/2014/main" xmlns="" id="{D9FD9223-5BCE-D102-24B7-183C7866DDAA}"/>
              </a:ext>
            </a:extLst>
          </p:cNvPr>
          <p:cNvGrpSpPr/>
          <p:nvPr/>
        </p:nvGrpSpPr>
        <p:grpSpPr>
          <a:xfrm>
            <a:off x="4455539" y="870589"/>
            <a:ext cx="2094865" cy="193675"/>
            <a:chOff x="1073529" y="-8964"/>
            <a:chExt cx="2095248" cy="193780"/>
          </a:xfrm>
        </p:grpSpPr>
        <p:sp>
          <p:nvSpPr>
            <p:cNvPr id="10" name="Прямоугольник: скругленные углы 9">
              <a:extLst>
                <a:ext uri="{FF2B5EF4-FFF2-40B4-BE49-F238E27FC236}">
                  <a16:creationId xmlns:a16="http://schemas.microsoft.com/office/drawing/2014/main" xmlns="" id="{0CC18EBE-56B8-F3E6-99C8-A87897203663}"/>
                </a:ext>
              </a:extLst>
            </p:cNvPr>
            <p:cNvSpPr/>
            <p:nvPr/>
          </p:nvSpPr>
          <p:spPr>
            <a:xfrm>
              <a:off x="1073529" y="-8964"/>
              <a:ext cx="2095248" cy="19378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107000"/>
                </a:lnSpc>
                <a:spcAft>
                  <a:spcPts val="800"/>
                </a:spcAft>
              </a:pPr>
              <a:r>
                <a:rPr lang="ru-RU" sz="10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ПОНЯТИЕ                      ПРИЗНАК</a:t>
              </a:r>
              <a:endParaRPr lang="ru-RU" sz="1100" kern="100" dirty="0">
                <a:effectLst/>
                <a:ea typeface="Aptos" panose="020B0004020202020204" pitchFamily="34" charset="0"/>
                <a:cs typeface="Times New Roman" panose="02020603050405020304" pitchFamily="18" charset="0"/>
              </a:endParaRPr>
            </a:p>
          </p:txBody>
        </p:sp>
        <p:cxnSp>
          <p:nvCxnSpPr>
            <p:cNvPr id="11" name="Прямая соединительная линия 10">
              <a:extLst>
                <a:ext uri="{FF2B5EF4-FFF2-40B4-BE49-F238E27FC236}">
                  <a16:creationId xmlns:a16="http://schemas.microsoft.com/office/drawing/2014/main" xmlns="" id="{CA8363B8-5089-949A-E213-D4A463A1E6D0}"/>
                </a:ext>
              </a:extLst>
            </p:cNvPr>
            <p:cNvCxnSpPr/>
            <p:nvPr/>
          </p:nvCxnSpPr>
          <p:spPr>
            <a:xfrm>
              <a:off x="1802331" y="87925"/>
              <a:ext cx="589280" cy="0"/>
            </a:xfrm>
            <a:prstGeom prst="line">
              <a:avLst/>
            </a:prstGeom>
            <a:ln w="127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51045363"/>
      </p:ext>
    </p:extLst>
  </p:cSld>
  <p:clrMapOvr>
    <a:masterClrMapping/>
  </p:clrMapOvr>
  <p:transition>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387065"/>
            <a:ext cx="10351752" cy="1051417"/>
          </a:xfrm>
        </p:spPr>
        <p:txBody>
          <a:bodyPr/>
          <a:lstStyle/>
          <a:p>
            <a:r>
              <a:rPr lang="ru-RU" b="1" dirty="0" smtClean="0">
                <a:effectLst>
                  <a:outerShdw blurRad="38100" dist="38100" dir="2700000" algn="tl">
                    <a:srgbClr val="000000">
                      <a:alpha val="43137"/>
                    </a:srgbClr>
                  </a:outerShdw>
                </a:effectLst>
              </a:rPr>
              <a:t>Диагностика усвоения информации</a:t>
            </a:r>
            <a:endParaRPr lang="ru-RU" b="1" dirty="0">
              <a:effectLst>
                <a:outerShdw blurRad="38100" dist="38100" dir="2700000" algn="tl">
                  <a:srgbClr val="000000">
                    <a:alpha val="43137"/>
                  </a:srgbClr>
                </a:outerShdw>
              </a:effectLst>
            </a:endParaRPr>
          </a:p>
        </p:txBody>
      </p:sp>
      <p:sp>
        <p:nvSpPr>
          <p:cNvPr id="3" name="Текст 2"/>
          <p:cNvSpPr>
            <a:spLocks noGrp="1"/>
          </p:cNvSpPr>
          <p:nvPr>
            <p:ph type="body" idx="1"/>
          </p:nvPr>
        </p:nvSpPr>
        <p:spPr/>
        <p:txBody>
          <a:bodyPr>
            <a:normAutofit/>
          </a:bodyPr>
          <a:lstStyle/>
          <a:p>
            <a:r>
              <a:rPr lang="ru-RU" sz="2800" b="1" i="1" dirty="0"/>
              <a:t>(з</a:t>
            </a:r>
            <a:r>
              <a:rPr lang="ru-RU" sz="2800" b="1" i="1" dirty="0">
                <a:latin typeface="Times New Roman" panose="02020603050405020304" pitchFamily="18" charset="0"/>
                <a:ea typeface="Aptos" panose="020B0004020202020204" pitchFamily="34" charset="0"/>
              </a:rPr>
              <a:t>адания  для диагностики усвоения признаков)</a:t>
            </a:r>
            <a:endParaRPr lang="ru-RU" sz="2800" b="1" i="1" dirty="0"/>
          </a:p>
          <a:p>
            <a:r>
              <a:rPr lang="ru-RU" sz="2800" b="1" dirty="0" smtClean="0"/>
              <a:t>множественный выбор</a:t>
            </a:r>
            <a:endParaRPr lang="ru-RU" sz="2800" b="1" dirty="0"/>
          </a:p>
        </p:txBody>
      </p:sp>
    </p:spTree>
    <p:extLst>
      <p:ext uri="{BB962C8B-B14F-4D97-AF65-F5344CB8AC3E}">
        <p14:creationId xmlns:p14="http://schemas.microsoft.com/office/powerpoint/2010/main" val="2723231402"/>
      </p:ext>
    </p:extLst>
  </p:cSld>
  <p:clrMapOvr>
    <a:masterClrMapping/>
  </p:clrMapOvr>
  <p:transition>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2E906DE3-3905-B5C1-D2BD-EB67AAC704B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xmlns="" id="{76A7C697-CAE7-838E-9790-312A6534E889}"/>
              </a:ext>
            </a:extLst>
          </p:cNvPr>
          <p:cNvSpPr txBox="1"/>
          <p:nvPr/>
        </p:nvSpPr>
        <p:spPr>
          <a:xfrm>
            <a:off x="254591" y="102304"/>
            <a:ext cx="11305349" cy="6755696"/>
          </a:xfrm>
          <a:prstGeom prst="rect">
            <a:avLst/>
          </a:prstGeom>
          <a:noFill/>
        </p:spPr>
        <p:txBody>
          <a:bodyPr wrap="square">
            <a:spAutoFit/>
          </a:bodyPr>
          <a:lstStyle/>
          <a:p>
            <a:pPr lvl="0">
              <a:lnSpc>
                <a:spcPct val="115000"/>
              </a:lnSpc>
              <a:tabLst>
                <a:tab pos="270510" algn="l"/>
              </a:tabLst>
            </a:pPr>
            <a:r>
              <a:rPr lang="en-US" sz="2000" b="1" u="sng" kern="100"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III</a:t>
            </a:r>
            <a:r>
              <a:rPr lang="ru-RU" sz="2000" b="1" u="sng" kern="100"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 Множественный выбор.  </a:t>
            </a:r>
            <a:endParaRPr lang="ru-RU"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pPr>
            <a:r>
              <a:rPr lang="ru-RU" sz="2000" b="1" kern="100" dirty="0">
                <a:effectLst/>
                <a:latin typeface="Times New Roman" panose="02020603050405020304" pitchFamily="18" charset="0"/>
                <a:ea typeface="Aptos" panose="020B0004020202020204" pitchFamily="34" charset="0"/>
                <a:cs typeface="Times New Roman" panose="02020603050405020304" pitchFamily="18" charset="0"/>
              </a:rPr>
              <a:t>Задание №</a:t>
            </a:r>
            <a:r>
              <a:rPr lang="ru-RU" sz="2000" b="1" kern="100" dirty="0" smtClean="0">
                <a:effectLst/>
                <a:latin typeface="Times New Roman" panose="02020603050405020304" pitchFamily="18" charset="0"/>
                <a:ea typeface="Aptos" panose="020B0004020202020204" pitchFamily="34" charset="0"/>
                <a:cs typeface="Times New Roman" panose="02020603050405020304" pitchFamily="18" charset="0"/>
              </a:rPr>
              <a:t>1 (биология). </a:t>
            </a:r>
            <a:r>
              <a:rPr lang="ru-RU" sz="2000" kern="100" dirty="0">
                <a:effectLst/>
                <a:latin typeface="Times New Roman" panose="02020603050405020304" pitchFamily="18" charset="0"/>
                <a:ea typeface="Aptos" panose="020B0004020202020204" pitchFamily="34" charset="0"/>
                <a:cs typeface="Times New Roman" panose="02020603050405020304" pitchFamily="18" charset="0"/>
              </a:rPr>
              <a:t>Выберите три верных ответа из пяти. </a:t>
            </a:r>
          </a:p>
          <a:p>
            <a:pPr algn="just">
              <a:lnSpc>
                <a:spcPct val="115000"/>
              </a:lnSpc>
            </a:pPr>
            <a:r>
              <a:rPr lang="ru-RU" sz="2000" kern="100" dirty="0">
                <a:effectLst/>
                <a:latin typeface="Times New Roman" panose="02020603050405020304" pitchFamily="18" charset="0"/>
                <a:ea typeface="Aptos" panose="020B0004020202020204" pitchFamily="34" charset="0"/>
                <a:cs typeface="Times New Roman" panose="02020603050405020304" pitchFamily="18" charset="0"/>
              </a:rPr>
              <a:t>Какие признаки характерны для эритроцитов крови с разной концентрацией хлорида натрия?</a:t>
            </a:r>
          </a:p>
          <a:p>
            <a:pPr marL="342900" lvl="0" indent="-342900">
              <a:lnSpc>
                <a:spcPct val="115000"/>
              </a:lnSpc>
              <a:buFont typeface="+mj-lt"/>
              <a:buAutoNum type="arabicPeriod"/>
              <a:tabLst>
                <a:tab pos="180340" algn="l"/>
              </a:tabLst>
            </a:pPr>
            <a:r>
              <a:rPr lang="ru-RU" sz="2000" kern="100" dirty="0">
                <a:effectLst/>
                <a:latin typeface="Times New Roman" panose="02020603050405020304" pitchFamily="18" charset="0"/>
                <a:ea typeface="Aptos" panose="020B0004020202020204" pitchFamily="34" charset="0"/>
                <a:cs typeface="Times New Roman" panose="02020603050405020304" pitchFamily="18" charset="0"/>
              </a:rPr>
              <a:t>Имеют форму двояковогнутой линзы.</a:t>
            </a:r>
          </a:p>
          <a:p>
            <a:pPr marL="342900" lvl="0" indent="-342900">
              <a:lnSpc>
                <a:spcPct val="115000"/>
              </a:lnSpc>
              <a:buFont typeface="+mj-lt"/>
              <a:buAutoNum type="arabicPeriod"/>
              <a:tabLst>
                <a:tab pos="180340" algn="l"/>
              </a:tabLst>
            </a:pPr>
            <a:r>
              <a:rPr lang="ru-RU" sz="2000" kern="100" dirty="0">
                <a:effectLst/>
                <a:latin typeface="Times New Roman" panose="02020603050405020304" pitchFamily="18" charset="0"/>
                <a:ea typeface="Aptos" panose="020B0004020202020204" pitchFamily="34" charset="0"/>
                <a:cs typeface="Times New Roman" panose="02020603050405020304" pitchFamily="18" charset="0"/>
              </a:rPr>
              <a:t>Изменяют скорость перемещения в растворе.</a:t>
            </a:r>
          </a:p>
          <a:p>
            <a:pPr marL="342900" lvl="0" indent="-342900">
              <a:lnSpc>
                <a:spcPct val="115000"/>
              </a:lnSpc>
              <a:buFont typeface="+mj-lt"/>
              <a:buAutoNum type="arabicPeriod"/>
              <a:tabLst>
                <a:tab pos="180340" algn="l"/>
              </a:tabLst>
            </a:pPr>
            <a:r>
              <a:rPr lang="ru-RU" sz="2000" kern="100" dirty="0">
                <a:effectLst/>
                <a:latin typeface="Times New Roman" panose="02020603050405020304" pitchFamily="18" charset="0"/>
                <a:ea typeface="Aptos" panose="020B0004020202020204" pitchFamily="34" charset="0"/>
                <a:cs typeface="Times New Roman" panose="02020603050405020304" pitchFamily="18" charset="0"/>
              </a:rPr>
              <a:t>Сморщиваются.</a:t>
            </a:r>
          </a:p>
          <a:p>
            <a:pPr marL="342900" lvl="0" indent="-342900">
              <a:lnSpc>
                <a:spcPct val="115000"/>
              </a:lnSpc>
              <a:buFont typeface="+mj-lt"/>
              <a:buAutoNum type="arabicPeriod"/>
              <a:tabLst>
                <a:tab pos="180340" algn="l"/>
              </a:tabLst>
            </a:pPr>
            <a:r>
              <a:rPr lang="ru-RU" sz="2000" kern="100" dirty="0">
                <a:effectLst/>
                <a:latin typeface="Times New Roman" panose="02020603050405020304" pitchFamily="18" charset="0"/>
                <a:ea typeface="Aptos" panose="020B0004020202020204" pitchFamily="34" charset="0"/>
                <a:cs typeface="Times New Roman" panose="02020603050405020304" pitchFamily="18" charset="0"/>
              </a:rPr>
              <a:t>Лопаются.</a:t>
            </a:r>
          </a:p>
          <a:p>
            <a:pPr marL="342900" lvl="0" indent="-342900">
              <a:lnSpc>
                <a:spcPct val="115000"/>
              </a:lnSpc>
              <a:buFont typeface="+mj-lt"/>
              <a:buAutoNum type="arabicPeriod"/>
              <a:tabLst>
                <a:tab pos="180340" algn="l"/>
              </a:tabLst>
            </a:pPr>
            <a:r>
              <a:rPr lang="ru-RU" sz="2000" kern="100" dirty="0">
                <a:effectLst/>
                <a:latin typeface="Times New Roman" panose="02020603050405020304" pitchFamily="18" charset="0"/>
                <a:ea typeface="Aptos" panose="020B0004020202020204" pitchFamily="34" charset="0"/>
                <a:cs typeface="Times New Roman" panose="02020603050405020304" pitchFamily="18" charset="0"/>
              </a:rPr>
              <a:t>Меняют свою плотность.</a:t>
            </a:r>
          </a:p>
          <a:p>
            <a:pPr>
              <a:lnSpc>
                <a:spcPct val="115000"/>
              </a:lnSpc>
              <a:tabLst>
                <a:tab pos="270510" algn="l"/>
              </a:tabLst>
            </a:pPr>
            <a:r>
              <a:rPr lang="ru-RU" sz="2000" i="1" kern="100" dirty="0">
                <a:effectLst/>
                <a:latin typeface="Times New Roman" panose="02020603050405020304" pitchFamily="18" charset="0"/>
                <a:ea typeface="Aptos" panose="020B0004020202020204" pitchFamily="34" charset="0"/>
                <a:cs typeface="Times New Roman" panose="02020603050405020304" pitchFamily="18" charset="0"/>
              </a:rPr>
              <a:t>Ответ: _____________</a:t>
            </a:r>
          </a:p>
          <a:p>
            <a:pPr>
              <a:lnSpc>
                <a:spcPct val="115000"/>
              </a:lnSpc>
              <a:tabLst>
                <a:tab pos="270510" algn="l"/>
              </a:tabLst>
            </a:pPr>
            <a:endParaRPr lang="ru-RU" sz="2000" i="1" kern="100" dirty="0">
              <a:latin typeface="Times New Roman" panose="02020603050405020304" pitchFamily="18" charset="0"/>
              <a:ea typeface="Aptos" panose="020B0004020202020204" pitchFamily="34" charset="0"/>
              <a:cs typeface="Times New Roman" panose="02020603050405020304" pitchFamily="18" charset="0"/>
            </a:endParaRPr>
          </a:p>
          <a:p>
            <a:r>
              <a:rPr lang="ru-RU" sz="2000" b="1" kern="100" dirty="0">
                <a:latin typeface="Times New Roman" panose="02020603050405020304" pitchFamily="18" charset="0"/>
                <a:ea typeface="Aptos" panose="020B0004020202020204" pitchFamily="34" charset="0"/>
                <a:cs typeface="Times New Roman" panose="02020603050405020304" pitchFamily="18" charset="0"/>
              </a:rPr>
              <a:t>Задание </a:t>
            </a:r>
            <a:r>
              <a:rPr lang="ru-RU" sz="2000" b="1" kern="100" dirty="0" smtClean="0">
                <a:latin typeface="Times New Roman" panose="02020603050405020304" pitchFamily="18" charset="0"/>
                <a:ea typeface="Aptos" panose="020B0004020202020204" pitchFamily="34" charset="0"/>
                <a:cs typeface="Times New Roman" panose="02020603050405020304" pitchFamily="18" charset="0"/>
              </a:rPr>
              <a:t>№2 (химия). </a:t>
            </a:r>
            <a:r>
              <a:rPr lang="ru-RU" sz="2000" dirty="0" smtClean="0">
                <a:latin typeface="Times New Roman" panose="02020603050405020304" pitchFamily="18" charset="0"/>
                <a:cs typeface="Times New Roman" panose="02020603050405020304" pitchFamily="18" charset="0"/>
              </a:rPr>
              <a:t>Выберите </a:t>
            </a:r>
            <a:r>
              <a:rPr lang="ru-RU" sz="2000" dirty="0">
                <a:latin typeface="Times New Roman" panose="02020603050405020304" pitchFamily="18" charset="0"/>
                <a:cs typeface="Times New Roman" panose="02020603050405020304" pitchFamily="18" charset="0"/>
              </a:rPr>
              <a:t>три верных ответа из пяти. </a:t>
            </a:r>
          </a:p>
          <a:p>
            <a:pPr lvl="0"/>
            <a:r>
              <a:rPr lang="ru-RU" sz="2000" dirty="0">
                <a:latin typeface="Times New Roman" panose="02020603050405020304" pitchFamily="18" charset="0"/>
                <a:cs typeface="Times New Roman" panose="02020603050405020304" pitchFamily="18" charset="0"/>
              </a:rPr>
              <a:t>Уникальные свойства воды определяются строением её молекулы</a:t>
            </a:r>
          </a:p>
          <a:p>
            <a:pPr lvl="0"/>
            <a:r>
              <a:rPr lang="ru-RU" sz="2000" dirty="0" smtClean="0">
                <a:latin typeface="Times New Roman" panose="02020603050405020304" pitchFamily="18" charset="0"/>
                <a:cs typeface="Times New Roman" panose="02020603050405020304" pitchFamily="18" charset="0"/>
              </a:rPr>
              <a:t>1. К </a:t>
            </a:r>
            <a:r>
              <a:rPr lang="ru-RU" sz="2000" dirty="0">
                <a:latin typeface="Times New Roman" panose="02020603050405020304" pitchFamily="18" charset="0"/>
                <a:cs typeface="Times New Roman" panose="02020603050405020304" pitchFamily="18" charset="0"/>
              </a:rPr>
              <a:t>минеральным веществам, входящим в состав живых организмов, относится вода и кислоты</a:t>
            </a:r>
          </a:p>
          <a:p>
            <a:pPr lvl="0"/>
            <a:r>
              <a:rPr lang="ru-RU" sz="2000" dirty="0" smtClean="0">
                <a:latin typeface="Times New Roman" panose="02020603050405020304" pitchFamily="18" charset="0"/>
                <a:cs typeface="Times New Roman" panose="02020603050405020304" pitchFamily="18" charset="0"/>
              </a:rPr>
              <a:t>2. Раствор </a:t>
            </a:r>
            <a:r>
              <a:rPr lang="ru-RU" sz="2000" dirty="0">
                <a:latin typeface="Times New Roman" panose="02020603050405020304" pitchFamily="18" charset="0"/>
                <a:cs typeface="Times New Roman" panose="02020603050405020304" pitchFamily="18" charset="0"/>
              </a:rPr>
              <a:t>состоит из растворенного вещества (или нескольких растворенных веществ) и растворителя</a:t>
            </a:r>
          </a:p>
          <a:p>
            <a:pPr lvl="0"/>
            <a:r>
              <a:rPr lang="ru-RU" sz="2000" dirty="0" smtClean="0">
                <a:latin typeface="Times New Roman" panose="02020603050405020304" pitchFamily="18" charset="0"/>
                <a:cs typeface="Times New Roman" panose="02020603050405020304" pitchFamily="18" charset="0"/>
              </a:rPr>
              <a:t>3. Вода </a:t>
            </a:r>
            <a:r>
              <a:rPr lang="ru-RU" sz="2000" dirty="0">
                <a:latin typeface="Times New Roman" panose="02020603050405020304" pitchFamily="18" charset="0"/>
                <a:cs typeface="Times New Roman" panose="02020603050405020304" pitchFamily="18" charset="0"/>
              </a:rPr>
              <a:t>является растворителем минеральных веществ, многих органических соединений</a:t>
            </a:r>
          </a:p>
          <a:p>
            <a:pPr lvl="0"/>
            <a:r>
              <a:rPr lang="ru-RU" sz="2000" dirty="0" smtClean="0">
                <a:latin typeface="Times New Roman" panose="02020603050405020304" pitchFamily="18" charset="0"/>
                <a:cs typeface="Times New Roman" panose="02020603050405020304" pitchFamily="18" charset="0"/>
              </a:rPr>
              <a:t>4. Раствор </a:t>
            </a:r>
            <a:r>
              <a:rPr lang="ru-RU" sz="2000" dirty="0">
                <a:latin typeface="Times New Roman" panose="02020603050405020304" pitchFamily="18" charset="0"/>
                <a:cs typeface="Times New Roman" panose="02020603050405020304" pitchFamily="18" charset="0"/>
              </a:rPr>
              <a:t>– гетерогенная система, состоящая из двух или нескольких компонентов, относительное содержание </a:t>
            </a:r>
            <a:endParaRPr lang="ru-RU" sz="2000" dirty="0" smtClean="0">
              <a:latin typeface="Times New Roman" panose="02020603050405020304" pitchFamily="18" charset="0"/>
              <a:cs typeface="Times New Roman" panose="02020603050405020304" pitchFamily="18" charset="0"/>
            </a:endParaRPr>
          </a:p>
          <a:p>
            <a:pPr lvl="0"/>
            <a:r>
              <a:rPr lang="ru-RU" sz="2000" dirty="0" smtClean="0">
                <a:latin typeface="Times New Roman" panose="02020603050405020304" pitchFamily="18" charset="0"/>
                <a:cs typeface="Times New Roman" panose="02020603050405020304" pitchFamily="18" charset="0"/>
              </a:rPr>
              <a:t>5. которых </a:t>
            </a:r>
            <a:r>
              <a:rPr lang="ru-RU" sz="2000" dirty="0">
                <a:latin typeface="Times New Roman" panose="02020603050405020304" pitchFamily="18" charset="0"/>
                <a:cs typeface="Times New Roman" panose="02020603050405020304" pitchFamily="18" charset="0"/>
              </a:rPr>
              <a:t>может меняться в широких пределах</a:t>
            </a:r>
          </a:p>
          <a:p>
            <a:pPr lvl="0">
              <a:lnSpc>
                <a:spcPct val="115000"/>
              </a:lnSpc>
              <a:tabLst>
                <a:tab pos="180340" algn="l"/>
              </a:tabLst>
            </a:pPr>
            <a:r>
              <a:rPr lang="ru-RU" sz="2000" i="1" kern="100" dirty="0" smtClean="0">
                <a:effectLst/>
                <a:latin typeface="Times New Roman" panose="02020603050405020304" pitchFamily="18" charset="0"/>
                <a:ea typeface="Aptos" panose="020B0004020202020204" pitchFamily="34" charset="0"/>
                <a:cs typeface="Times New Roman" panose="02020603050405020304" pitchFamily="18" charset="0"/>
              </a:rPr>
              <a:t>Ответ</a:t>
            </a:r>
            <a:r>
              <a:rPr lang="ru-RU" sz="2000" i="1" kern="100" dirty="0">
                <a:effectLst/>
                <a:latin typeface="Times New Roman" panose="02020603050405020304" pitchFamily="18" charset="0"/>
                <a:ea typeface="Aptos" panose="020B0004020202020204" pitchFamily="34" charset="0"/>
                <a:cs typeface="Times New Roman" panose="02020603050405020304" pitchFamily="18" charset="0"/>
              </a:rPr>
              <a:t>: _____________</a:t>
            </a:r>
            <a:endParaRPr lang="ru-RU" sz="2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04900271"/>
      </p:ext>
    </p:extLst>
  </p:cSld>
  <p:clrMapOvr>
    <a:masterClrMapping/>
  </p:clrMapOvr>
  <p:transition>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406316"/>
            <a:ext cx="10351752" cy="1032166"/>
          </a:xfrm>
        </p:spPr>
        <p:txBody>
          <a:bodyPr/>
          <a:lstStyle/>
          <a:p>
            <a:r>
              <a:rPr lang="ru-RU" b="1" dirty="0" smtClean="0"/>
              <a:t>Диагностика усвоения информации</a:t>
            </a:r>
            <a:endParaRPr lang="ru-RU" b="1" dirty="0"/>
          </a:p>
        </p:txBody>
      </p:sp>
      <p:sp>
        <p:nvSpPr>
          <p:cNvPr id="3" name="Текст 2"/>
          <p:cNvSpPr>
            <a:spLocks noGrp="1"/>
          </p:cNvSpPr>
          <p:nvPr>
            <p:ph type="body" idx="1"/>
          </p:nvPr>
        </p:nvSpPr>
        <p:spPr>
          <a:xfrm>
            <a:off x="1029277" y="3438482"/>
            <a:ext cx="10351752" cy="854385"/>
          </a:xfrm>
        </p:spPr>
        <p:txBody>
          <a:bodyPr>
            <a:normAutofit fontScale="70000" lnSpcReduction="20000"/>
          </a:bodyPr>
          <a:lstStyle/>
          <a:p>
            <a:r>
              <a:rPr lang="ru-RU" sz="2800" b="1" i="1" dirty="0"/>
              <a:t>(з</a:t>
            </a:r>
            <a:r>
              <a:rPr lang="ru-RU" sz="2800" b="1" i="1" dirty="0">
                <a:latin typeface="Times New Roman" panose="02020603050405020304" pitchFamily="18" charset="0"/>
                <a:ea typeface="Aptos" panose="020B0004020202020204" pitchFamily="34" charset="0"/>
              </a:rPr>
              <a:t>адания  для диагностики усвоения признаков)</a:t>
            </a:r>
            <a:endParaRPr lang="ru-RU" sz="2800" b="1" i="1" dirty="0"/>
          </a:p>
          <a:p>
            <a:r>
              <a:rPr lang="ru-RU" sz="2800" b="1" dirty="0" smtClean="0"/>
              <a:t>Исключение лишнего понятия</a:t>
            </a:r>
            <a:endParaRPr lang="ru-RU" sz="2800" b="1" dirty="0"/>
          </a:p>
        </p:txBody>
      </p:sp>
    </p:spTree>
    <p:extLst>
      <p:ext uri="{BB962C8B-B14F-4D97-AF65-F5344CB8AC3E}">
        <p14:creationId xmlns:p14="http://schemas.microsoft.com/office/powerpoint/2010/main" val="1466122376"/>
      </p:ext>
    </p:extLst>
  </p:cSld>
  <p:clrMapOvr>
    <a:masterClrMapping/>
  </p:clrMapOvr>
  <p:transition>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2CD77193-3266-D3D9-7E4E-6BA41B318F3E}"/>
              </a:ext>
            </a:extLst>
          </p:cNvPr>
          <p:cNvSpPr>
            <a:spLocks noGrp="1"/>
          </p:cNvSpPr>
          <p:nvPr>
            <p:ph sz="quarter" idx="13"/>
          </p:nvPr>
        </p:nvSpPr>
        <p:spPr>
          <a:xfrm>
            <a:off x="973129" y="1078029"/>
            <a:ext cx="10875569" cy="3493971"/>
          </a:xfrm>
        </p:spPr>
        <p:txBody>
          <a:bodyPr>
            <a:noAutofit/>
          </a:bodyPr>
          <a:lstStyle/>
          <a:p>
            <a:pPr marL="0" indent="0">
              <a:lnSpc>
                <a:spcPct val="150000"/>
              </a:lnSpc>
              <a:spcBef>
                <a:spcPts val="0"/>
              </a:spcBef>
              <a:buNone/>
            </a:pPr>
            <a:r>
              <a:rPr lang="ru-RU" sz="2800" b="1" dirty="0">
                <a:latin typeface="Times New Roman" panose="02020603050405020304" pitchFamily="18" charset="0"/>
                <a:cs typeface="Times New Roman" panose="02020603050405020304" pitchFamily="18" charset="0"/>
              </a:rPr>
              <a:t>Цель: </a:t>
            </a:r>
            <a:endParaRPr lang="ru-RU" sz="2800" b="1" dirty="0" smtClean="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ru-RU" sz="2800" cap="none" dirty="0">
              <a:latin typeface="Times New Roman" panose="02020603050405020304" pitchFamily="18" charset="0"/>
              <a:cs typeface="Times New Roman" panose="02020603050405020304" pitchFamily="18" charset="0"/>
            </a:endParaRPr>
          </a:p>
          <a:p>
            <a:pPr>
              <a:lnSpc>
                <a:spcPct val="150000"/>
              </a:lnSpc>
              <a:spcBef>
                <a:spcPts val="0"/>
              </a:spcBef>
              <a:buFont typeface="Wingdings" panose="05000000000000000000" pitchFamily="2" charset="2"/>
              <a:buChar char="q"/>
            </a:pPr>
            <a:r>
              <a:rPr lang="ru-RU" sz="2800" cap="none" dirty="0">
                <a:latin typeface="Times New Roman" panose="02020603050405020304" pitchFamily="18" charset="0"/>
                <a:cs typeface="Times New Roman" panose="02020603050405020304" pitchFamily="18" charset="0"/>
              </a:rPr>
              <a:t> На примере проблемной жизненной ситуации, найти рациональное решение, используя полученные на уроках химии и биологии знания. Объяснить сущность явлений и процессов, помогающих решить эту </a:t>
            </a:r>
            <a:r>
              <a:rPr lang="ru-RU" sz="2800" cap="none" dirty="0" smtClean="0">
                <a:latin typeface="Times New Roman" panose="02020603050405020304" pitchFamily="18" charset="0"/>
                <a:cs typeface="Times New Roman" panose="02020603050405020304" pitchFamily="18" charset="0"/>
              </a:rPr>
              <a:t>проблему</a:t>
            </a:r>
            <a:endParaRPr lang="ru-RU" sz="28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3724134"/>
      </p:ext>
    </p:extLst>
  </p:cSld>
  <p:clrMapOvr>
    <a:masterClrMapping/>
  </p:clrMapOvr>
  <p:transition>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xmlns="" id="{52A00931-D92B-7075-DB34-F17A26983545}"/>
              </a:ext>
            </a:extLst>
          </p:cNvPr>
          <p:cNvSpPr txBox="1">
            <a:spLocks/>
          </p:cNvSpPr>
          <p:nvPr/>
        </p:nvSpPr>
        <p:spPr>
          <a:xfrm>
            <a:off x="450471" y="0"/>
            <a:ext cx="11291058" cy="6858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nSpc>
                <a:spcPct val="100000"/>
              </a:lnSpc>
            </a:pPr>
            <a:r>
              <a:rPr lang="ru-RU" sz="2000" b="1" dirty="0">
                <a:solidFill>
                  <a:schemeClr val="tx1">
                    <a:lumMod val="95000"/>
                    <a:lumOff val="5000"/>
                  </a:schemeClr>
                </a:solidFill>
                <a:latin typeface="Times New Roman" panose="02020603050405020304" pitchFamily="18" charset="0"/>
                <a:cs typeface="Times New Roman" panose="02020603050405020304" pitchFamily="18" charset="0"/>
              </a:rPr>
              <a:t>Диагностика усвоения информации </a:t>
            </a:r>
          </a:p>
          <a:p>
            <a:pPr>
              <a:lnSpc>
                <a:spcPct val="100000"/>
              </a:lnSpc>
            </a:pPr>
            <a:r>
              <a:rPr lang="ru-RU" sz="2000" b="1" dirty="0">
                <a:solidFill>
                  <a:schemeClr val="tx1">
                    <a:lumMod val="95000"/>
                    <a:lumOff val="5000"/>
                  </a:schemeClr>
                </a:solidFill>
                <a:latin typeface="Times New Roman" panose="02020603050405020304" pitchFamily="18" charset="0"/>
                <a:cs typeface="Times New Roman" panose="02020603050405020304" pitchFamily="18" charset="0"/>
              </a:rPr>
              <a:t>(з</a:t>
            </a:r>
            <a:r>
              <a:rPr lang="ru-RU" sz="2000" b="1" dirty="0">
                <a:effectLst/>
                <a:latin typeface="Times New Roman" panose="02020603050405020304" pitchFamily="18" charset="0"/>
                <a:ea typeface="Aptos" panose="020B0004020202020204" pitchFamily="34" charset="0"/>
              </a:rPr>
              <a:t>адания  для диагностики усвоения признаков</a:t>
            </a:r>
            <a:r>
              <a:rPr lang="ru-RU" sz="2000" b="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ru-RU" sz="2000" b="1" dirty="0"/>
          </a:p>
        </p:txBody>
      </p:sp>
      <p:sp>
        <p:nvSpPr>
          <p:cNvPr id="5" name="Rectangle 4">
            <a:extLst>
              <a:ext uri="{FF2B5EF4-FFF2-40B4-BE49-F238E27FC236}">
                <a16:creationId xmlns:a16="http://schemas.microsoft.com/office/drawing/2014/main" xmlns="" id="{2E906DE3-3905-B5C1-D2BD-EB67AAC704B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xmlns="" id="{76A7C697-CAE7-838E-9790-312A6534E889}"/>
              </a:ext>
            </a:extLst>
          </p:cNvPr>
          <p:cNvSpPr txBox="1"/>
          <p:nvPr/>
        </p:nvSpPr>
        <p:spPr>
          <a:xfrm>
            <a:off x="1284496" y="828510"/>
            <a:ext cx="9861559" cy="5155066"/>
          </a:xfrm>
          <a:prstGeom prst="rect">
            <a:avLst/>
          </a:prstGeom>
          <a:noFill/>
        </p:spPr>
        <p:txBody>
          <a:bodyPr wrap="square">
            <a:spAutoFit/>
          </a:bodyPr>
          <a:lstStyle/>
          <a:p>
            <a:pPr lvl="0">
              <a:lnSpc>
                <a:spcPct val="115000"/>
              </a:lnSpc>
              <a:tabLst>
                <a:tab pos="270510" algn="l"/>
              </a:tabLst>
            </a:pPr>
            <a:r>
              <a:rPr lang="en-US" sz="2400" b="1" u="sng" kern="100" dirty="0" smtClean="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IV</a:t>
            </a:r>
            <a:r>
              <a:rPr lang="ru-RU" sz="2400" b="1" u="sng" kern="100"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 Исключение лишнего </a:t>
            </a:r>
            <a:r>
              <a:rPr lang="ru-RU" sz="2400" b="1" u="sng" kern="100" dirty="0" smtClean="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понятия</a:t>
            </a:r>
            <a:r>
              <a:rPr lang="ru-RU" sz="2400" b="1" kern="100" dirty="0">
                <a:solidFill>
                  <a:srgbClr val="C00000"/>
                </a:solidFill>
                <a:latin typeface="Times New Roman" panose="02020603050405020304" pitchFamily="18" charset="0"/>
                <a:ea typeface="Aptos" panose="020B0004020202020204" pitchFamily="34" charset="0"/>
                <a:cs typeface="Times New Roman" panose="02020603050405020304" pitchFamily="18" charset="0"/>
              </a:rPr>
              <a:t> </a:t>
            </a:r>
            <a:r>
              <a:rPr lang="ru-RU" sz="2400" b="1" kern="100" dirty="0" smtClean="0">
                <a:solidFill>
                  <a:srgbClr val="C00000"/>
                </a:solidFill>
                <a:latin typeface="Times New Roman" panose="02020603050405020304" pitchFamily="18" charset="0"/>
                <a:ea typeface="Aptos" panose="020B0004020202020204" pitchFamily="34" charset="0"/>
                <a:cs typeface="Times New Roman" panose="02020603050405020304" pitchFamily="18" charset="0"/>
              </a:rPr>
              <a:t>(химия)</a:t>
            </a:r>
            <a:endParaRPr lang="ru-RU"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tabLst>
                <a:tab pos="270510" algn="l"/>
              </a:tabLst>
            </a:pPr>
            <a:endParaRPr lang="ru-RU" sz="2400" b="1" kern="100" dirty="0" smtClean="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tabLst>
                <a:tab pos="270510" algn="l"/>
              </a:tabLst>
            </a:pPr>
            <a:r>
              <a:rPr lang="ru-RU" sz="2400" b="1" kern="100" dirty="0" smtClean="0">
                <a:effectLst/>
                <a:latin typeface="Times New Roman" panose="02020603050405020304" pitchFamily="18" charset="0"/>
                <a:ea typeface="Aptos" panose="020B0004020202020204" pitchFamily="34" charset="0"/>
                <a:cs typeface="Times New Roman" panose="02020603050405020304" pitchFamily="18" charset="0"/>
              </a:rPr>
              <a:t>Задание </a:t>
            </a:r>
            <a:r>
              <a:rPr lang="ru-RU" sz="2400" b="1" kern="100" dirty="0">
                <a:effectLst/>
                <a:latin typeface="Times New Roman" panose="02020603050405020304" pitchFamily="18" charset="0"/>
                <a:ea typeface="Aptos" panose="020B0004020202020204" pitchFamily="34" charset="0"/>
                <a:cs typeface="Times New Roman" panose="02020603050405020304" pitchFamily="18" charset="0"/>
              </a:rPr>
              <a:t>№1.</a:t>
            </a:r>
            <a:r>
              <a:rPr lang="ru-RU" sz="2400" kern="100" dirty="0">
                <a:effectLst/>
                <a:latin typeface="Times New Roman" panose="02020603050405020304" pitchFamily="18" charset="0"/>
                <a:ea typeface="Aptos" panose="020B0004020202020204" pitchFamily="34" charset="0"/>
                <a:cs typeface="Times New Roman" panose="02020603050405020304" pitchFamily="18" charset="0"/>
              </a:rPr>
              <a:t> Выберите правильный ответ.</a:t>
            </a:r>
          </a:p>
          <a:p>
            <a:pPr>
              <a:lnSpc>
                <a:spcPct val="115000"/>
              </a:lnSpc>
              <a:tabLst>
                <a:tab pos="270510" algn="l"/>
              </a:tabLst>
            </a:pPr>
            <a:r>
              <a:rPr lang="ru-RU" sz="2400" kern="100" dirty="0">
                <a:effectLst/>
                <a:latin typeface="Times New Roman" panose="02020603050405020304" pitchFamily="18" charset="0"/>
                <a:ea typeface="Aptos" panose="020B0004020202020204" pitchFamily="34" charset="0"/>
                <a:cs typeface="Times New Roman" panose="02020603050405020304" pitchFamily="18" charset="0"/>
              </a:rPr>
              <a:t>Какое из приведённых ниже величин не используется для определения массовой доли вещества в растворе?</a:t>
            </a:r>
          </a:p>
          <a:p>
            <a:pPr marL="342900" lvl="0" indent="-342900">
              <a:lnSpc>
                <a:spcPct val="115000"/>
              </a:lnSpc>
              <a:buFont typeface="+mj-lt"/>
              <a:buAutoNum type="arabicPeriod"/>
              <a:tabLst>
                <a:tab pos="180340" algn="l"/>
              </a:tabLst>
            </a:pPr>
            <a:r>
              <a:rPr lang="ru-RU" sz="2400" kern="100" dirty="0">
                <a:effectLst/>
                <a:latin typeface="Times New Roman" panose="02020603050405020304" pitchFamily="18" charset="0"/>
                <a:ea typeface="Aptos" panose="020B0004020202020204" pitchFamily="34" charset="0"/>
                <a:cs typeface="Times New Roman" panose="02020603050405020304" pitchFamily="18" charset="0"/>
              </a:rPr>
              <a:t>масса раствора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m </a:t>
            </a:r>
            <a:r>
              <a:rPr lang="ru-RU" sz="2400" kern="100" dirty="0" smtClean="0">
                <a:effectLst/>
                <a:latin typeface="Times New Roman" panose="02020603050405020304" pitchFamily="18" charset="0"/>
                <a:ea typeface="Aptos" panose="020B0004020202020204" pitchFamily="34" charset="0"/>
                <a:cs typeface="Times New Roman" panose="02020603050405020304" pitchFamily="18" charset="0"/>
              </a:rPr>
              <a:t>раствора</a:t>
            </a:r>
            <a:r>
              <a:rPr lang="ru-RU" sz="24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marL="342900" lvl="0" indent="-342900">
              <a:lnSpc>
                <a:spcPct val="115000"/>
              </a:lnSpc>
              <a:buFont typeface="+mj-lt"/>
              <a:buAutoNum type="arabicPeriod"/>
              <a:tabLst>
                <a:tab pos="180340" algn="l"/>
              </a:tabLst>
            </a:pPr>
            <a:r>
              <a:rPr lang="ru-RU" sz="2400" kern="100" dirty="0">
                <a:effectLst/>
                <a:latin typeface="Times New Roman" panose="02020603050405020304" pitchFamily="18" charset="0"/>
                <a:ea typeface="Aptos" panose="020B0004020202020204" pitchFamily="34" charset="0"/>
                <a:cs typeface="Times New Roman" panose="02020603050405020304" pitchFamily="18" charset="0"/>
              </a:rPr>
              <a:t>объём раствора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v</a:t>
            </a:r>
            <a:r>
              <a:rPr lang="ru-RU"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ru-RU" sz="2400" kern="100" dirty="0" smtClean="0">
                <a:effectLst/>
                <a:latin typeface="Times New Roman" panose="02020603050405020304" pitchFamily="18" charset="0"/>
                <a:ea typeface="Aptos" panose="020B0004020202020204" pitchFamily="34" charset="0"/>
                <a:cs typeface="Times New Roman" panose="02020603050405020304" pitchFamily="18" charset="0"/>
              </a:rPr>
              <a:t>раствора</a:t>
            </a:r>
            <a:r>
              <a:rPr lang="ru-RU" sz="24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marL="342900" lvl="0" indent="-342900">
              <a:lnSpc>
                <a:spcPct val="115000"/>
              </a:lnSpc>
              <a:buFont typeface="+mj-lt"/>
              <a:buAutoNum type="arabicPeriod"/>
              <a:tabLst>
                <a:tab pos="180340" algn="l"/>
              </a:tabLst>
            </a:pPr>
            <a:r>
              <a:rPr lang="ru-RU" sz="2400" kern="100" dirty="0">
                <a:effectLst/>
                <a:latin typeface="Times New Roman" panose="02020603050405020304" pitchFamily="18" charset="0"/>
                <a:ea typeface="Aptos" panose="020B0004020202020204" pitchFamily="34" charset="0"/>
                <a:cs typeface="Times New Roman" panose="02020603050405020304" pitchFamily="18" charset="0"/>
              </a:rPr>
              <a:t>плотность раствора (ρ </a:t>
            </a:r>
            <a:r>
              <a:rPr lang="ru-RU" sz="2400" kern="100" dirty="0" smtClean="0">
                <a:effectLst/>
                <a:latin typeface="Times New Roman" panose="02020603050405020304" pitchFamily="18" charset="0"/>
                <a:ea typeface="Aptos" panose="020B0004020202020204" pitchFamily="34" charset="0"/>
                <a:cs typeface="Times New Roman" panose="02020603050405020304" pitchFamily="18" charset="0"/>
              </a:rPr>
              <a:t>раствора</a:t>
            </a:r>
            <a:r>
              <a:rPr lang="ru-RU" sz="24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marL="342900" lvl="0" indent="-342900">
              <a:lnSpc>
                <a:spcPct val="115000"/>
              </a:lnSpc>
              <a:buFont typeface="+mj-lt"/>
              <a:buAutoNum type="arabicPeriod"/>
              <a:tabLst>
                <a:tab pos="180340" algn="l"/>
              </a:tabLst>
            </a:pPr>
            <a:r>
              <a:rPr lang="ru-RU" sz="2400" kern="100" dirty="0">
                <a:effectLst/>
                <a:latin typeface="Times New Roman" panose="02020603050405020304" pitchFamily="18" charset="0"/>
                <a:ea typeface="Aptos" panose="020B0004020202020204" pitchFamily="34" charset="0"/>
                <a:cs typeface="Times New Roman" panose="02020603050405020304" pitchFamily="18" charset="0"/>
              </a:rPr>
              <a:t>масса растворителя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m</a:t>
            </a:r>
            <a:r>
              <a:rPr lang="ru-RU"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ru-RU" sz="2400" kern="100" dirty="0" smtClean="0">
                <a:effectLst/>
                <a:latin typeface="Times New Roman" panose="02020603050405020304" pitchFamily="18" charset="0"/>
                <a:ea typeface="Aptos" panose="020B0004020202020204" pitchFamily="34" charset="0"/>
                <a:cs typeface="Times New Roman" panose="02020603050405020304" pitchFamily="18" charset="0"/>
              </a:rPr>
              <a:t>растворителя</a:t>
            </a:r>
            <a:r>
              <a:rPr lang="ru-RU" sz="24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marL="342900" lvl="0" indent="-342900">
              <a:lnSpc>
                <a:spcPct val="115000"/>
              </a:lnSpc>
              <a:buFont typeface="+mj-lt"/>
              <a:buAutoNum type="arabicPeriod"/>
              <a:tabLst>
                <a:tab pos="180340" algn="l"/>
              </a:tabLst>
            </a:pPr>
            <a:r>
              <a:rPr lang="ru-RU" sz="2400" kern="100" dirty="0">
                <a:effectLst/>
                <a:latin typeface="Times New Roman" panose="02020603050405020304" pitchFamily="18" charset="0"/>
                <a:ea typeface="Aptos" panose="020B0004020202020204" pitchFamily="34" charset="0"/>
                <a:cs typeface="Times New Roman" panose="02020603050405020304" pitchFamily="18" charset="0"/>
              </a:rPr>
              <a:t>масса вещества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m </a:t>
            </a:r>
            <a:r>
              <a:rPr lang="ru-RU" sz="2400" kern="100" dirty="0" smtClean="0">
                <a:effectLst/>
                <a:latin typeface="Times New Roman" panose="02020603050405020304" pitchFamily="18" charset="0"/>
                <a:ea typeface="Aptos" panose="020B0004020202020204" pitchFamily="34" charset="0"/>
                <a:cs typeface="Times New Roman" panose="02020603050405020304" pitchFamily="18" charset="0"/>
              </a:rPr>
              <a:t>вещества</a:t>
            </a:r>
            <a:r>
              <a:rPr lang="ru-RU" sz="24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marL="342900" lvl="0" indent="-342900">
              <a:lnSpc>
                <a:spcPct val="115000"/>
              </a:lnSpc>
              <a:buFont typeface="+mj-lt"/>
              <a:buAutoNum type="arabicPeriod"/>
              <a:tabLst>
                <a:tab pos="180340" algn="l"/>
              </a:tabLst>
            </a:pPr>
            <a:r>
              <a:rPr lang="ru-RU" sz="2400" kern="100" dirty="0">
                <a:effectLst/>
                <a:latin typeface="Times New Roman" panose="02020603050405020304" pitchFamily="18" charset="0"/>
                <a:ea typeface="Aptos" panose="020B0004020202020204" pitchFamily="34" charset="0"/>
                <a:cs typeface="Times New Roman" panose="02020603050405020304" pitchFamily="18" charset="0"/>
              </a:rPr>
              <a:t>температура вещества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 </a:t>
            </a:r>
            <a:r>
              <a:rPr lang="ru-RU" sz="2400" kern="100" dirty="0" smtClean="0">
                <a:effectLst/>
                <a:latin typeface="Times New Roman" panose="02020603050405020304" pitchFamily="18" charset="0"/>
                <a:ea typeface="Aptos" panose="020B0004020202020204" pitchFamily="34" charset="0"/>
                <a:cs typeface="Times New Roman" panose="02020603050405020304" pitchFamily="18" charset="0"/>
              </a:rPr>
              <a:t>вещества</a:t>
            </a:r>
            <a:r>
              <a:rPr lang="ru-RU" sz="24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lvl="0">
              <a:lnSpc>
                <a:spcPct val="115000"/>
              </a:lnSpc>
              <a:tabLst>
                <a:tab pos="180340" algn="l"/>
              </a:tabLst>
            </a:pPr>
            <a:r>
              <a:rPr lang="ru-RU" sz="2400" i="1" kern="100" dirty="0">
                <a:effectLst/>
                <a:latin typeface="Times New Roman" panose="02020603050405020304" pitchFamily="18" charset="0"/>
                <a:ea typeface="Aptos" panose="020B0004020202020204" pitchFamily="34" charset="0"/>
                <a:cs typeface="Times New Roman" panose="02020603050405020304" pitchFamily="18" charset="0"/>
              </a:rPr>
              <a:t>Ответ: </a:t>
            </a:r>
            <a:r>
              <a:rPr lang="ru-RU" sz="2400" i="1" kern="100" dirty="0" smtClean="0">
                <a:effectLst/>
                <a:latin typeface="Times New Roman" panose="02020603050405020304" pitchFamily="18" charset="0"/>
                <a:ea typeface="Aptos" panose="020B0004020202020204" pitchFamily="34" charset="0"/>
                <a:cs typeface="Times New Roman" panose="02020603050405020304" pitchFamily="18" charset="0"/>
              </a:rPr>
              <a:t>_____________</a:t>
            </a:r>
            <a:endParaRPr lang="ru-RU"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75470839"/>
      </p:ext>
    </p:extLst>
  </p:cSld>
  <p:clrMapOvr>
    <a:masterClrMapping/>
  </p:clrMapOvr>
  <p:transition>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701663"/>
            <a:ext cx="10351752" cy="2736819"/>
          </a:xfrm>
        </p:spPr>
        <p:txBody>
          <a:bodyPr/>
          <a:lstStyle/>
          <a:p>
            <a:r>
              <a:rPr lang="ru-RU" b="1" dirty="0" smtClean="0"/>
              <a:t>Диагностика усвоения информации</a:t>
            </a:r>
            <a:endParaRPr lang="ru-RU" b="1" dirty="0"/>
          </a:p>
        </p:txBody>
      </p:sp>
      <p:sp>
        <p:nvSpPr>
          <p:cNvPr id="3" name="Текст 2"/>
          <p:cNvSpPr>
            <a:spLocks noGrp="1"/>
          </p:cNvSpPr>
          <p:nvPr>
            <p:ph type="body" idx="1"/>
          </p:nvPr>
        </p:nvSpPr>
        <p:spPr/>
        <p:txBody>
          <a:bodyPr>
            <a:normAutofit/>
          </a:bodyPr>
          <a:lstStyle/>
          <a:p>
            <a:r>
              <a:rPr lang="ru-RU" sz="2800" b="1" i="1" dirty="0"/>
              <a:t>(з</a:t>
            </a:r>
            <a:r>
              <a:rPr lang="ru-RU" sz="2800" b="1" i="1" dirty="0">
                <a:latin typeface="Times New Roman" panose="02020603050405020304" pitchFamily="18" charset="0"/>
                <a:ea typeface="Aptos" panose="020B0004020202020204" pitchFamily="34" charset="0"/>
              </a:rPr>
              <a:t>адания  для диагностики усвоения признаков)</a:t>
            </a:r>
            <a:endParaRPr lang="ru-RU" sz="2800" b="1" i="1" dirty="0"/>
          </a:p>
          <a:p>
            <a:r>
              <a:rPr lang="ru-RU" sz="2800" b="1" dirty="0" smtClean="0"/>
              <a:t>Исключение лишнего признака</a:t>
            </a:r>
            <a:endParaRPr lang="ru-RU" sz="2800" b="1" dirty="0"/>
          </a:p>
        </p:txBody>
      </p:sp>
    </p:spTree>
    <p:extLst>
      <p:ext uri="{BB962C8B-B14F-4D97-AF65-F5344CB8AC3E}">
        <p14:creationId xmlns:p14="http://schemas.microsoft.com/office/powerpoint/2010/main" val="488343254"/>
      </p:ext>
    </p:extLst>
  </p:cSld>
  <p:clrMapOvr>
    <a:masterClrMapping/>
  </p:clrMapOvr>
  <p:transition>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A1D794FA-1F6F-8DED-4080-3A6196F3B037}"/>
              </a:ext>
            </a:extLst>
          </p:cNvPr>
          <p:cNvSpPr txBox="1"/>
          <p:nvPr/>
        </p:nvSpPr>
        <p:spPr>
          <a:xfrm>
            <a:off x="330467" y="368166"/>
            <a:ext cx="10921465" cy="5632311"/>
          </a:xfrm>
          <a:prstGeom prst="rect">
            <a:avLst/>
          </a:prstGeom>
          <a:noFill/>
        </p:spPr>
        <p:txBody>
          <a:bodyPr wrap="square">
            <a:spAutoFit/>
          </a:bodyPr>
          <a:lstStyle/>
          <a:p>
            <a:pPr lvl="0">
              <a:tabLst>
                <a:tab pos="270510" algn="l"/>
              </a:tabLst>
            </a:pPr>
            <a:r>
              <a:rPr lang="ru-RU" sz="2400" b="1" kern="100" dirty="0" smtClean="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b="1" u="sng" kern="100" dirty="0" smtClean="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V</a:t>
            </a:r>
            <a:r>
              <a:rPr lang="ru-RU" sz="2400" b="1" u="sng" kern="100" dirty="0" smtClean="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 Исключение лишнего признака</a:t>
            </a:r>
          </a:p>
          <a:p>
            <a:pPr algn="just"/>
            <a:endParaRPr lang="ru-RU" sz="2400" b="1" kern="100" dirty="0" smtClean="0">
              <a:effectLst/>
              <a:latin typeface="Times New Roman" panose="02020603050405020304" pitchFamily="18" charset="0"/>
              <a:ea typeface="Aptos" panose="020B0004020202020204" pitchFamily="34" charset="0"/>
              <a:cs typeface="Times New Roman" panose="02020603050405020304" pitchFamily="18" charset="0"/>
            </a:endParaRPr>
          </a:p>
          <a:p>
            <a:pPr algn="just"/>
            <a:r>
              <a:rPr lang="ru-RU" sz="2400" b="1" kern="100" dirty="0" smtClean="0">
                <a:effectLst/>
                <a:latin typeface="Times New Roman" panose="02020603050405020304" pitchFamily="18" charset="0"/>
                <a:ea typeface="Aptos" panose="020B0004020202020204" pitchFamily="34" charset="0"/>
                <a:cs typeface="Times New Roman" panose="02020603050405020304" pitchFamily="18" charset="0"/>
              </a:rPr>
              <a:t>Задание №1 (биология). </a:t>
            </a:r>
            <a:r>
              <a:rPr lang="ru-RU" sz="2400" u="sng" kern="100" dirty="0" smtClean="0">
                <a:effectLst/>
                <a:latin typeface="Times New Roman" panose="02020603050405020304" pitchFamily="18" charset="0"/>
                <a:ea typeface="Aptos" panose="020B0004020202020204" pitchFamily="34" charset="0"/>
                <a:cs typeface="Times New Roman" panose="02020603050405020304" pitchFamily="18" charset="0"/>
              </a:rPr>
              <a:t>Подчеркните</a:t>
            </a:r>
            <a:r>
              <a:rPr lang="ru-RU" sz="2400" kern="100" dirty="0" smtClean="0">
                <a:effectLst/>
                <a:latin typeface="Times New Roman" panose="02020603050405020304" pitchFamily="18" charset="0"/>
                <a:ea typeface="Aptos" panose="020B0004020202020204" pitchFamily="34" charset="0"/>
                <a:cs typeface="Times New Roman" panose="02020603050405020304" pitchFamily="18" charset="0"/>
              </a:rPr>
              <a:t> в каждой строке только два слова, наиболее тесно связанных с тестовым словом, указанным перед скобкой.</a:t>
            </a:r>
          </a:p>
          <a:p>
            <a:pPr algn="just"/>
            <a:r>
              <a:rPr lang="ru-RU" sz="2400" kern="100" dirty="0" smtClean="0">
                <a:effectLst/>
                <a:latin typeface="Times New Roman" panose="02020603050405020304" pitchFamily="18" charset="0"/>
                <a:ea typeface="Aptos" panose="020B0004020202020204" pitchFamily="34" charset="0"/>
                <a:cs typeface="Times New Roman" panose="02020603050405020304" pitchFamily="18" charset="0"/>
              </a:rPr>
              <a:t>1. Гомеостаз (постоянство, удаление, изменение, восстановление, растворение)</a:t>
            </a:r>
          </a:p>
          <a:p>
            <a:pPr algn="just"/>
            <a:r>
              <a:rPr lang="ru-RU" sz="2400" kern="100" dirty="0" smtClean="0">
                <a:effectLst/>
                <a:latin typeface="Times New Roman" panose="02020603050405020304" pitchFamily="18" charset="0"/>
                <a:ea typeface="Aptos" panose="020B0004020202020204" pitchFamily="34" charset="0"/>
                <a:cs typeface="Times New Roman" panose="02020603050405020304" pitchFamily="18" charset="0"/>
              </a:rPr>
              <a:t>2. Антисептик (бактерии, уничтожение, размножение, раствор, вода)</a:t>
            </a:r>
          </a:p>
          <a:p>
            <a:pPr algn="just"/>
            <a:r>
              <a:rPr lang="ru-RU" sz="2400" kern="100" dirty="0" smtClean="0">
                <a:effectLst/>
                <a:latin typeface="Times New Roman" panose="02020603050405020304" pitchFamily="18" charset="0"/>
                <a:ea typeface="Aptos" panose="020B0004020202020204" pitchFamily="34" charset="0"/>
                <a:cs typeface="Times New Roman" panose="02020603050405020304" pitchFamily="18" charset="0"/>
              </a:rPr>
              <a:t>3. Минеральные вещества (глюкоза, вода, поваренная соль, белок, жир).</a:t>
            </a:r>
          </a:p>
          <a:p>
            <a:pPr algn="just"/>
            <a:r>
              <a:rPr lang="ru-RU" sz="2400" b="1" kern="100" dirty="0" smtClean="0">
                <a:effectLst/>
                <a:latin typeface="Times New Roman" panose="02020603050405020304" pitchFamily="18" charset="0"/>
                <a:ea typeface="Aptos" panose="020B0004020202020204" pitchFamily="34" charset="0"/>
                <a:cs typeface="Times New Roman" panose="02020603050405020304" pitchFamily="18" charset="0"/>
              </a:rPr>
              <a:t>Задание №2 (биология). </a:t>
            </a:r>
            <a:r>
              <a:rPr lang="ru-RU" sz="2400" u="sng" kern="100" dirty="0" smtClean="0">
                <a:effectLst/>
                <a:latin typeface="Times New Roman" panose="02020603050405020304" pitchFamily="18" charset="0"/>
                <a:ea typeface="Aptos" panose="020B0004020202020204" pitchFamily="34" charset="0"/>
                <a:cs typeface="Times New Roman" panose="02020603050405020304" pitchFamily="18" charset="0"/>
              </a:rPr>
              <a:t>Подчеркните</a:t>
            </a:r>
            <a:r>
              <a:rPr lang="ru-RU" sz="2400" kern="100" dirty="0" smtClean="0">
                <a:effectLst/>
                <a:latin typeface="Times New Roman" panose="02020603050405020304" pitchFamily="18" charset="0"/>
                <a:ea typeface="Aptos" panose="020B0004020202020204" pitchFamily="34" charset="0"/>
                <a:cs typeface="Times New Roman" panose="02020603050405020304" pitchFamily="18" charset="0"/>
              </a:rPr>
              <a:t> в каждой строке только два слова, наиболее тесно связанных с тестовым словом, указанным перед скобкой.</a:t>
            </a:r>
          </a:p>
          <a:p>
            <a:r>
              <a:rPr lang="ru-RU" sz="2400" kern="100" dirty="0" smtClea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 Плазмолиз (отделение, увядание, восстановление, разбухание, расширение)</a:t>
            </a:r>
            <a:endParaRPr lang="ru-RU" sz="2400" kern="100" dirty="0" smtClean="0">
              <a:effectLst/>
              <a:latin typeface="Times New Roman" panose="02020603050405020304" pitchFamily="18" charset="0"/>
              <a:ea typeface="Aptos" panose="020B0004020202020204" pitchFamily="34" charset="0"/>
              <a:cs typeface="Times New Roman" panose="02020603050405020304" pitchFamily="18" charset="0"/>
            </a:endParaRPr>
          </a:p>
          <a:p>
            <a:r>
              <a:rPr lang="ru-RU" sz="2400" kern="100" dirty="0" smtClea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 </a:t>
            </a:r>
            <a:r>
              <a:rPr lang="ru-RU" sz="2400" kern="100" dirty="0" err="1" smtClea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Деплазмолиз</a:t>
            </a:r>
            <a:r>
              <a:rPr lang="ru-RU" sz="2400" kern="100" dirty="0" smtClea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(отделение, увядание, восстановление, разбухание, сморщивание)</a:t>
            </a:r>
            <a:endParaRPr lang="ru-RU" sz="2400" kern="100" dirty="0" smtClean="0">
              <a:effectLst/>
              <a:latin typeface="Times New Roman" panose="02020603050405020304" pitchFamily="18" charset="0"/>
              <a:ea typeface="Aptos" panose="020B0004020202020204" pitchFamily="34" charset="0"/>
              <a:cs typeface="Times New Roman" panose="02020603050405020304" pitchFamily="18" charset="0"/>
            </a:endParaRPr>
          </a:p>
          <a:p>
            <a:r>
              <a:rPr lang="ru-RU" sz="2400" kern="100" dirty="0" smtClea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3. Обезвоживание (удаление, поступление, уменьшение, проникновение, уплотнение)</a:t>
            </a:r>
          </a:p>
          <a:p>
            <a:endParaRPr lang="ru-RU" sz="2400" dirty="0" smtClean="0">
              <a:latin typeface="Times New Roman" panose="02020603050405020304" pitchFamily="18" charset="0"/>
              <a:cs typeface="Times New Roman" panose="02020603050405020304" pitchFamily="18" charset="0"/>
            </a:endParaRPr>
          </a:p>
          <a:p>
            <a:endParaRPr lang="ru-RU" sz="24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4" name="Прямоугольник 3"/>
          <p:cNvSpPr/>
          <p:nvPr/>
        </p:nvSpPr>
        <p:spPr>
          <a:xfrm>
            <a:off x="330468" y="5861236"/>
            <a:ext cx="2982098" cy="410882"/>
          </a:xfrm>
          <a:prstGeom prst="rect">
            <a:avLst/>
          </a:prstGeom>
        </p:spPr>
        <p:txBody>
          <a:bodyPr wrap="none">
            <a:spAutoFit/>
          </a:bodyPr>
          <a:lstStyle/>
          <a:p>
            <a:pPr algn="just">
              <a:lnSpc>
                <a:spcPct val="115000"/>
              </a:lnSpc>
            </a:pPr>
            <a:r>
              <a:rPr lang="ru-RU" i="1" kern="100" dirty="0">
                <a:latin typeface="Times New Roman" panose="02020603050405020304" pitchFamily="18" charset="0"/>
                <a:ea typeface="Aptos" panose="020B0004020202020204" pitchFamily="34" charset="0"/>
                <a:cs typeface="Times New Roman" panose="02020603050405020304" pitchFamily="18" charset="0"/>
              </a:rPr>
              <a:t>Ответ: _________________</a:t>
            </a:r>
            <a:endParaRPr lang="ru-RU" kern="100" dirty="0">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74498856"/>
      </p:ext>
    </p:extLst>
  </p:cSld>
  <p:clrMapOvr>
    <a:masterClrMapping/>
  </p:clrMapOvr>
  <p:transition>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A1D794FA-1F6F-8DED-4080-3A6196F3B037}"/>
              </a:ext>
            </a:extLst>
          </p:cNvPr>
          <p:cNvSpPr txBox="1"/>
          <p:nvPr/>
        </p:nvSpPr>
        <p:spPr>
          <a:xfrm>
            <a:off x="308008" y="993285"/>
            <a:ext cx="10982426" cy="4154984"/>
          </a:xfrm>
          <a:prstGeom prst="rect">
            <a:avLst/>
          </a:prstGeom>
          <a:noFill/>
        </p:spPr>
        <p:txBody>
          <a:bodyPr wrap="square">
            <a:spAutoFit/>
          </a:bodyPr>
          <a:lstStyle/>
          <a:p>
            <a:pPr lvl="0">
              <a:tabLst>
                <a:tab pos="270510" algn="l"/>
              </a:tabLst>
            </a:pPr>
            <a:r>
              <a:rPr lang="ru-RU" sz="2400" b="1" kern="100" dirty="0" smtClean="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b="1" u="sng" kern="100" dirty="0" smtClean="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V</a:t>
            </a:r>
            <a:r>
              <a:rPr lang="ru-RU" sz="2400" b="1" u="sng" kern="100" dirty="0" smtClean="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 Исключение лишнего признака</a:t>
            </a:r>
          </a:p>
          <a:p>
            <a:pPr algn="just"/>
            <a:endParaRPr lang="ru-RU" sz="2400" b="1" kern="100" dirty="0" smtClean="0">
              <a:effectLst/>
              <a:latin typeface="Times New Roman" panose="02020603050405020304" pitchFamily="18" charset="0"/>
              <a:ea typeface="Aptos" panose="020B0004020202020204" pitchFamily="34"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Задание №3 (химия).</a:t>
            </a:r>
            <a:r>
              <a:rPr lang="ru-RU" sz="2400" dirty="0" smtClean="0">
                <a:latin typeface="Times New Roman" panose="02020603050405020304" pitchFamily="18" charset="0"/>
                <a:cs typeface="Times New Roman" panose="02020603050405020304" pitchFamily="18" charset="0"/>
              </a:rPr>
              <a:t> </a:t>
            </a:r>
            <a:r>
              <a:rPr lang="ru-RU" sz="2400" u="sng" dirty="0" smtClean="0">
                <a:latin typeface="Times New Roman" panose="02020603050405020304" pitchFamily="18" charset="0"/>
                <a:cs typeface="Times New Roman" panose="02020603050405020304" pitchFamily="18" charset="0"/>
              </a:rPr>
              <a:t>Подчеркните</a:t>
            </a:r>
            <a:r>
              <a:rPr lang="ru-RU" sz="2400" dirty="0" smtClean="0">
                <a:latin typeface="Times New Roman" panose="02020603050405020304" pitchFamily="18" charset="0"/>
                <a:cs typeface="Times New Roman" panose="02020603050405020304" pitchFamily="18" charset="0"/>
              </a:rPr>
              <a:t> в каждой строке только два слова или словосочетания, наиболее тесно связанных с тестовым словом или словосочетанием, указанным перед скобкой.</a:t>
            </a:r>
          </a:p>
          <a:p>
            <a:pPr lvl="0"/>
            <a:r>
              <a:rPr lang="ru-RU" sz="2400" dirty="0" smtClean="0">
                <a:latin typeface="Times New Roman" panose="02020603050405020304" pitchFamily="18" charset="0"/>
                <a:cs typeface="Times New Roman" panose="02020603050405020304" pitchFamily="18" charset="0"/>
              </a:rPr>
              <a:t>1. Минеральные вещества (соли, кислоты, основания, оксиды, вода, минеральные)</a:t>
            </a:r>
          </a:p>
          <a:p>
            <a:pPr lvl="0"/>
            <a:r>
              <a:rPr lang="ru-RU" sz="2400" dirty="0" smtClean="0">
                <a:latin typeface="Times New Roman" panose="02020603050405020304" pitchFamily="18" charset="0"/>
                <a:cs typeface="Times New Roman" panose="02020603050405020304" pitchFamily="18" charset="0"/>
              </a:rPr>
              <a:t>2. Массовая доля вещества в растворе (величина, грамм, </a:t>
            </a:r>
            <a:r>
              <a:rPr lang="ru-RU" sz="2400" u="sng" dirty="0" smtClean="0">
                <a:latin typeface="Times New Roman" panose="02020603050405020304" pitchFamily="18" charset="0"/>
                <a:cs typeface="Times New Roman" panose="02020603050405020304" pitchFamily="18" charset="0"/>
              </a:rPr>
              <a:t>%</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экзотермичксая</a:t>
            </a:r>
            <a:r>
              <a:rPr lang="ru-RU" sz="2400" dirty="0" smtClean="0">
                <a:latin typeface="Times New Roman" panose="02020603050405020304" pitchFamily="18" charset="0"/>
                <a:cs typeface="Times New Roman" panose="02020603050405020304" pitchFamily="18" charset="0"/>
              </a:rPr>
              <a:t>, концентрация)</a:t>
            </a:r>
          </a:p>
          <a:p>
            <a:pPr lvl="0"/>
            <a:r>
              <a:rPr lang="ru-RU" sz="2400" dirty="0" smtClean="0">
                <a:latin typeface="Times New Roman" panose="02020603050405020304" pitchFamily="18" charset="0"/>
                <a:cs typeface="Times New Roman" panose="02020603050405020304" pitchFamily="18" charset="0"/>
              </a:rPr>
              <a:t>3. 10% солевой раствор (100 г раствора, образуется, содержится, несколько, 10 г растворенного вещества)</a:t>
            </a:r>
          </a:p>
          <a:p>
            <a:endParaRPr lang="ru-RU" sz="24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4" name="Прямоугольник 3"/>
          <p:cNvSpPr/>
          <p:nvPr/>
        </p:nvSpPr>
        <p:spPr>
          <a:xfrm>
            <a:off x="308008" y="6087452"/>
            <a:ext cx="2982098" cy="410882"/>
          </a:xfrm>
          <a:prstGeom prst="rect">
            <a:avLst/>
          </a:prstGeom>
        </p:spPr>
        <p:txBody>
          <a:bodyPr wrap="none">
            <a:spAutoFit/>
          </a:bodyPr>
          <a:lstStyle/>
          <a:p>
            <a:pPr algn="just">
              <a:lnSpc>
                <a:spcPct val="115000"/>
              </a:lnSpc>
            </a:pPr>
            <a:r>
              <a:rPr lang="ru-RU" i="1" kern="100" dirty="0">
                <a:latin typeface="Times New Roman" panose="02020603050405020304" pitchFamily="18" charset="0"/>
                <a:ea typeface="Aptos" panose="020B0004020202020204" pitchFamily="34" charset="0"/>
                <a:cs typeface="Times New Roman" panose="02020603050405020304" pitchFamily="18" charset="0"/>
              </a:rPr>
              <a:t>Ответ: _________________</a:t>
            </a:r>
            <a:endParaRPr lang="ru-RU" kern="100" dirty="0">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39481410"/>
      </p:ext>
    </p:extLst>
  </p:cSld>
  <p:clrMapOvr>
    <a:masterClrMapping/>
  </p:clrMapOvr>
  <p:transition>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701663"/>
            <a:ext cx="10351752" cy="2736819"/>
          </a:xfrm>
        </p:spPr>
        <p:txBody>
          <a:bodyPr/>
          <a:lstStyle/>
          <a:p>
            <a:r>
              <a:rPr lang="ru-RU" b="1" dirty="0" smtClean="0"/>
              <a:t>Диагностика усвоения информации</a:t>
            </a:r>
            <a:endParaRPr lang="ru-RU" b="1" dirty="0"/>
          </a:p>
        </p:txBody>
      </p:sp>
      <p:sp>
        <p:nvSpPr>
          <p:cNvPr id="3" name="Текст 2"/>
          <p:cNvSpPr>
            <a:spLocks noGrp="1"/>
          </p:cNvSpPr>
          <p:nvPr>
            <p:ph type="body" idx="1"/>
          </p:nvPr>
        </p:nvSpPr>
        <p:spPr/>
        <p:txBody>
          <a:bodyPr>
            <a:normAutofit/>
          </a:bodyPr>
          <a:lstStyle/>
          <a:p>
            <a:r>
              <a:rPr lang="ru-RU" sz="2800" b="1" i="1" dirty="0"/>
              <a:t>(з</a:t>
            </a:r>
            <a:r>
              <a:rPr lang="ru-RU" sz="2800" b="1" i="1" dirty="0">
                <a:latin typeface="Times New Roman" panose="02020603050405020304" pitchFamily="18" charset="0"/>
                <a:ea typeface="Aptos" panose="020B0004020202020204" pitchFamily="34" charset="0"/>
              </a:rPr>
              <a:t>адания  для диагностики усвоения признаков)</a:t>
            </a:r>
            <a:endParaRPr lang="ru-RU" sz="2800" b="1" i="1" dirty="0"/>
          </a:p>
          <a:p>
            <a:r>
              <a:rPr lang="ru-RU" sz="2800" b="1" dirty="0" smtClean="0"/>
              <a:t>Восстановление последовательности</a:t>
            </a:r>
            <a:endParaRPr lang="ru-RU" sz="2800" b="1" dirty="0"/>
          </a:p>
        </p:txBody>
      </p:sp>
    </p:spTree>
    <p:extLst>
      <p:ext uri="{BB962C8B-B14F-4D97-AF65-F5344CB8AC3E}">
        <p14:creationId xmlns:p14="http://schemas.microsoft.com/office/powerpoint/2010/main" val="3257763215"/>
      </p:ext>
    </p:extLst>
  </p:cSld>
  <p:clrMapOvr>
    <a:masterClrMapping/>
  </p:clrMapOvr>
  <p:transition>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A1D794FA-1F6F-8DED-4080-3A6196F3B037}"/>
              </a:ext>
            </a:extLst>
          </p:cNvPr>
          <p:cNvSpPr txBox="1"/>
          <p:nvPr/>
        </p:nvSpPr>
        <p:spPr>
          <a:xfrm>
            <a:off x="590349" y="127535"/>
            <a:ext cx="11287225" cy="6429261"/>
          </a:xfrm>
          <a:prstGeom prst="rect">
            <a:avLst/>
          </a:prstGeom>
          <a:noFill/>
        </p:spPr>
        <p:txBody>
          <a:bodyPr wrap="square">
            <a:spAutoFit/>
          </a:bodyPr>
          <a:lstStyle/>
          <a:p>
            <a:pPr lvl="0">
              <a:lnSpc>
                <a:spcPct val="115000"/>
              </a:lnSpc>
              <a:tabLst>
                <a:tab pos="270510" algn="l"/>
              </a:tabLst>
            </a:pPr>
            <a:r>
              <a:rPr lang="ru-RU" sz="2400" b="1" kern="100" dirty="0" smtClean="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b="1" u="sng" kern="100" dirty="0" smtClean="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VI</a:t>
            </a:r>
            <a:r>
              <a:rPr lang="ru-RU" sz="2400" b="1" u="sng" kern="100"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 Восстановление </a:t>
            </a:r>
            <a:r>
              <a:rPr lang="ru-RU" sz="2400" b="1" u="sng" kern="100" dirty="0" smtClean="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последовательности</a:t>
            </a:r>
            <a:endParaRPr lang="ru-RU" sz="2400" b="1" u="sng" kern="100"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endParaRPr>
          </a:p>
          <a:p>
            <a:pPr lvl="0">
              <a:lnSpc>
                <a:spcPct val="115000"/>
              </a:lnSpc>
              <a:tabLst>
                <a:tab pos="270510" algn="l"/>
              </a:tabLst>
            </a:pPr>
            <a:endParaRPr lang="ru-RU" sz="2400" u="sng" kern="100" dirty="0">
              <a:solidFill>
                <a:srgbClr val="C00000"/>
              </a:solidFill>
              <a:latin typeface="Times New Roman" panose="02020603050405020304" pitchFamily="18" charset="0"/>
              <a:ea typeface="Aptos" panose="020B0004020202020204" pitchFamily="34" charset="0"/>
              <a:cs typeface="Times New Roman" panose="02020603050405020304" pitchFamily="18" charset="0"/>
            </a:endParaRPr>
          </a:p>
          <a:p>
            <a:pPr lvl="0">
              <a:lnSpc>
                <a:spcPct val="115000"/>
              </a:lnSpc>
              <a:tabLst>
                <a:tab pos="270510" algn="l"/>
              </a:tabLst>
            </a:pPr>
            <a:r>
              <a:rPr lang="ru-RU" sz="2400" b="1" kern="100" dirty="0">
                <a:effectLst/>
                <a:latin typeface="Times New Roman" panose="02020603050405020304" pitchFamily="18" charset="0"/>
                <a:ea typeface="Aptos" panose="020B0004020202020204" pitchFamily="34" charset="0"/>
                <a:cs typeface="Times New Roman" panose="02020603050405020304" pitchFamily="18" charset="0"/>
              </a:rPr>
              <a:t>Задание №</a:t>
            </a:r>
            <a:r>
              <a:rPr lang="ru-RU" sz="2400" b="1" kern="100" dirty="0" smtClean="0">
                <a:effectLst/>
                <a:latin typeface="Times New Roman" panose="02020603050405020304" pitchFamily="18" charset="0"/>
                <a:ea typeface="Aptos" panose="020B0004020202020204" pitchFamily="34" charset="0"/>
                <a:cs typeface="Times New Roman" panose="02020603050405020304" pitchFamily="18" charset="0"/>
              </a:rPr>
              <a:t>1 (биология). </a:t>
            </a:r>
            <a:r>
              <a:rPr lang="ru-RU" sz="2400" kern="100" dirty="0">
                <a:effectLst/>
                <a:latin typeface="Times New Roman" panose="02020603050405020304" pitchFamily="18" charset="0"/>
                <a:ea typeface="Aptos" panose="020B0004020202020204" pitchFamily="34" charset="0"/>
                <a:cs typeface="Times New Roman" panose="02020603050405020304" pitchFamily="18" charset="0"/>
              </a:rPr>
              <a:t>Установите последовательность действий исследователя при проведении лабораторной работы «Плазмолиз, </a:t>
            </a:r>
            <a:r>
              <a:rPr lang="ru-RU" sz="2400" kern="100" dirty="0" err="1">
                <a:effectLst/>
                <a:latin typeface="Times New Roman" panose="02020603050405020304" pitchFamily="18" charset="0"/>
                <a:ea typeface="Aptos" panose="020B0004020202020204" pitchFamily="34" charset="0"/>
                <a:cs typeface="Times New Roman" panose="02020603050405020304" pitchFamily="18" charset="0"/>
              </a:rPr>
              <a:t>деплазмолиз</a:t>
            </a:r>
            <a:r>
              <a:rPr lang="ru-RU" sz="2400" kern="100" dirty="0">
                <a:effectLst/>
                <a:latin typeface="Times New Roman" panose="02020603050405020304" pitchFamily="18" charset="0"/>
                <a:ea typeface="Aptos" panose="020B0004020202020204" pitchFamily="34" charset="0"/>
                <a:cs typeface="Times New Roman" panose="02020603050405020304" pitchFamily="18" charset="0"/>
              </a:rPr>
              <a:t> в растительной клетке». Запишите последовательность цифр. </a:t>
            </a:r>
          </a:p>
          <a:p>
            <a:pPr marL="342900" lvl="0" indent="-342900" algn="just">
              <a:lnSpc>
                <a:spcPct val="115000"/>
              </a:lnSpc>
              <a:buClr>
                <a:srgbClr val="000000"/>
              </a:buClr>
              <a:buFont typeface="+mj-lt"/>
              <a:buAutoNum type="arabicPeriod"/>
              <a:tabLst>
                <a:tab pos="180340" algn="l"/>
              </a:tabLst>
            </a:pPr>
            <a:r>
              <a:rPr lang="ru-RU" sz="2400" kern="100" dirty="0">
                <a:effectLst/>
                <a:latin typeface="Times New Roman" panose="02020603050405020304" pitchFamily="18" charset="0"/>
                <a:ea typeface="Aptos" panose="020B0004020202020204" pitchFamily="34" charset="0"/>
                <a:cs typeface="Times New Roman" panose="02020603050405020304" pitchFamily="18" charset="0"/>
              </a:rPr>
              <a:t>Затем, не снимая покровного стекла, оттянуть фильтрованной бумагой </a:t>
            </a:r>
            <a:r>
              <a:rPr lang="ru-RU" sz="2400" kern="100" dirty="0" err="1">
                <a:effectLst/>
                <a:latin typeface="Times New Roman" panose="02020603050405020304" pitchFamily="18" charset="0"/>
                <a:ea typeface="Aptos" panose="020B0004020202020204" pitchFamily="34" charset="0"/>
                <a:cs typeface="Times New Roman" panose="02020603050405020304" pitchFamily="18" charset="0"/>
              </a:rPr>
              <a:t>плазмолизирующий</a:t>
            </a:r>
            <a:r>
              <a:rPr lang="ru-RU" sz="2400" kern="100" dirty="0">
                <a:effectLst/>
                <a:latin typeface="Times New Roman" panose="02020603050405020304" pitchFamily="18" charset="0"/>
                <a:ea typeface="Aptos" panose="020B0004020202020204" pitchFamily="34" charset="0"/>
                <a:cs typeface="Times New Roman" panose="02020603050405020304" pitchFamily="18" charset="0"/>
              </a:rPr>
              <a:t> раствор и заменить его водой, наступит </a:t>
            </a:r>
            <a:r>
              <a:rPr lang="ru-RU" sz="2400" kern="100" dirty="0" err="1">
                <a:effectLst/>
                <a:latin typeface="Times New Roman" panose="02020603050405020304" pitchFamily="18" charset="0"/>
                <a:ea typeface="Aptos" panose="020B0004020202020204" pitchFamily="34" charset="0"/>
                <a:cs typeface="Times New Roman" panose="02020603050405020304" pitchFamily="18" charset="0"/>
              </a:rPr>
              <a:t>деплазмолиз</a:t>
            </a:r>
            <a:r>
              <a:rPr lang="ru-RU" sz="24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marL="342900" lvl="0" indent="-342900" algn="just">
              <a:lnSpc>
                <a:spcPct val="115000"/>
              </a:lnSpc>
              <a:buClr>
                <a:srgbClr val="000000"/>
              </a:buClr>
              <a:buFont typeface="+mj-lt"/>
              <a:buAutoNum type="arabicPeriod"/>
              <a:tabLst>
                <a:tab pos="270510" algn="l"/>
              </a:tabLst>
            </a:pPr>
            <a:r>
              <a:rPr lang="ru-RU" sz="2400" kern="100" dirty="0">
                <a:effectLst/>
                <a:latin typeface="Times New Roman" panose="02020603050405020304" pitchFamily="18" charset="0"/>
                <a:ea typeface="Aptos" panose="020B0004020202020204" pitchFamily="34" charset="0"/>
                <a:cs typeface="Times New Roman" panose="02020603050405020304" pitchFamily="18" charset="0"/>
              </a:rPr>
              <a:t>С противоположной стороны покровного стекла, также вплотную к нему, поместить полоску фильтрованной бумаги, которой оттягивается вода до тех пор, пока раствор соли, войдя под покровное стекло, полностью не заместит ее.</a:t>
            </a:r>
          </a:p>
          <a:p>
            <a:pPr marL="342900" lvl="0" indent="-342900" algn="just">
              <a:lnSpc>
                <a:spcPct val="115000"/>
              </a:lnSpc>
              <a:buClr>
                <a:srgbClr val="000000"/>
              </a:buClr>
              <a:buFont typeface="+mj-lt"/>
              <a:buAutoNum type="arabicPeriod"/>
              <a:tabLst>
                <a:tab pos="180340" algn="l"/>
              </a:tabLst>
            </a:pPr>
            <a:r>
              <a:rPr lang="ru-RU" sz="2400" kern="100" dirty="0">
                <a:effectLst/>
                <a:latin typeface="Times New Roman" panose="02020603050405020304" pitchFamily="18" charset="0"/>
                <a:ea typeface="Aptos" panose="020B0004020202020204" pitchFamily="34" charset="0"/>
                <a:cs typeface="Times New Roman" panose="02020603050405020304" pitchFamily="18" charset="0"/>
              </a:rPr>
              <a:t>Снять готовый препарат растительной клетки в изотоническом растворе со столика микроскопа, на предметное стекло вплотную к покровному стеклу нанести каплю раствора поваренной соли.</a:t>
            </a:r>
          </a:p>
          <a:p>
            <a:pPr marL="342900" lvl="0" indent="-342900" algn="just">
              <a:lnSpc>
                <a:spcPct val="115000"/>
              </a:lnSpc>
              <a:buClr>
                <a:srgbClr val="000000"/>
              </a:buClr>
              <a:buFont typeface="+mj-lt"/>
              <a:buAutoNum type="arabicPeriod"/>
              <a:tabLst>
                <a:tab pos="180340" algn="l"/>
              </a:tabLst>
            </a:pPr>
            <a:r>
              <a:rPr lang="ru-RU" sz="2400" kern="100" dirty="0">
                <a:effectLst/>
                <a:latin typeface="Times New Roman" panose="02020603050405020304" pitchFamily="18" charset="0"/>
                <a:ea typeface="Aptos" panose="020B0004020202020204" pitchFamily="34" charset="0"/>
                <a:cs typeface="Times New Roman" panose="02020603050405020304" pitchFamily="18" charset="0"/>
              </a:rPr>
              <a:t>Через некоторое время начнется плазмолиз.</a:t>
            </a:r>
          </a:p>
          <a:p>
            <a:pPr algn="just">
              <a:lnSpc>
                <a:spcPct val="115000"/>
              </a:lnSpc>
            </a:pPr>
            <a:r>
              <a:rPr lang="ru-RU" sz="2400" i="1" kern="100" dirty="0" smtClean="0">
                <a:effectLst/>
                <a:latin typeface="Times New Roman" panose="02020603050405020304" pitchFamily="18" charset="0"/>
                <a:ea typeface="Aptos" panose="020B0004020202020204" pitchFamily="34" charset="0"/>
                <a:cs typeface="Times New Roman" panose="02020603050405020304" pitchFamily="18" charset="0"/>
              </a:rPr>
              <a:t>Ответ</a:t>
            </a:r>
            <a:r>
              <a:rPr lang="ru-RU" sz="2400" i="1" kern="100" dirty="0">
                <a:effectLst/>
                <a:latin typeface="Times New Roman" panose="02020603050405020304" pitchFamily="18" charset="0"/>
                <a:ea typeface="Aptos" panose="020B0004020202020204" pitchFamily="34" charset="0"/>
                <a:cs typeface="Times New Roman" panose="02020603050405020304" pitchFamily="18" charset="0"/>
              </a:rPr>
              <a:t>: _________________</a:t>
            </a:r>
            <a:endParaRPr lang="ru-RU"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40097322"/>
      </p:ext>
    </p:extLst>
  </p:cSld>
  <p:clrMapOvr>
    <a:masterClrMapping/>
  </p:clrMapOvr>
  <p:transition>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A1D794FA-1F6F-8DED-4080-3A6196F3B037}"/>
              </a:ext>
            </a:extLst>
          </p:cNvPr>
          <p:cNvSpPr txBox="1"/>
          <p:nvPr/>
        </p:nvSpPr>
        <p:spPr>
          <a:xfrm>
            <a:off x="368968" y="656924"/>
            <a:ext cx="11441230" cy="5450531"/>
          </a:xfrm>
          <a:prstGeom prst="rect">
            <a:avLst/>
          </a:prstGeom>
          <a:noFill/>
        </p:spPr>
        <p:txBody>
          <a:bodyPr wrap="square">
            <a:spAutoFit/>
          </a:bodyPr>
          <a:lstStyle/>
          <a:p>
            <a:pPr lvl="0">
              <a:lnSpc>
                <a:spcPct val="115000"/>
              </a:lnSpc>
              <a:tabLst>
                <a:tab pos="270510" algn="l"/>
              </a:tabLst>
            </a:pPr>
            <a:r>
              <a:rPr lang="ru-RU" sz="2400" b="1" kern="100" dirty="0" smtClean="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b="1" u="sng" kern="100" dirty="0" smtClean="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VI</a:t>
            </a:r>
            <a:r>
              <a:rPr lang="ru-RU" sz="2400" b="1" u="sng" kern="100"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 Восстановление </a:t>
            </a:r>
            <a:r>
              <a:rPr lang="ru-RU" sz="2400" b="1" u="sng" kern="100" dirty="0" smtClean="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последовательности</a:t>
            </a:r>
            <a:endParaRPr lang="ru-RU" sz="2400" b="1" u="sng" kern="100"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endParaRPr>
          </a:p>
          <a:p>
            <a:pPr lvl="0">
              <a:lnSpc>
                <a:spcPct val="115000"/>
              </a:lnSpc>
              <a:tabLst>
                <a:tab pos="270510" algn="l"/>
              </a:tabLst>
            </a:pPr>
            <a:endParaRPr lang="ru-RU" sz="2400" u="sng" kern="100" dirty="0">
              <a:solidFill>
                <a:srgbClr val="C00000"/>
              </a:solidFill>
              <a:latin typeface="Times New Roman" panose="02020603050405020304" pitchFamily="18" charset="0"/>
              <a:ea typeface="Aptos" panose="020B0004020202020204" pitchFamily="34" charset="0"/>
              <a:cs typeface="Times New Roman" panose="02020603050405020304" pitchFamily="18" charset="0"/>
            </a:endParaRPr>
          </a:p>
          <a:p>
            <a:r>
              <a:rPr lang="ru-RU" sz="2400" b="1" kern="100" dirty="0">
                <a:effectLst/>
                <a:latin typeface="Times New Roman" panose="02020603050405020304" pitchFamily="18" charset="0"/>
                <a:ea typeface="Aptos" panose="020B0004020202020204" pitchFamily="34" charset="0"/>
                <a:cs typeface="Times New Roman" panose="02020603050405020304" pitchFamily="18" charset="0"/>
              </a:rPr>
              <a:t>Задание </a:t>
            </a:r>
            <a:r>
              <a:rPr lang="ru-RU" sz="2400" b="1" kern="100" dirty="0" smtClean="0">
                <a:effectLst/>
                <a:latin typeface="Times New Roman" panose="02020603050405020304" pitchFamily="18" charset="0"/>
                <a:ea typeface="Aptos" panose="020B0004020202020204" pitchFamily="34" charset="0"/>
                <a:cs typeface="Times New Roman" panose="02020603050405020304" pitchFamily="18" charset="0"/>
              </a:rPr>
              <a:t>№2 (химия). </a:t>
            </a:r>
            <a:r>
              <a:rPr lang="ru-RU" sz="2400" dirty="0">
                <a:latin typeface="Times New Roman" panose="02020603050405020304" pitchFamily="18" charset="0"/>
                <a:cs typeface="Times New Roman" panose="02020603050405020304" pitchFamily="18" charset="0"/>
              </a:rPr>
              <a:t>Установите последовательность лабораторной работы: «Приготовление растворов с определенной массовой долей растворенного вещества в растворе» </a:t>
            </a:r>
          </a:p>
          <a:p>
            <a:pPr lvl="0"/>
            <a:r>
              <a:rPr lang="ru-RU" sz="2400" dirty="0" smtClean="0">
                <a:latin typeface="Times New Roman" panose="02020603050405020304" pitchFamily="18" charset="0"/>
                <a:cs typeface="Times New Roman" panose="02020603050405020304" pitchFamily="18" charset="0"/>
              </a:rPr>
              <a:t>1. Навеску </a:t>
            </a:r>
            <a:r>
              <a:rPr lang="ru-RU" sz="2400" dirty="0">
                <a:latin typeface="Times New Roman" panose="02020603050405020304" pitchFamily="18" charset="0"/>
                <a:cs typeface="Times New Roman" panose="02020603050405020304" pitchFamily="18" charset="0"/>
              </a:rPr>
              <a:t>соли перенесите в колбу. </a:t>
            </a:r>
          </a:p>
          <a:p>
            <a:pPr lvl="0"/>
            <a:r>
              <a:rPr lang="ru-RU" sz="2400" dirty="0" smtClean="0">
                <a:latin typeface="Times New Roman" panose="02020603050405020304" pitchFamily="18" charset="0"/>
                <a:cs typeface="Times New Roman" panose="02020603050405020304" pitchFamily="18" charset="0"/>
              </a:rPr>
              <a:t>2. При </a:t>
            </a:r>
            <a:r>
              <a:rPr lang="ru-RU" sz="2400" dirty="0">
                <a:latin typeface="Times New Roman" panose="02020603050405020304" pitchFamily="18" charset="0"/>
                <a:cs typeface="Times New Roman" panose="02020603050405020304" pitchFamily="18" charset="0"/>
              </a:rPr>
              <a:t>помощи мерного цилиндра отмерьте объём воды, необходимый для приготовления раствора. Энергичным взбалтыванием добейтесь полного растворения соли. </a:t>
            </a:r>
          </a:p>
          <a:p>
            <a:pPr lvl="0"/>
            <a:r>
              <a:rPr lang="ru-RU" sz="2400" dirty="0" smtClean="0">
                <a:latin typeface="Times New Roman" panose="02020603050405020304" pitchFamily="18" charset="0"/>
                <a:cs typeface="Times New Roman" panose="02020603050405020304" pitchFamily="18" charset="0"/>
              </a:rPr>
              <a:t>3. Затем </a:t>
            </a:r>
            <a:r>
              <a:rPr lang="ru-RU" sz="2400" dirty="0">
                <a:latin typeface="Times New Roman" panose="02020603050405020304" pitchFamily="18" charset="0"/>
                <a:cs typeface="Times New Roman" panose="02020603050405020304" pitchFamily="18" charset="0"/>
              </a:rPr>
              <a:t>в полученный раствор вылейте остальную воду, после чего раствор взболтайте вновь. </a:t>
            </a:r>
          </a:p>
          <a:p>
            <a:pPr lvl="0"/>
            <a:r>
              <a:rPr lang="ru-RU" sz="2400" dirty="0" smtClean="0">
                <a:latin typeface="Times New Roman" panose="02020603050405020304" pitchFamily="18" charset="0"/>
                <a:cs typeface="Times New Roman" panose="02020603050405020304" pitchFamily="18" charset="0"/>
              </a:rPr>
              <a:t>4. Взвешивание</a:t>
            </a:r>
            <a:r>
              <a:rPr lang="ru-RU" sz="2400" dirty="0">
                <a:latin typeface="Times New Roman" panose="02020603050405020304" pitchFamily="18" charset="0"/>
                <a:cs typeface="Times New Roman" panose="02020603050405020304" pitchFamily="18" charset="0"/>
              </a:rPr>
              <a:t>.</a:t>
            </a:r>
          </a:p>
          <a:p>
            <a:pPr lvl="0" algn="just">
              <a:lnSpc>
                <a:spcPct val="115000"/>
              </a:lnSpc>
              <a:buClr>
                <a:srgbClr val="000000"/>
              </a:buClr>
              <a:tabLst>
                <a:tab pos="180340" algn="l"/>
              </a:tabLst>
            </a:pPr>
            <a:endParaRPr lang="ru-RU" sz="2400" i="1"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pPr>
            <a:r>
              <a:rPr lang="ru-RU" sz="2400" i="1" kern="100" dirty="0">
                <a:effectLst/>
                <a:latin typeface="Times New Roman" panose="02020603050405020304" pitchFamily="18" charset="0"/>
                <a:ea typeface="Aptos" panose="020B0004020202020204" pitchFamily="34" charset="0"/>
                <a:cs typeface="Times New Roman" panose="02020603050405020304" pitchFamily="18" charset="0"/>
              </a:rPr>
              <a:t>Ответ: _________________</a:t>
            </a:r>
            <a:endParaRPr lang="ru-RU"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67758098"/>
      </p:ext>
    </p:extLst>
  </p:cSld>
  <p:clrMapOvr>
    <a:masterClrMapping/>
  </p:clrMapOvr>
  <p:transition>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701663"/>
            <a:ext cx="10351752" cy="2736819"/>
          </a:xfrm>
        </p:spPr>
        <p:txBody>
          <a:bodyPr/>
          <a:lstStyle/>
          <a:p>
            <a:r>
              <a:rPr lang="ru-RU" b="1" dirty="0" smtClean="0"/>
              <a:t>Диагностика усвоения информации</a:t>
            </a:r>
            <a:endParaRPr lang="ru-RU" b="1" dirty="0"/>
          </a:p>
        </p:txBody>
      </p:sp>
      <p:sp>
        <p:nvSpPr>
          <p:cNvPr id="3" name="Текст 2"/>
          <p:cNvSpPr>
            <a:spLocks noGrp="1"/>
          </p:cNvSpPr>
          <p:nvPr>
            <p:ph type="body" idx="1"/>
          </p:nvPr>
        </p:nvSpPr>
        <p:spPr/>
        <p:txBody>
          <a:bodyPr>
            <a:normAutofit/>
          </a:bodyPr>
          <a:lstStyle/>
          <a:p>
            <a:r>
              <a:rPr lang="ru-RU" sz="2800" b="1" i="1" dirty="0"/>
              <a:t>(з</a:t>
            </a:r>
            <a:r>
              <a:rPr lang="ru-RU" sz="2800" b="1" i="1" dirty="0">
                <a:latin typeface="Times New Roman" panose="02020603050405020304" pitchFamily="18" charset="0"/>
                <a:ea typeface="Aptos" panose="020B0004020202020204" pitchFamily="34" charset="0"/>
              </a:rPr>
              <a:t>адания  для диагностики усвоения </a:t>
            </a:r>
            <a:r>
              <a:rPr lang="ru-RU" sz="2800" b="1" i="1" dirty="0" smtClean="0">
                <a:latin typeface="Times New Roman" panose="02020603050405020304" pitchFamily="18" charset="0"/>
                <a:ea typeface="Aptos" panose="020B0004020202020204" pitchFamily="34" charset="0"/>
              </a:rPr>
              <a:t>признаков)</a:t>
            </a:r>
            <a:endParaRPr lang="ru-RU" sz="2800" b="1" i="1" dirty="0"/>
          </a:p>
          <a:p>
            <a:r>
              <a:rPr lang="ru-RU" sz="2800" b="1" dirty="0" smtClean="0"/>
              <a:t>Вставка ключевых слов</a:t>
            </a:r>
            <a:endParaRPr lang="ru-RU" sz="2800" b="1" dirty="0"/>
          </a:p>
        </p:txBody>
      </p:sp>
    </p:spTree>
    <p:extLst>
      <p:ext uri="{BB962C8B-B14F-4D97-AF65-F5344CB8AC3E}">
        <p14:creationId xmlns:p14="http://schemas.microsoft.com/office/powerpoint/2010/main" val="4140774254"/>
      </p:ext>
    </p:extLst>
  </p:cSld>
  <p:clrMapOvr>
    <a:masterClrMapping/>
  </p:clrMapOvr>
  <p:transition>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8A99B7C9-79B3-3C8C-8BE5-A28C0BDB9CBB}"/>
              </a:ext>
            </a:extLst>
          </p:cNvPr>
          <p:cNvSpPr txBox="1"/>
          <p:nvPr/>
        </p:nvSpPr>
        <p:spPr>
          <a:xfrm>
            <a:off x="173255" y="754686"/>
            <a:ext cx="11492564" cy="4730334"/>
          </a:xfrm>
          <a:prstGeom prst="rect">
            <a:avLst/>
          </a:prstGeom>
          <a:noFill/>
        </p:spPr>
        <p:txBody>
          <a:bodyPr wrap="square">
            <a:spAutoFit/>
          </a:bodyPr>
          <a:lstStyle/>
          <a:p>
            <a:pPr lvl="0">
              <a:lnSpc>
                <a:spcPct val="115000"/>
              </a:lnSpc>
              <a:tabLst>
                <a:tab pos="270510" algn="l"/>
              </a:tabLst>
            </a:pPr>
            <a:r>
              <a:rPr lang="ru-RU" sz="2400" b="1" kern="100" dirty="0" smtClean="0">
                <a:solidFill>
                  <a:srgbClr val="C00000"/>
                </a:solidFill>
                <a:latin typeface="Times New Roman" panose="02020603050405020304" pitchFamily="18" charset="0"/>
                <a:ea typeface="Aptos" panose="020B0004020202020204" pitchFamily="34" charset="0"/>
                <a:cs typeface="Times New Roman" panose="02020603050405020304" pitchFamily="18" charset="0"/>
              </a:rPr>
              <a:t>                                                     </a:t>
            </a:r>
            <a:r>
              <a:rPr lang="ru-RU" sz="2400" b="1" u="sng" kern="100" dirty="0" smtClean="0">
                <a:solidFill>
                  <a:srgbClr val="C00000"/>
                </a:solidFill>
                <a:latin typeface="Times New Roman" panose="02020603050405020304" pitchFamily="18" charset="0"/>
                <a:ea typeface="Aptos" panose="020B0004020202020204" pitchFamily="34" charset="0"/>
                <a:cs typeface="Times New Roman" panose="02020603050405020304" pitchFamily="18" charset="0"/>
              </a:rPr>
              <a:t>V</a:t>
            </a:r>
            <a:r>
              <a:rPr lang="en-US" sz="2400" b="1" u="sng" kern="100" dirty="0">
                <a:solidFill>
                  <a:srgbClr val="C00000"/>
                </a:solidFill>
                <a:latin typeface="Times New Roman" panose="02020603050405020304" pitchFamily="18" charset="0"/>
                <a:ea typeface="Aptos" panose="020B0004020202020204" pitchFamily="34" charset="0"/>
                <a:cs typeface="Times New Roman" panose="02020603050405020304" pitchFamily="18" charset="0"/>
              </a:rPr>
              <a:t>II</a:t>
            </a:r>
            <a:r>
              <a:rPr lang="ru-RU" sz="2400" b="1" u="sng" kern="100" dirty="0">
                <a:solidFill>
                  <a:srgbClr val="C00000"/>
                </a:solidFill>
                <a:latin typeface="Times New Roman" panose="02020603050405020304" pitchFamily="18" charset="0"/>
                <a:ea typeface="Aptos" panose="020B0004020202020204" pitchFamily="34" charset="0"/>
                <a:cs typeface="Times New Roman" panose="02020603050405020304" pitchFamily="18" charset="0"/>
              </a:rPr>
              <a:t>. </a:t>
            </a:r>
            <a:r>
              <a:rPr lang="ru-RU" sz="2400" b="1" u="sng" kern="100"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Вставка ключевых </a:t>
            </a:r>
            <a:r>
              <a:rPr lang="ru-RU" sz="2400" b="1" u="sng" kern="100" dirty="0" smtClean="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слов</a:t>
            </a:r>
            <a:endParaRPr lang="ru-RU"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pPr>
            <a:r>
              <a:rPr lang="ru-RU" sz="2400" b="1" kern="100" dirty="0">
                <a:effectLst/>
                <a:latin typeface="Times New Roman" panose="02020603050405020304" pitchFamily="18" charset="0"/>
                <a:ea typeface="Aptos" panose="020B0004020202020204" pitchFamily="34" charset="0"/>
                <a:cs typeface="Times New Roman" panose="02020603050405020304" pitchFamily="18" charset="0"/>
              </a:rPr>
              <a:t>Задание №</a:t>
            </a:r>
            <a:r>
              <a:rPr lang="ru-RU" sz="2400" b="1" kern="100" dirty="0" smtClean="0">
                <a:effectLst/>
                <a:latin typeface="Times New Roman" panose="02020603050405020304" pitchFamily="18" charset="0"/>
                <a:ea typeface="Aptos" panose="020B0004020202020204" pitchFamily="34" charset="0"/>
                <a:cs typeface="Times New Roman" panose="02020603050405020304" pitchFamily="18" charset="0"/>
              </a:rPr>
              <a:t>1 (биология).</a:t>
            </a:r>
            <a:r>
              <a:rPr lang="ru-RU" sz="2400" kern="100" dirty="0" smtClean="0">
                <a:effectLst/>
                <a:latin typeface="Times New Roman" panose="02020603050405020304" pitchFamily="18" charset="0"/>
                <a:ea typeface="Aptos" panose="020B0004020202020204" pitchFamily="34" charset="0"/>
                <a:cs typeface="Times New Roman" panose="02020603050405020304" pitchFamily="18" charset="0"/>
              </a:rPr>
              <a:t> </a:t>
            </a:r>
            <a:r>
              <a:rPr lang="ru-RU" sz="2400" kern="100" dirty="0">
                <a:effectLst/>
                <a:latin typeface="Times New Roman" panose="02020603050405020304" pitchFamily="18" charset="0"/>
                <a:ea typeface="Aptos" panose="020B0004020202020204" pitchFamily="34" charset="0"/>
                <a:cs typeface="Times New Roman" panose="02020603050405020304" pitchFamily="18" charset="0"/>
              </a:rPr>
              <a:t>Прочтите определения. Пользуясь списком, найдите подходящее слово и впишите в скобках соответствующую этому слову букву. Использовать слова дважды нельзя, некоторые слова – лишние. </a:t>
            </a:r>
            <a:r>
              <a:rPr lang="ru-RU" sz="2400" u="sng" kern="100" dirty="0">
                <a:effectLst/>
                <a:latin typeface="Times New Roman" panose="02020603050405020304" pitchFamily="18" charset="0"/>
                <a:ea typeface="Aptos" panose="020B0004020202020204" pitchFamily="34" charset="0"/>
                <a:cs typeface="Times New Roman" panose="02020603050405020304" pitchFamily="18" charset="0"/>
              </a:rPr>
              <a:t>Определения:</a:t>
            </a:r>
            <a:endParaRPr lang="ru-RU" sz="2400" u="sng" kern="100" dirty="0">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pPr>
            <a:r>
              <a:rPr lang="ru-RU" sz="2400" kern="100" dirty="0">
                <a:effectLst/>
                <a:latin typeface="Times New Roman" panose="02020603050405020304" pitchFamily="18" charset="0"/>
                <a:ea typeface="Aptos" panose="020B0004020202020204" pitchFamily="34" charset="0"/>
                <a:cs typeface="Times New Roman" panose="02020603050405020304" pitchFamily="18" charset="0"/>
              </a:rPr>
              <a:t>Растворы, имеющие (…..) осмотическое давление чем кровь, называют (…..).</a:t>
            </a:r>
          </a:p>
          <a:p>
            <a:pPr>
              <a:lnSpc>
                <a:spcPct val="115000"/>
              </a:lnSpc>
            </a:pPr>
            <a:r>
              <a:rPr lang="ru-RU" sz="2400" kern="100" dirty="0">
                <a:effectLst/>
                <a:latin typeface="Times New Roman" panose="02020603050405020304" pitchFamily="18" charset="0"/>
                <a:ea typeface="Aptos" panose="020B0004020202020204" pitchFamily="34" charset="0"/>
                <a:cs typeface="Times New Roman" panose="02020603050405020304" pitchFamily="18" charset="0"/>
              </a:rPr>
              <a:t>Растворы, имеющие (…..) осмотическое давление чем кровь, называют гипотоническим.</a:t>
            </a:r>
          </a:p>
          <a:p>
            <a:pPr>
              <a:lnSpc>
                <a:spcPct val="115000"/>
              </a:lnSpc>
            </a:pPr>
            <a:r>
              <a:rPr lang="ru-RU" sz="2400" kern="100" dirty="0">
                <a:effectLst/>
                <a:latin typeface="Times New Roman" panose="02020603050405020304" pitchFamily="18" charset="0"/>
                <a:ea typeface="Aptos" panose="020B0004020202020204" pitchFamily="34" charset="0"/>
                <a:cs typeface="Times New Roman" panose="02020603050405020304" pitchFamily="18" charset="0"/>
              </a:rPr>
              <a:t>Искусственные растворы, обладающие (…..) с кровью осмотическим давлением, то есть содержащие равную ей концентрацию солей, называют (…..).</a:t>
            </a:r>
          </a:p>
          <a:p>
            <a:pPr>
              <a:lnSpc>
                <a:spcPct val="115000"/>
              </a:lnSpc>
            </a:pPr>
            <a:r>
              <a:rPr lang="ru-RU" sz="2400" u="sng" kern="100" dirty="0">
                <a:effectLst/>
                <a:latin typeface="Times New Roman" panose="02020603050405020304" pitchFamily="18" charset="0"/>
                <a:ea typeface="Aptos" panose="020B0004020202020204" pitchFamily="34" charset="0"/>
                <a:cs typeface="Times New Roman" panose="02020603050405020304" pitchFamily="18" charset="0"/>
              </a:rPr>
              <a:t>Список слов:</a:t>
            </a:r>
            <a:endParaRPr lang="ru-RU"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pPr>
            <a:r>
              <a:rPr lang="ru-RU" sz="2400" i="1" kern="100" dirty="0">
                <a:effectLst/>
                <a:latin typeface="Times New Roman" panose="02020603050405020304" pitchFamily="18" charset="0"/>
                <a:ea typeface="Aptos" panose="020B0004020202020204" pitchFamily="34" charset="0"/>
                <a:cs typeface="Times New Roman" panose="02020603050405020304" pitchFamily="18" charset="0"/>
              </a:rPr>
              <a:t>Гипотоническим (</a:t>
            </a:r>
            <a:r>
              <a:rPr lang="ru-RU" sz="2400" b="1" i="1" kern="100" dirty="0">
                <a:effectLst/>
                <a:latin typeface="Times New Roman" panose="02020603050405020304" pitchFamily="18" charset="0"/>
                <a:ea typeface="Aptos" panose="020B0004020202020204" pitchFamily="34" charset="0"/>
                <a:cs typeface="Times New Roman" panose="02020603050405020304" pitchFamily="18" charset="0"/>
              </a:rPr>
              <a:t>А</a:t>
            </a:r>
            <a:r>
              <a:rPr lang="ru-RU" sz="2400" i="1" kern="100" dirty="0">
                <a:effectLst/>
                <a:latin typeface="Times New Roman" panose="02020603050405020304" pitchFamily="18" charset="0"/>
                <a:ea typeface="Aptos" panose="020B0004020202020204" pitchFamily="34" charset="0"/>
                <a:cs typeface="Times New Roman" panose="02020603050405020304" pitchFamily="18" charset="0"/>
              </a:rPr>
              <a:t>), меньшее (</a:t>
            </a:r>
            <a:r>
              <a:rPr lang="ru-RU" sz="2400" b="1" i="1" kern="100" dirty="0">
                <a:effectLst/>
                <a:latin typeface="Times New Roman" panose="02020603050405020304" pitchFamily="18" charset="0"/>
                <a:ea typeface="Aptos" panose="020B0004020202020204" pitchFamily="34" charset="0"/>
                <a:cs typeface="Times New Roman" panose="02020603050405020304" pitchFamily="18" charset="0"/>
              </a:rPr>
              <a:t>Б</a:t>
            </a:r>
            <a:r>
              <a:rPr lang="ru-RU" sz="2400" i="1" kern="100" dirty="0">
                <a:effectLst/>
                <a:latin typeface="Times New Roman" panose="02020603050405020304" pitchFamily="18" charset="0"/>
                <a:ea typeface="Aptos" panose="020B0004020202020204" pitchFamily="34" charset="0"/>
                <a:cs typeface="Times New Roman" panose="02020603050405020304" pitchFamily="18" charset="0"/>
              </a:rPr>
              <a:t>), большее (</a:t>
            </a:r>
            <a:r>
              <a:rPr lang="ru-RU" sz="2400" b="1" i="1" kern="100" dirty="0">
                <a:effectLst/>
                <a:latin typeface="Times New Roman" panose="02020603050405020304" pitchFamily="18" charset="0"/>
                <a:ea typeface="Aptos" panose="020B0004020202020204" pitchFamily="34" charset="0"/>
                <a:cs typeface="Times New Roman" panose="02020603050405020304" pitchFamily="18" charset="0"/>
              </a:rPr>
              <a:t>В</a:t>
            </a:r>
            <a:r>
              <a:rPr lang="ru-RU" sz="2400" i="1" kern="100" dirty="0">
                <a:effectLst/>
                <a:latin typeface="Times New Roman" panose="02020603050405020304" pitchFamily="18" charset="0"/>
                <a:ea typeface="Aptos" panose="020B0004020202020204" pitchFamily="34" charset="0"/>
                <a:cs typeface="Times New Roman" panose="02020603050405020304" pitchFamily="18" charset="0"/>
              </a:rPr>
              <a:t>), изотоническим (</a:t>
            </a:r>
            <a:r>
              <a:rPr lang="ru-RU" sz="2400" b="1" i="1" kern="100" dirty="0">
                <a:effectLst/>
                <a:latin typeface="Times New Roman" panose="02020603050405020304" pitchFamily="18" charset="0"/>
                <a:ea typeface="Aptos" panose="020B0004020202020204" pitchFamily="34" charset="0"/>
                <a:cs typeface="Times New Roman" panose="02020603050405020304" pitchFamily="18" charset="0"/>
              </a:rPr>
              <a:t>Г</a:t>
            </a:r>
            <a:r>
              <a:rPr lang="ru-RU" sz="2400" i="1" kern="100" dirty="0">
                <a:effectLst/>
                <a:latin typeface="Times New Roman" panose="02020603050405020304" pitchFamily="18" charset="0"/>
                <a:ea typeface="Aptos" panose="020B0004020202020204" pitchFamily="34" charset="0"/>
                <a:cs typeface="Times New Roman" panose="02020603050405020304" pitchFamily="18" charset="0"/>
              </a:rPr>
              <a:t>), одинаковым (</a:t>
            </a:r>
            <a:r>
              <a:rPr lang="ru-RU" sz="2400" b="1" i="1" kern="100" dirty="0">
                <a:effectLst/>
                <a:latin typeface="Times New Roman" panose="02020603050405020304" pitchFamily="18" charset="0"/>
                <a:ea typeface="Aptos" panose="020B0004020202020204" pitchFamily="34" charset="0"/>
                <a:cs typeface="Times New Roman" panose="02020603050405020304" pitchFamily="18" charset="0"/>
              </a:rPr>
              <a:t>Д</a:t>
            </a:r>
            <a:r>
              <a:rPr lang="ru-RU" sz="2400" i="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ru-RU"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65864712"/>
      </p:ext>
    </p:extLst>
  </p:cSld>
  <p:clrMapOvr>
    <a:masterClrMapping/>
  </p:clrMapOvr>
  <p:transition>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8A99B7C9-79B3-3C8C-8BE5-A28C0BDB9CBB}"/>
              </a:ext>
            </a:extLst>
          </p:cNvPr>
          <p:cNvSpPr txBox="1"/>
          <p:nvPr/>
        </p:nvSpPr>
        <p:spPr>
          <a:xfrm>
            <a:off x="371375" y="964003"/>
            <a:ext cx="11839073" cy="483017"/>
          </a:xfrm>
          <a:prstGeom prst="rect">
            <a:avLst/>
          </a:prstGeom>
          <a:noFill/>
        </p:spPr>
        <p:txBody>
          <a:bodyPr wrap="square">
            <a:spAutoFit/>
          </a:bodyPr>
          <a:lstStyle/>
          <a:p>
            <a:pPr lvl="0" algn="ctr">
              <a:lnSpc>
                <a:spcPct val="115000"/>
              </a:lnSpc>
              <a:tabLst>
                <a:tab pos="270510" algn="l"/>
              </a:tabLst>
            </a:pPr>
            <a:r>
              <a:rPr lang="ru-RU" sz="2400" b="1" u="sng" kern="100" dirty="0">
                <a:solidFill>
                  <a:srgbClr val="C00000"/>
                </a:solidFill>
                <a:latin typeface="Times New Roman" panose="02020603050405020304" pitchFamily="18" charset="0"/>
                <a:ea typeface="Aptos" panose="020B0004020202020204" pitchFamily="34" charset="0"/>
                <a:cs typeface="Times New Roman" panose="02020603050405020304" pitchFamily="18" charset="0"/>
              </a:rPr>
              <a:t>V</a:t>
            </a:r>
            <a:r>
              <a:rPr lang="en-US" sz="2400" b="1" u="sng" kern="100" dirty="0">
                <a:solidFill>
                  <a:srgbClr val="C00000"/>
                </a:solidFill>
                <a:latin typeface="Times New Roman" panose="02020603050405020304" pitchFamily="18" charset="0"/>
                <a:ea typeface="Aptos" panose="020B0004020202020204" pitchFamily="34" charset="0"/>
                <a:cs typeface="Times New Roman" panose="02020603050405020304" pitchFamily="18" charset="0"/>
              </a:rPr>
              <a:t>II</a:t>
            </a:r>
            <a:r>
              <a:rPr lang="ru-RU" sz="2400" b="1" u="sng" kern="100" dirty="0">
                <a:solidFill>
                  <a:srgbClr val="C00000"/>
                </a:solidFill>
                <a:latin typeface="Times New Roman" panose="02020603050405020304" pitchFamily="18" charset="0"/>
                <a:ea typeface="Aptos" panose="020B0004020202020204" pitchFamily="34" charset="0"/>
                <a:cs typeface="Times New Roman" panose="02020603050405020304" pitchFamily="18" charset="0"/>
              </a:rPr>
              <a:t>. </a:t>
            </a:r>
            <a:r>
              <a:rPr lang="ru-RU" sz="2400" b="1" u="sng" kern="100"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Вставка ключевых </a:t>
            </a:r>
            <a:r>
              <a:rPr lang="ru-RU" sz="2400" b="1" u="sng" kern="100" dirty="0" smtClean="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слов</a:t>
            </a:r>
            <a:endParaRPr lang="ru-RU"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2" name="Прямоугольник 1"/>
          <p:cNvSpPr/>
          <p:nvPr/>
        </p:nvSpPr>
        <p:spPr>
          <a:xfrm>
            <a:off x="371375" y="1529138"/>
            <a:ext cx="11486949" cy="3458191"/>
          </a:xfrm>
          <a:prstGeom prst="rect">
            <a:avLst/>
          </a:prstGeom>
        </p:spPr>
        <p:txBody>
          <a:bodyPr wrap="square">
            <a:spAutoFit/>
          </a:bodyPr>
          <a:lstStyle/>
          <a:p>
            <a:pPr>
              <a:lnSpc>
                <a:spcPct val="115000"/>
              </a:lnSpc>
              <a:spcAft>
                <a:spcPts val="0"/>
              </a:spcAft>
            </a:pPr>
            <a:r>
              <a:rPr lang="ru-RU" sz="2400" b="1" kern="100" dirty="0">
                <a:latin typeface="Times New Roman" panose="02020603050405020304" pitchFamily="18" charset="0"/>
                <a:ea typeface="Aptos" panose="020B0004020202020204" pitchFamily="34" charset="0"/>
                <a:cs typeface="Times New Roman" panose="02020603050405020304" pitchFamily="18" charset="0"/>
              </a:rPr>
              <a:t>Задание </a:t>
            </a:r>
            <a:r>
              <a:rPr lang="ru-RU" sz="2400" b="1" kern="100" dirty="0" smtClean="0">
                <a:latin typeface="Times New Roman" panose="02020603050405020304" pitchFamily="18" charset="0"/>
                <a:ea typeface="Aptos" panose="020B0004020202020204" pitchFamily="34" charset="0"/>
                <a:cs typeface="Times New Roman" panose="02020603050405020304" pitchFamily="18" charset="0"/>
              </a:rPr>
              <a:t>№2 (химия).</a:t>
            </a:r>
            <a:r>
              <a:rPr lang="ru-RU" sz="2400" kern="100" dirty="0" smtClean="0">
                <a:latin typeface="Times New Roman" panose="02020603050405020304" pitchFamily="18" charset="0"/>
                <a:ea typeface="Aptos" panose="020B0004020202020204" pitchFamily="34" charset="0"/>
                <a:cs typeface="Times New Roman" panose="02020603050405020304" pitchFamily="18" charset="0"/>
              </a:rPr>
              <a:t> </a:t>
            </a:r>
            <a:r>
              <a:rPr lang="ru-RU" sz="2400" kern="100" dirty="0" smtClean="0">
                <a:latin typeface="Times New Roman" panose="02020603050405020304" pitchFamily="18" charset="0"/>
                <a:ea typeface="Aptos" panose="020B0004020202020204"/>
                <a:cs typeface="Times New Roman" panose="02020603050405020304" pitchFamily="18" charset="0"/>
              </a:rPr>
              <a:t>Прочтите </a:t>
            </a:r>
            <a:r>
              <a:rPr lang="ru-RU" sz="2400" kern="100" dirty="0">
                <a:latin typeface="Times New Roman" panose="02020603050405020304" pitchFamily="18" charset="0"/>
                <a:ea typeface="Aptos" panose="020B0004020202020204"/>
                <a:cs typeface="Times New Roman" panose="02020603050405020304" pitchFamily="18" charset="0"/>
              </a:rPr>
              <a:t>определения. Пользуясь списком, найдите подходящее слово и впишите в скобках соответствующую этому слову букву. Использовать слова дважды нельзя, некоторые слова – лишние. </a:t>
            </a:r>
            <a:r>
              <a:rPr lang="ru-RU" sz="2400" u="sng" kern="100" dirty="0" err="1" smtClean="0">
                <a:latin typeface="Times New Roman" panose="02020603050405020304" pitchFamily="18" charset="0"/>
                <a:ea typeface="Aptos" panose="020B0004020202020204"/>
                <a:cs typeface="Times New Roman" panose="02020603050405020304" pitchFamily="18" charset="0"/>
              </a:rPr>
              <a:t>Определения:</a:t>
            </a:r>
            <a:r>
              <a:rPr lang="ru-RU" sz="2400" kern="100" dirty="0" err="1" smtClean="0">
                <a:latin typeface="Times New Roman" panose="02020603050405020304" pitchFamily="18" charset="0"/>
                <a:ea typeface="Aptos" panose="020B0004020202020204"/>
                <a:cs typeface="Times New Roman" panose="02020603050405020304" pitchFamily="18" charset="0"/>
              </a:rPr>
              <a:t>Массовая</a:t>
            </a:r>
            <a:r>
              <a:rPr lang="ru-RU" sz="2400" kern="100" dirty="0" smtClean="0">
                <a:latin typeface="Times New Roman" panose="02020603050405020304" pitchFamily="18" charset="0"/>
                <a:ea typeface="Aptos" panose="020B0004020202020204"/>
                <a:cs typeface="Times New Roman" panose="02020603050405020304" pitchFamily="18" charset="0"/>
              </a:rPr>
              <a:t> </a:t>
            </a:r>
            <a:r>
              <a:rPr lang="ru-RU" sz="2400" kern="100" dirty="0">
                <a:latin typeface="Times New Roman" panose="02020603050405020304" pitchFamily="18" charset="0"/>
                <a:ea typeface="Aptos" panose="020B0004020202020204"/>
                <a:cs typeface="Times New Roman" panose="02020603050405020304" pitchFamily="18" charset="0"/>
              </a:rPr>
              <a:t>доля – (…..), показывающая, какую часть составляет масса данного компонента (…..) от массы (…..), то есть массу растворенного вещества, содержащуюся (…..) в </a:t>
            </a:r>
            <a:r>
              <a:rPr lang="ru-RU" sz="2400" kern="100" dirty="0" smtClean="0">
                <a:latin typeface="Times New Roman" panose="02020603050405020304" pitchFamily="18" charset="0"/>
                <a:ea typeface="Aptos" panose="020B0004020202020204"/>
                <a:cs typeface="Times New Roman" panose="02020603050405020304" pitchFamily="18" charset="0"/>
              </a:rPr>
              <a:t>раствора.</a:t>
            </a:r>
            <a:endParaRPr lang="ru-RU" sz="2400" kern="100" dirty="0" smtClean="0">
              <a:latin typeface="Aptos" panose="020B0004020202020204"/>
              <a:ea typeface="Aptos" panose="020B0004020202020204"/>
              <a:cs typeface="Times New Roman" panose="02020603050405020304" pitchFamily="18" charset="0"/>
            </a:endParaRPr>
          </a:p>
          <a:p>
            <a:pPr>
              <a:lnSpc>
                <a:spcPct val="115000"/>
              </a:lnSpc>
              <a:spcAft>
                <a:spcPts val="0"/>
              </a:spcAft>
            </a:pPr>
            <a:r>
              <a:rPr lang="ru-RU" sz="2400" u="sng" kern="100" dirty="0" smtClean="0">
                <a:latin typeface="Times New Roman" panose="02020603050405020304" pitchFamily="18" charset="0"/>
                <a:ea typeface="Aptos" panose="020B0004020202020204"/>
                <a:cs typeface="Times New Roman" panose="02020603050405020304" pitchFamily="18" charset="0"/>
              </a:rPr>
              <a:t>Список </a:t>
            </a:r>
            <a:r>
              <a:rPr lang="ru-RU" sz="2400" u="sng" kern="100" dirty="0">
                <a:latin typeface="Times New Roman" panose="02020603050405020304" pitchFamily="18" charset="0"/>
                <a:ea typeface="Aptos" panose="020B0004020202020204"/>
                <a:cs typeface="Times New Roman" panose="02020603050405020304" pitchFamily="18" charset="0"/>
              </a:rPr>
              <a:t>слов:</a:t>
            </a:r>
            <a:endParaRPr lang="ru-RU" sz="2400" kern="100" dirty="0">
              <a:latin typeface="Aptos" panose="020B0004020202020204"/>
              <a:ea typeface="Aptos" panose="020B0004020202020204"/>
              <a:cs typeface="Times New Roman" panose="02020603050405020304" pitchFamily="18" charset="0"/>
            </a:endParaRPr>
          </a:p>
          <a:p>
            <a:pPr>
              <a:lnSpc>
                <a:spcPct val="115000"/>
              </a:lnSpc>
              <a:spcAft>
                <a:spcPts val="0"/>
              </a:spcAft>
            </a:pPr>
            <a:r>
              <a:rPr lang="ru-RU" sz="2400" i="1" kern="100" dirty="0">
                <a:latin typeface="Times New Roman" panose="02020603050405020304" pitchFamily="18" charset="0"/>
                <a:ea typeface="Aptos" panose="020B0004020202020204"/>
                <a:cs typeface="Times New Roman" panose="02020603050405020304" pitchFamily="18" charset="0"/>
              </a:rPr>
              <a:t>растворенного вещества (</a:t>
            </a:r>
            <a:r>
              <a:rPr lang="ru-RU" sz="2400" b="1" i="1" kern="100" dirty="0">
                <a:latin typeface="Times New Roman" panose="02020603050405020304" pitchFamily="18" charset="0"/>
                <a:ea typeface="Aptos" panose="020B0004020202020204"/>
                <a:cs typeface="Times New Roman" panose="02020603050405020304" pitchFamily="18" charset="0"/>
              </a:rPr>
              <a:t>А</a:t>
            </a:r>
            <a:r>
              <a:rPr lang="ru-RU" sz="2400" i="1" kern="100" dirty="0">
                <a:latin typeface="Times New Roman" panose="02020603050405020304" pitchFamily="18" charset="0"/>
                <a:ea typeface="Aptos" panose="020B0004020202020204"/>
                <a:cs typeface="Times New Roman" panose="02020603050405020304" pitchFamily="18" charset="0"/>
              </a:rPr>
              <a:t>), раствора (</a:t>
            </a:r>
            <a:r>
              <a:rPr lang="ru-RU" sz="2400" b="1" i="1" kern="100" dirty="0">
                <a:latin typeface="Times New Roman" panose="02020603050405020304" pitchFamily="18" charset="0"/>
                <a:ea typeface="Aptos" panose="020B0004020202020204"/>
                <a:cs typeface="Times New Roman" panose="02020603050405020304" pitchFamily="18" charset="0"/>
              </a:rPr>
              <a:t>Б</a:t>
            </a:r>
            <a:r>
              <a:rPr lang="ru-RU" sz="2400" i="1" kern="100" dirty="0">
                <a:latin typeface="Times New Roman" panose="02020603050405020304" pitchFamily="18" charset="0"/>
                <a:ea typeface="Aptos" panose="020B0004020202020204"/>
                <a:cs typeface="Times New Roman" panose="02020603050405020304" pitchFamily="18" charset="0"/>
              </a:rPr>
              <a:t>), 100 г (</a:t>
            </a:r>
            <a:r>
              <a:rPr lang="ru-RU" sz="2400" b="1" i="1" kern="100" dirty="0">
                <a:latin typeface="Times New Roman" panose="02020603050405020304" pitchFamily="18" charset="0"/>
                <a:ea typeface="Aptos" panose="020B0004020202020204"/>
                <a:cs typeface="Times New Roman" panose="02020603050405020304" pitchFamily="18" charset="0"/>
              </a:rPr>
              <a:t>В</a:t>
            </a:r>
            <a:r>
              <a:rPr lang="ru-RU" sz="2400" i="1" kern="100" dirty="0">
                <a:latin typeface="Times New Roman" panose="02020603050405020304" pitchFamily="18" charset="0"/>
                <a:ea typeface="Aptos" panose="020B0004020202020204"/>
                <a:cs typeface="Times New Roman" panose="02020603050405020304" pitchFamily="18" charset="0"/>
              </a:rPr>
              <a:t>), величина (</a:t>
            </a:r>
            <a:r>
              <a:rPr lang="ru-RU" sz="2400" b="1" i="1" kern="100" dirty="0">
                <a:latin typeface="Times New Roman" panose="02020603050405020304" pitchFamily="18" charset="0"/>
                <a:ea typeface="Aptos" panose="020B0004020202020204"/>
                <a:cs typeface="Times New Roman" panose="02020603050405020304" pitchFamily="18" charset="0"/>
              </a:rPr>
              <a:t>Г</a:t>
            </a:r>
            <a:r>
              <a:rPr lang="ru-RU" sz="2400" i="1" kern="100" dirty="0">
                <a:latin typeface="Times New Roman" panose="02020603050405020304" pitchFamily="18" charset="0"/>
                <a:ea typeface="Aptos" panose="020B0004020202020204"/>
                <a:cs typeface="Times New Roman" panose="02020603050405020304" pitchFamily="18" charset="0"/>
              </a:rPr>
              <a:t>)</a:t>
            </a:r>
            <a:endParaRPr lang="ru-RU" sz="2400" kern="100" dirty="0">
              <a:effectLst/>
              <a:latin typeface="Aptos" panose="020B0004020202020204"/>
              <a:ea typeface="Aptos" panose="020B0004020202020204"/>
              <a:cs typeface="Times New Roman" panose="02020603050405020304" pitchFamily="18" charset="0"/>
            </a:endParaRPr>
          </a:p>
        </p:txBody>
      </p:sp>
    </p:spTree>
    <p:extLst>
      <p:ext uri="{BB962C8B-B14F-4D97-AF65-F5344CB8AC3E}">
        <p14:creationId xmlns:p14="http://schemas.microsoft.com/office/powerpoint/2010/main" val="2970739440"/>
      </p:ext>
    </p:extLst>
  </p:cSld>
  <p:clrMapOvr>
    <a:masterClrMapping/>
  </p:clrMapOvr>
  <p:transition>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9A72E43A-2FC3-43A9-8E8E-0BF749E66E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Рисунок 3">
            <a:extLst>
              <a:ext uri="{FF2B5EF4-FFF2-40B4-BE49-F238E27FC236}">
                <a16:creationId xmlns="" xmlns:a16="http://schemas.microsoft.com/office/drawing/2014/main" id="{C3E3E90E-E33A-2658-46E8-FEF47F1020BB}"/>
              </a:ext>
            </a:extLst>
          </p:cNvPr>
          <p:cNvPicPr>
            <a:picLocks noChangeAspect="1"/>
          </p:cNvPicPr>
          <p:nvPr/>
        </p:nvPicPr>
        <p:blipFill>
          <a:blip r:embed="rId3"/>
          <a:srcRect t="12951" r="2" b="4086"/>
          <a:stretch/>
        </p:blipFill>
        <p:spPr>
          <a:xfrm>
            <a:off x="20" y="10"/>
            <a:ext cx="4003019" cy="3388883"/>
          </a:xfrm>
          <a:prstGeom prst="rect">
            <a:avLst/>
          </a:prstGeom>
        </p:spPr>
      </p:pic>
      <p:pic>
        <p:nvPicPr>
          <p:cNvPr id="5" name="Рисунок 4">
            <a:extLst>
              <a:ext uri="{FF2B5EF4-FFF2-40B4-BE49-F238E27FC236}">
                <a16:creationId xmlns="" xmlns:a16="http://schemas.microsoft.com/office/drawing/2014/main" id="{CF9EC257-0FAB-355B-3E90-557A60D9DB74}"/>
              </a:ext>
            </a:extLst>
          </p:cNvPr>
          <p:cNvPicPr>
            <a:picLocks noChangeAspect="1"/>
          </p:cNvPicPr>
          <p:nvPr/>
        </p:nvPicPr>
        <p:blipFill>
          <a:blip r:embed="rId4"/>
          <a:srcRect l="6971" r="30720" b="-1"/>
          <a:stretch/>
        </p:blipFill>
        <p:spPr>
          <a:xfrm>
            <a:off x="20" y="3469102"/>
            <a:ext cx="4003019" cy="3388893"/>
          </a:xfrm>
          <a:prstGeom prst="rect">
            <a:avLst/>
          </a:prstGeom>
        </p:spPr>
      </p:pic>
      <p:pic>
        <p:nvPicPr>
          <p:cNvPr id="8" name="Picture 2" descr="Picture background">
            <a:extLst>
              <a:ext uri="{FF2B5EF4-FFF2-40B4-BE49-F238E27FC236}">
                <a16:creationId xmlns="" xmlns:a16="http://schemas.microsoft.com/office/drawing/2014/main" id="{B8CCB2FF-1996-706B-900A-8CF13E5C7E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1023" r="16939"/>
          <a:stretch/>
        </p:blipFill>
        <p:spPr bwMode="auto">
          <a:xfrm>
            <a:off x="4094479" y="10"/>
            <a:ext cx="4014047"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Picture background">
            <a:extLst>
              <a:ext uri="{FF2B5EF4-FFF2-40B4-BE49-F238E27FC236}">
                <a16:creationId xmlns="" xmlns:a16="http://schemas.microsoft.com/office/drawing/2014/main" id="{A2FC4D0D-C283-7412-0EF1-8D9DD1357B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7928" r="7" b="4955"/>
          <a:stretch/>
        </p:blipFill>
        <p:spPr bwMode="auto">
          <a:xfrm>
            <a:off x="8188960" y="10"/>
            <a:ext cx="4003039" cy="3383270"/>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 xmlns:a16="http://schemas.microsoft.com/office/drawing/2014/main" id="{A2D21D97-35D2-4978-DA23-E9F243DB0237}"/>
              </a:ext>
            </a:extLst>
          </p:cNvPr>
          <p:cNvPicPr>
            <a:picLocks noChangeAspect="1"/>
          </p:cNvPicPr>
          <p:nvPr/>
        </p:nvPicPr>
        <p:blipFill>
          <a:blip r:embed="rId7"/>
          <a:srcRect t="15109" r="-1" b="-1"/>
          <a:stretch/>
        </p:blipFill>
        <p:spPr>
          <a:xfrm>
            <a:off x="8199966" y="3469102"/>
            <a:ext cx="3992034" cy="3388893"/>
          </a:xfrm>
          <a:prstGeom prst="rect">
            <a:avLst/>
          </a:prstGeom>
        </p:spPr>
      </p:pic>
    </p:spTree>
    <p:extLst>
      <p:ext uri="{BB962C8B-B14F-4D97-AF65-F5344CB8AC3E}">
        <p14:creationId xmlns:p14="http://schemas.microsoft.com/office/powerpoint/2010/main" val="3808466777"/>
      </p:ext>
    </p:extLst>
  </p:cSld>
  <p:clrMapOvr>
    <a:masterClrMapping/>
  </p:clrMapOvr>
  <p:transition>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701663"/>
            <a:ext cx="10351752" cy="2736819"/>
          </a:xfrm>
        </p:spPr>
        <p:txBody>
          <a:bodyPr/>
          <a:lstStyle/>
          <a:p>
            <a:r>
              <a:rPr lang="ru-RU" b="1" dirty="0" smtClean="0"/>
              <a:t>Диагностика усвоения информации</a:t>
            </a:r>
            <a:endParaRPr lang="ru-RU" b="1" dirty="0"/>
          </a:p>
        </p:txBody>
      </p:sp>
      <p:sp>
        <p:nvSpPr>
          <p:cNvPr id="3" name="Текст 2"/>
          <p:cNvSpPr>
            <a:spLocks noGrp="1"/>
          </p:cNvSpPr>
          <p:nvPr>
            <p:ph type="body" idx="1"/>
          </p:nvPr>
        </p:nvSpPr>
        <p:spPr/>
        <p:txBody>
          <a:bodyPr>
            <a:normAutofit/>
          </a:bodyPr>
          <a:lstStyle/>
          <a:p>
            <a:r>
              <a:rPr lang="ru-RU" sz="2800" b="1" i="1" dirty="0"/>
              <a:t>(з</a:t>
            </a:r>
            <a:r>
              <a:rPr lang="ru-RU" sz="2800" b="1" i="1" dirty="0">
                <a:latin typeface="Times New Roman" panose="02020603050405020304" pitchFamily="18" charset="0"/>
                <a:ea typeface="Aptos" panose="020B0004020202020204" pitchFamily="34" charset="0"/>
              </a:rPr>
              <a:t>адания  для диагностики усвоения признаков)</a:t>
            </a:r>
            <a:endParaRPr lang="ru-RU" sz="2800" b="1" i="1" dirty="0"/>
          </a:p>
          <a:p>
            <a:r>
              <a:rPr lang="ru-RU" sz="2800" b="1" dirty="0" smtClean="0"/>
              <a:t>Задания на соответствия</a:t>
            </a:r>
            <a:endParaRPr lang="ru-RU" sz="2800" b="1" dirty="0"/>
          </a:p>
        </p:txBody>
      </p:sp>
    </p:spTree>
    <p:extLst>
      <p:ext uri="{BB962C8B-B14F-4D97-AF65-F5344CB8AC3E}">
        <p14:creationId xmlns:p14="http://schemas.microsoft.com/office/powerpoint/2010/main" val="2549629657"/>
      </p:ext>
    </p:extLst>
  </p:cSld>
  <p:clrMapOvr>
    <a:masterClrMapping/>
  </p:clrMapOvr>
  <p:transition>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xmlns="" id="{F73B94BF-E90A-1CDB-10FC-32B7E25E8D4D}"/>
              </a:ext>
            </a:extLst>
          </p:cNvPr>
          <p:cNvSpPr txBox="1">
            <a:spLocks/>
          </p:cNvSpPr>
          <p:nvPr/>
        </p:nvSpPr>
        <p:spPr>
          <a:xfrm>
            <a:off x="450471" y="0"/>
            <a:ext cx="11291058" cy="6858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nSpc>
                <a:spcPct val="100000"/>
              </a:lnSpc>
            </a:pPr>
            <a:r>
              <a:rPr lang="ru-RU" sz="2000" b="1" dirty="0">
                <a:solidFill>
                  <a:schemeClr val="tx1">
                    <a:lumMod val="95000"/>
                    <a:lumOff val="5000"/>
                  </a:schemeClr>
                </a:solidFill>
                <a:latin typeface="Times New Roman" panose="02020603050405020304" pitchFamily="18" charset="0"/>
                <a:cs typeface="Times New Roman" panose="02020603050405020304" pitchFamily="18" charset="0"/>
              </a:rPr>
              <a:t>Диагностика усвоения информации </a:t>
            </a:r>
          </a:p>
          <a:p>
            <a:pPr>
              <a:lnSpc>
                <a:spcPct val="100000"/>
              </a:lnSpc>
            </a:pPr>
            <a:r>
              <a:rPr lang="ru-RU" sz="2000" b="1" dirty="0">
                <a:solidFill>
                  <a:schemeClr val="tx1">
                    <a:lumMod val="95000"/>
                    <a:lumOff val="5000"/>
                  </a:schemeClr>
                </a:solidFill>
                <a:latin typeface="Times New Roman" panose="02020603050405020304" pitchFamily="18" charset="0"/>
                <a:cs typeface="Times New Roman" panose="02020603050405020304" pitchFamily="18" charset="0"/>
              </a:rPr>
              <a:t>(з</a:t>
            </a:r>
            <a:r>
              <a:rPr lang="ru-RU" sz="2000" b="1" dirty="0">
                <a:effectLst/>
                <a:latin typeface="Times New Roman" panose="02020603050405020304" pitchFamily="18" charset="0"/>
                <a:ea typeface="Aptos" panose="020B0004020202020204" pitchFamily="34" charset="0"/>
              </a:rPr>
              <a:t>адания  для диагностики усвоения признаков</a:t>
            </a:r>
            <a:r>
              <a:rPr lang="ru-RU" sz="2000" b="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ru-RU" sz="2000" b="1" dirty="0"/>
          </a:p>
        </p:txBody>
      </p:sp>
      <p:pic>
        <p:nvPicPr>
          <p:cNvPr id="5" name="Рисунок 4">
            <a:extLst>
              <a:ext uri="{FF2B5EF4-FFF2-40B4-BE49-F238E27FC236}">
                <a16:creationId xmlns:a16="http://schemas.microsoft.com/office/drawing/2014/main" xmlns="" id="{BA16FBDD-4F6A-804E-8904-C47236B744D8}"/>
              </a:ext>
            </a:extLst>
          </p:cNvPr>
          <p:cNvPicPr>
            <a:picLocks noChangeAspect="1"/>
          </p:cNvPicPr>
          <p:nvPr/>
        </p:nvPicPr>
        <p:blipFill>
          <a:blip r:embed="rId2"/>
          <a:stretch>
            <a:fillRect/>
          </a:stretch>
        </p:blipFill>
        <p:spPr>
          <a:xfrm>
            <a:off x="555172" y="1675905"/>
            <a:ext cx="9828765" cy="5102545"/>
          </a:xfrm>
          <a:prstGeom prst="rect">
            <a:avLst/>
          </a:prstGeom>
        </p:spPr>
      </p:pic>
      <p:sp>
        <p:nvSpPr>
          <p:cNvPr id="9" name="TextBox 8">
            <a:extLst>
              <a:ext uri="{FF2B5EF4-FFF2-40B4-BE49-F238E27FC236}">
                <a16:creationId xmlns:a16="http://schemas.microsoft.com/office/drawing/2014/main" xmlns="" id="{529CBBDD-5406-AB01-CC75-8DF6146641E8}"/>
              </a:ext>
            </a:extLst>
          </p:cNvPr>
          <p:cNvSpPr txBox="1"/>
          <p:nvPr/>
        </p:nvSpPr>
        <p:spPr>
          <a:xfrm>
            <a:off x="3235750" y="794398"/>
            <a:ext cx="5720499" cy="517065"/>
          </a:xfrm>
          <a:prstGeom prst="rect">
            <a:avLst/>
          </a:prstGeom>
          <a:noFill/>
        </p:spPr>
        <p:txBody>
          <a:bodyPr wrap="square">
            <a:spAutoFit/>
          </a:bodyPr>
          <a:lstStyle/>
          <a:p>
            <a:pPr lvl="0">
              <a:lnSpc>
                <a:spcPct val="115000"/>
              </a:lnSpc>
              <a:spcAft>
                <a:spcPts val="800"/>
              </a:spcAft>
              <a:tabLst>
                <a:tab pos="270510" algn="l"/>
              </a:tabLst>
            </a:pPr>
            <a:r>
              <a:rPr lang="en-US" sz="2400" b="1" u="sng" kern="100"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VIII</a:t>
            </a:r>
            <a:r>
              <a:rPr lang="ru-RU" sz="2400" b="1" u="sng" kern="100"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 Задания на соответствие</a:t>
            </a:r>
            <a:endParaRPr lang="ru-RU"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10708903"/>
      </p:ext>
    </p:extLst>
  </p:cSld>
  <p:clrMapOvr>
    <a:masterClrMapping/>
  </p:clrMapOvr>
  <p:transition>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FD8F311-17B0-E2D9-E6FA-95BF7A888B75}"/>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xmlns="" id="{79FF31C8-3EFD-CF79-BD63-FB29E60D672D}"/>
              </a:ext>
            </a:extLst>
          </p:cNvPr>
          <p:cNvSpPr txBox="1"/>
          <p:nvPr/>
        </p:nvSpPr>
        <p:spPr>
          <a:xfrm>
            <a:off x="450471" y="766985"/>
            <a:ext cx="11244224" cy="8197629"/>
          </a:xfrm>
          <a:prstGeom prst="rect">
            <a:avLst/>
          </a:prstGeom>
          <a:noFill/>
        </p:spPr>
        <p:txBody>
          <a:bodyPr wrap="square">
            <a:spAutoFit/>
          </a:bodyPr>
          <a:lstStyle/>
          <a:p>
            <a:pPr lvl="0">
              <a:lnSpc>
                <a:spcPct val="115000"/>
              </a:lnSpc>
              <a:tabLst>
                <a:tab pos="270510" algn="l"/>
              </a:tabLst>
            </a:pPr>
            <a:r>
              <a:rPr lang="ru-RU" sz="2000" b="1" kern="100" dirty="0" smtClean="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b="1" u="sng" kern="100" dirty="0" smtClean="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VIII</a:t>
            </a:r>
            <a:r>
              <a:rPr lang="ru-RU" sz="2000" b="1" u="sng" kern="100"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 Задания на соответствие</a:t>
            </a:r>
          </a:p>
          <a:p>
            <a:pPr>
              <a:lnSpc>
                <a:spcPct val="115000"/>
              </a:lnSpc>
              <a:tabLst>
                <a:tab pos="270510" algn="l"/>
              </a:tabLst>
            </a:pPr>
            <a:r>
              <a:rPr lang="ru-RU" sz="2000" b="1" kern="100" dirty="0">
                <a:effectLst/>
                <a:latin typeface="Times New Roman" panose="02020603050405020304" pitchFamily="18" charset="0"/>
                <a:ea typeface="Aptos" panose="020B0004020202020204" pitchFamily="34" charset="0"/>
                <a:cs typeface="Times New Roman" panose="02020603050405020304" pitchFamily="18" charset="0"/>
              </a:rPr>
              <a:t>Задание №</a:t>
            </a:r>
            <a:r>
              <a:rPr lang="ru-RU" sz="2000" b="1" kern="100" dirty="0" smtClean="0">
                <a:effectLst/>
                <a:latin typeface="Times New Roman" panose="02020603050405020304" pitchFamily="18" charset="0"/>
                <a:ea typeface="Aptos" panose="020B0004020202020204" pitchFamily="34" charset="0"/>
                <a:cs typeface="Times New Roman" panose="02020603050405020304" pitchFamily="18" charset="0"/>
              </a:rPr>
              <a:t>1 (биология).</a:t>
            </a:r>
            <a:r>
              <a:rPr lang="ru-RU" sz="2000" kern="100" dirty="0" smtClean="0">
                <a:effectLst/>
                <a:latin typeface="Times New Roman" panose="02020603050405020304" pitchFamily="18" charset="0"/>
                <a:ea typeface="Aptos" panose="020B0004020202020204" pitchFamily="34" charset="0"/>
                <a:cs typeface="Times New Roman" panose="02020603050405020304" pitchFamily="18" charset="0"/>
              </a:rPr>
              <a:t> </a:t>
            </a:r>
            <a:r>
              <a:rPr lang="ru-RU" sz="2000" kern="100" dirty="0">
                <a:effectLst/>
                <a:latin typeface="Times New Roman" panose="02020603050405020304" pitchFamily="18" charset="0"/>
                <a:ea typeface="Aptos" panose="020B0004020202020204" pitchFamily="34" charset="0"/>
                <a:cs typeface="Times New Roman" panose="02020603050405020304" pitchFamily="18" charset="0"/>
              </a:rPr>
              <a:t>Установите соответствие между явлением и признаком. Каждой позиции в первом столбце подберите соответствующую позицию со второго столбца. Ответы запишите в таблицу.</a:t>
            </a:r>
          </a:p>
          <a:p>
            <a:pPr>
              <a:lnSpc>
                <a:spcPct val="115000"/>
              </a:lnSpc>
              <a:tabLst>
                <a:tab pos="270510" algn="l"/>
              </a:tabLst>
            </a:pPr>
            <a:endParaRPr lang="ru-RU" sz="2000" kern="100" dirty="0">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tabLst>
                <a:tab pos="270510" algn="l"/>
              </a:tabLst>
            </a:pPr>
            <a:endParaRPr lang="ru-RU"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tabLst>
                <a:tab pos="270510" algn="l"/>
              </a:tabLst>
            </a:pPr>
            <a:endParaRPr lang="ru-RU" sz="2000" kern="100" dirty="0">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tabLst>
                <a:tab pos="270510" algn="l"/>
              </a:tabLst>
            </a:pPr>
            <a:endParaRPr lang="ru-RU"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tabLst>
                <a:tab pos="270510" algn="l"/>
              </a:tabLst>
            </a:pPr>
            <a:endParaRPr lang="ru-RU" sz="2000" kern="100" dirty="0">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tabLst>
                <a:tab pos="270510" algn="l"/>
              </a:tabLst>
            </a:pPr>
            <a:endParaRPr lang="ru-RU"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tabLst>
                <a:tab pos="270510" algn="l"/>
              </a:tabLst>
            </a:pPr>
            <a:endParaRPr lang="ru-RU" sz="2000" kern="100" dirty="0">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tabLst>
                <a:tab pos="270510" algn="l"/>
              </a:tabLst>
            </a:pPr>
            <a:endParaRPr lang="ru-RU"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tabLst>
                <a:tab pos="270510" algn="l"/>
              </a:tabLst>
            </a:pPr>
            <a:endParaRPr lang="ru-RU"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tabLst>
                <a:tab pos="270510" algn="l"/>
              </a:tabLst>
            </a:pPr>
            <a:endParaRPr lang="ru-RU" sz="2000" kern="100" dirty="0">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tabLst>
                <a:tab pos="270510" algn="l"/>
              </a:tabLst>
            </a:pPr>
            <a:endParaRPr lang="ru-RU"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tabLst>
                <a:tab pos="270510" algn="l"/>
              </a:tabLst>
            </a:pPr>
            <a:endParaRPr lang="ru-RU"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tabLst>
                <a:tab pos="270510" algn="l"/>
              </a:tabLst>
            </a:pPr>
            <a:endParaRPr lang="ru-RU"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tabLst>
                <a:tab pos="270510" algn="l"/>
              </a:tabLst>
            </a:pPr>
            <a:endParaRPr lang="ru-RU" sz="2000" kern="100" dirty="0">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tabLst>
                <a:tab pos="270510" algn="l"/>
              </a:tabLst>
            </a:pPr>
            <a:endParaRPr lang="ru-RU"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tabLst>
                <a:tab pos="270510" algn="l"/>
              </a:tabLst>
            </a:pPr>
            <a:endParaRPr lang="ru-RU"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tabLst>
                <a:tab pos="270510" algn="l"/>
              </a:tabLst>
            </a:pPr>
            <a:endParaRPr lang="ru-RU" sz="2000" kern="100" dirty="0">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tabLst>
                <a:tab pos="270510" algn="l"/>
              </a:tabLst>
            </a:pPr>
            <a:endParaRPr lang="ru-RU"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tabLst>
                <a:tab pos="270510" algn="l"/>
              </a:tabLst>
            </a:pPr>
            <a:endParaRPr lang="ru-RU" sz="2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graphicFrame>
        <p:nvGraphicFramePr>
          <p:cNvPr id="6" name="Таблица 5">
            <a:extLst>
              <a:ext uri="{FF2B5EF4-FFF2-40B4-BE49-F238E27FC236}">
                <a16:creationId xmlns:a16="http://schemas.microsoft.com/office/drawing/2014/main" xmlns="" id="{485A9A95-36C2-FA67-9D69-9F608F61D384}"/>
              </a:ext>
            </a:extLst>
          </p:cNvPr>
          <p:cNvGraphicFramePr>
            <a:graphicFrameLocks noGrp="1"/>
          </p:cNvGraphicFramePr>
          <p:nvPr>
            <p:extLst>
              <p:ext uri="{D42A27DB-BD31-4B8C-83A1-F6EECF244321}">
                <p14:modId xmlns:p14="http://schemas.microsoft.com/office/powerpoint/2010/main" val="2757013345"/>
              </p:ext>
            </p:extLst>
          </p:nvPr>
        </p:nvGraphicFramePr>
        <p:xfrm>
          <a:off x="546144" y="2260737"/>
          <a:ext cx="7309407" cy="3014472"/>
        </p:xfrm>
        <a:graphic>
          <a:graphicData uri="http://schemas.openxmlformats.org/drawingml/2006/table">
            <a:tbl>
              <a:tblPr firstRow="1" firstCol="1" bandRow="1"/>
              <a:tblGrid>
                <a:gridCol w="2381183">
                  <a:extLst>
                    <a:ext uri="{9D8B030D-6E8A-4147-A177-3AD203B41FA5}">
                      <a16:colId xmlns:a16="http://schemas.microsoft.com/office/drawing/2014/main" xmlns="" val="1075759067"/>
                    </a:ext>
                  </a:extLst>
                </a:gridCol>
                <a:gridCol w="4928224">
                  <a:extLst>
                    <a:ext uri="{9D8B030D-6E8A-4147-A177-3AD203B41FA5}">
                      <a16:colId xmlns:a16="http://schemas.microsoft.com/office/drawing/2014/main" xmlns="" val="1925677661"/>
                    </a:ext>
                  </a:extLst>
                </a:gridCol>
              </a:tblGrid>
              <a:tr h="246667">
                <a:tc>
                  <a:txBody>
                    <a:bodyPr/>
                    <a:lstStyle/>
                    <a:p>
                      <a:pPr algn="ctr">
                        <a:lnSpc>
                          <a:spcPct val="115000"/>
                        </a:lnSpc>
                        <a:spcAft>
                          <a:spcPts val="800"/>
                        </a:spcAft>
                      </a:pPr>
                      <a:r>
                        <a:rPr lang="ru-RU" sz="1800" b="1" kern="100" dirty="0">
                          <a:effectLst/>
                          <a:latin typeface="Times New Roman" panose="02020603050405020304" pitchFamily="18" charset="0"/>
                          <a:ea typeface="Aptos" panose="020B0004020202020204" pitchFamily="34" charset="0"/>
                          <a:cs typeface="Times New Roman" panose="02020603050405020304" pitchFamily="18" charset="0"/>
                        </a:rPr>
                        <a:t>Явление</a:t>
                      </a:r>
                      <a:endParaRPr lang="ru-RU"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ru-RU" sz="1800" b="1" kern="100" dirty="0">
                          <a:effectLst/>
                          <a:latin typeface="Times New Roman" panose="02020603050405020304" pitchFamily="18" charset="0"/>
                          <a:ea typeface="Aptos" panose="020B0004020202020204" pitchFamily="34" charset="0"/>
                          <a:cs typeface="Times New Roman" panose="02020603050405020304" pitchFamily="18" charset="0"/>
                        </a:rPr>
                        <a:t>Признак</a:t>
                      </a:r>
                      <a:endParaRPr lang="ru-RU"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657474101"/>
                  </a:ext>
                </a:extLst>
              </a:tr>
              <a:tr h="0">
                <a:tc>
                  <a:txBody>
                    <a:bodyPr/>
                    <a:lstStyle/>
                    <a:p>
                      <a:r>
                        <a:rPr lang="ru-RU" sz="1800" kern="1200" dirty="0">
                          <a:solidFill>
                            <a:schemeClr val="tx1"/>
                          </a:solidFill>
                          <a:effectLst/>
                          <a:latin typeface="Times New Roman" panose="02020603050405020304" pitchFamily="18" charset="0"/>
                          <a:ea typeface="+mn-ea"/>
                          <a:cs typeface="Times New Roman" panose="02020603050405020304" pitchFamily="18" charset="0"/>
                        </a:rPr>
                        <a:t>А. Плазмолиз</a:t>
                      </a:r>
                    </a:p>
                    <a:p>
                      <a:endParaRPr lang="ru-RU" sz="1800" kern="1200" dirty="0">
                        <a:solidFill>
                          <a:schemeClr val="tx1"/>
                        </a:solidFill>
                        <a:effectLst/>
                        <a:latin typeface="Times New Roman" panose="02020603050405020304" pitchFamily="18" charset="0"/>
                        <a:ea typeface="+mn-ea"/>
                        <a:cs typeface="Times New Roman" panose="02020603050405020304" pitchFamily="18" charset="0"/>
                      </a:endParaRPr>
                    </a:p>
                    <a:p>
                      <a:r>
                        <a:rPr lang="ru-RU" sz="1800" kern="1200" dirty="0">
                          <a:solidFill>
                            <a:schemeClr val="tx1"/>
                          </a:solidFill>
                          <a:effectLst/>
                          <a:latin typeface="Times New Roman" panose="02020603050405020304" pitchFamily="18" charset="0"/>
                          <a:ea typeface="+mn-ea"/>
                          <a:cs typeface="Times New Roman" panose="02020603050405020304" pitchFamily="18" charset="0"/>
                        </a:rPr>
                        <a:t>Б. </a:t>
                      </a:r>
                      <a:r>
                        <a:rPr lang="ru-RU" sz="1800" kern="1200" dirty="0" err="1">
                          <a:solidFill>
                            <a:schemeClr val="tx1"/>
                          </a:solidFill>
                          <a:effectLst/>
                          <a:latin typeface="Times New Roman" panose="02020603050405020304" pitchFamily="18" charset="0"/>
                          <a:ea typeface="+mn-ea"/>
                          <a:cs typeface="Times New Roman" panose="02020603050405020304" pitchFamily="18" charset="0"/>
                        </a:rPr>
                        <a:t>Деплазмолиз</a:t>
                      </a:r>
                      <a:endParaRPr lang="ru-RU"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ru-RU" sz="1800" kern="100" dirty="0">
                          <a:effectLst/>
                          <a:latin typeface="Times New Roman" panose="02020603050405020304" pitchFamily="18" charset="0"/>
                          <a:ea typeface="Aptos" panose="020B0004020202020204" pitchFamily="34" charset="0"/>
                          <a:cs typeface="Times New Roman" panose="02020603050405020304" pitchFamily="18" charset="0"/>
                        </a:rPr>
                        <a:t>1. Отделение пристеночного слоя цитоплазмы.</a:t>
                      </a:r>
                    </a:p>
                    <a:p>
                      <a:pPr>
                        <a:lnSpc>
                          <a:spcPct val="115000"/>
                        </a:lnSpc>
                        <a:spcAft>
                          <a:spcPts val="0"/>
                        </a:spcAft>
                      </a:pPr>
                      <a:r>
                        <a:rPr lang="ru-RU" sz="1800" kern="100" dirty="0">
                          <a:effectLst/>
                          <a:latin typeface="Times New Roman" panose="02020603050405020304" pitchFamily="18" charset="0"/>
                          <a:ea typeface="Aptos" panose="020B0004020202020204" pitchFamily="34" charset="0"/>
                          <a:cs typeface="Times New Roman" panose="02020603050405020304" pitchFamily="18" charset="0"/>
                        </a:rPr>
                        <a:t>2. Увеличение объёма цитоплазмы.</a:t>
                      </a:r>
                    </a:p>
                    <a:p>
                      <a:pPr>
                        <a:lnSpc>
                          <a:spcPct val="115000"/>
                        </a:lnSpc>
                        <a:spcAft>
                          <a:spcPts val="0"/>
                        </a:spcAft>
                      </a:pPr>
                      <a:r>
                        <a:rPr lang="ru-RU" sz="1800" kern="100" dirty="0">
                          <a:effectLst/>
                          <a:latin typeface="Times New Roman" panose="02020603050405020304" pitchFamily="18" charset="0"/>
                          <a:ea typeface="Aptos" panose="020B0004020202020204" pitchFamily="34" charset="0"/>
                          <a:cs typeface="Times New Roman" panose="02020603050405020304" pitchFamily="18" charset="0"/>
                        </a:rPr>
                        <a:t>3. Восстановление формы клетки.</a:t>
                      </a:r>
                    </a:p>
                    <a:p>
                      <a:pPr>
                        <a:lnSpc>
                          <a:spcPct val="115000"/>
                        </a:lnSpc>
                        <a:spcAft>
                          <a:spcPts val="0"/>
                        </a:spcAft>
                      </a:pPr>
                      <a:r>
                        <a:rPr lang="ru-RU" sz="1800" kern="100" dirty="0">
                          <a:effectLst/>
                          <a:latin typeface="Times New Roman" panose="02020603050405020304" pitchFamily="18" charset="0"/>
                          <a:ea typeface="Aptos" panose="020B0004020202020204" pitchFamily="34" charset="0"/>
                          <a:cs typeface="Times New Roman" panose="02020603050405020304" pitchFamily="18" charset="0"/>
                        </a:rPr>
                        <a:t>4. Возникает под действием гипертонического раствора.</a:t>
                      </a:r>
                    </a:p>
                    <a:p>
                      <a:pPr>
                        <a:lnSpc>
                          <a:spcPct val="115000"/>
                        </a:lnSpc>
                        <a:spcAft>
                          <a:spcPts val="0"/>
                        </a:spcAft>
                      </a:pPr>
                      <a:r>
                        <a:rPr lang="ru-RU" sz="1800" kern="100" dirty="0">
                          <a:effectLst/>
                          <a:latin typeface="Times New Roman" panose="02020603050405020304" pitchFamily="18" charset="0"/>
                          <a:ea typeface="Aptos" panose="020B0004020202020204" pitchFamily="34" charset="0"/>
                          <a:cs typeface="Times New Roman" panose="02020603050405020304" pitchFamily="18" charset="0"/>
                        </a:rPr>
                        <a:t>5. Утрата клеткой воды.</a:t>
                      </a:r>
                    </a:p>
                    <a:p>
                      <a:pPr>
                        <a:lnSpc>
                          <a:spcPct val="115000"/>
                        </a:lnSpc>
                        <a:spcAft>
                          <a:spcPts val="0"/>
                        </a:spcAft>
                      </a:pPr>
                      <a:r>
                        <a:rPr lang="ru-RU" sz="1800" kern="100" dirty="0">
                          <a:effectLst/>
                          <a:latin typeface="Times New Roman" panose="02020603050405020304" pitchFamily="18" charset="0"/>
                          <a:ea typeface="Aptos" panose="020B0004020202020204" pitchFamily="34" charset="0"/>
                          <a:cs typeface="Times New Roman" panose="02020603050405020304" pitchFamily="18" charset="0"/>
                        </a:rPr>
                        <a:t>6. Возникает под действие гипотонического раствора.</a:t>
                      </a:r>
                    </a:p>
                    <a:p>
                      <a:pPr>
                        <a:lnSpc>
                          <a:spcPct val="115000"/>
                        </a:lnSpc>
                        <a:spcAft>
                          <a:spcPts val="0"/>
                        </a:spcAft>
                      </a:pPr>
                      <a:endParaRPr lang="ru-RU" sz="10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696881195"/>
                  </a:ext>
                </a:extLst>
              </a:tr>
            </a:tbl>
          </a:graphicData>
        </a:graphic>
      </p:graphicFrame>
      <p:graphicFrame>
        <p:nvGraphicFramePr>
          <p:cNvPr id="10" name="Таблица 9">
            <a:extLst>
              <a:ext uri="{FF2B5EF4-FFF2-40B4-BE49-F238E27FC236}">
                <a16:creationId xmlns:a16="http://schemas.microsoft.com/office/drawing/2014/main" xmlns="" id="{6F345BDE-9144-7FB8-A84D-13C36C2B9166}"/>
              </a:ext>
            </a:extLst>
          </p:cNvPr>
          <p:cNvGraphicFramePr>
            <a:graphicFrameLocks noGrp="1"/>
          </p:cNvGraphicFramePr>
          <p:nvPr>
            <p:extLst>
              <p:ext uri="{D42A27DB-BD31-4B8C-83A1-F6EECF244321}">
                <p14:modId xmlns:p14="http://schemas.microsoft.com/office/powerpoint/2010/main" val="2038323588"/>
              </p:ext>
            </p:extLst>
          </p:nvPr>
        </p:nvGraphicFramePr>
        <p:xfrm>
          <a:off x="1286556" y="5655128"/>
          <a:ext cx="1563370" cy="527050"/>
        </p:xfrm>
        <a:graphic>
          <a:graphicData uri="http://schemas.openxmlformats.org/drawingml/2006/table">
            <a:tbl>
              <a:tblPr firstRow="1" firstCol="1" bandRow="1"/>
              <a:tblGrid>
                <a:gridCol w="294852">
                  <a:extLst>
                    <a:ext uri="{9D8B030D-6E8A-4147-A177-3AD203B41FA5}">
                      <a16:colId xmlns:a16="http://schemas.microsoft.com/office/drawing/2014/main" xmlns="" val="55129044"/>
                    </a:ext>
                  </a:extLst>
                </a:gridCol>
                <a:gridCol w="281516">
                  <a:extLst>
                    <a:ext uri="{9D8B030D-6E8A-4147-A177-3AD203B41FA5}">
                      <a16:colId xmlns:a16="http://schemas.microsoft.com/office/drawing/2014/main" xmlns="" val="3109832793"/>
                    </a:ext>
                  </a:extLst>
                </a:gridCol>
                <a:gridCol w="263102">
                  <a:extLst>
                    <a:ext uri="{9D8B030D-6E8A-4147-A177-3AD203B41FA5}">
                      <a16:colId xmlns:a16="http://schemas.microsoft.com/office/drawing/2014/main" xmlns="" val="3074110533"/>
                    </a:ext>
                  </a:extLst>
                </a:gridCol>
                <a:gridCol w="241300">
                  <a:extLst>
                    <a:ext uri="{9D8B030D-6E8A-4147-A177-3AD203B41FA5}">
                      <a16:colId xmlns:a16="http://schemas.microsoft.com/office/drawing/2014/main" xmlns="" val="1402029504"/>
                    </a:ext>
                  </a:extLst>
                </a:gridCol>
                <a:gridCol w="241300">
                  <a:extLst>
                    <a:ext uri="{9D8B030D-6E8A-4147-A177-3AD203B41FA5}">
                      <a16:colId xmlns:a16="http://schemas.microsoft.com/office/drawing/2014/main" xmlns="" val="3259625238"/>
                    </a:ext>
                  </a:extLst>
                </a:gridCol>
                <a:gridCol w="241300">
                  <a:extLst>
                    <a:ext uri="{9D8B030D-6E8A-4147-A177-3AD203B41FA5}">
                      <a16:colId xmlns:a16="http://schemas.microsoft.com/office/drawing/2014/main" xmlns="" val="3017855659"/>
                    </a:ext>
                  </a:extLst>
                </a:gridCol>
              </a:tblGrid>
              <a:tr h="263525">
                <a:tc>
                  <a:txBody>
                    <a:bodyPr/>
                    <a:lstStyle/>
                    <a:p>
                      <a:pPr algn="ctr">
                        <a:lnSpc>
                          <a:spcPct val="115000"/>
                        </a:lnSpc>
                        <a:spcAft>
                          <a:spcPts val="800"/>
                        </a:spcAft>
                      </a:pPr>
                      <a:r>
                        <a:rPr lang="ru-RU" sz="12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ru-RU" sz="12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a:t>
                      </a: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ru-RU" sz="12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3</a:t>
                      </a: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ru-RU" sz="12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4</a:t>
                      </a: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ru-RU" sz="12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5</a:t>
                      </a:r>
                      <a:endParaRPr lang="ru-R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ru-RU" sz="12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6</a:t>
                      </a: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135275026"/>
                  </a:ext>
                </a:extLst>
              </a:tr>
              <a:tr h="263525">
                <a:tc>
                  <a:txBody>
                    <a:bodyPr/>
                    <a:lstStyle/>
                    <a:p>
                      <a:pPr algn="ctr">
                        <a:lnSpc>
                          <a:spcPct val="115000"/>
                        </a:lnSpc>
                        <a:spcAft>
                          <a:spcPts val="800"/>
                        </a:spcAft>
                      </a:pP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913850826"/>
                  </a:ext>
                </a:extLst>
              </a:tr>
            </a:tbl>
          </a:graphicData>
        </a:graphic>
      </p:graphicFrame>
      <p:sp>
        <p:nvSpPr>
          <p:cNvPr id="14" name="TextBox 13">
            <a:extLst>
              <a:ext uri="{FF2B5EF4-FFF2-40B4-BE49-F238E27FC236}">
                <a16:creationId xmlns:a16="http://schemas.microsoft.com/office/drawing/2014/main" xmlns="" id="{949B7919-AA62-7008-1A42-B6D4ACF7DEBB}"/>
              </a:ext>
            </a:extLst>
          </p:cNvPr>
          <p:cNvSpPr txBox="1"/>
          <p:nvPr/>
        </p:nvSpPr>
        <p:spPr>
          <a:xfrm>
            <a:off x="239163" y="5826901"/>
            <a:ext cx="1047393" cy="410882"/>
          </a:xfrm>
          <a:prstGeom prst="rect">
            <a:avLst/>
          </a:prstGeom>
          <a:noFill/>
        </p:spPr>
        <p:txBody>
          <a:bodyPr wrap="square">
            <a:spAutoFit/>
          </a:bodyPr>
          <a:lstStyle/>
          <a:p>
            <a:pPr>
              <a:lnSpc>
                <a:spcPct val="115000"/>
              </a:lnSpc>
              <a:tabLst>
                <a:tab pos="270510" algn="l"/>
              </a:tabLst>
            </a:pPr>
            <a:r>
              <a:rPr lang="ru-RU" i="1" kern="100" dirty="0">
                <a:latin typeface="Times New Roman" panose="02020603050405020304" pitchFamily="18" charset="0"/>
                <a:ea typeface="Aptos" panose="020B0004020202020204" pitchFamily="34" charset="0"/>
                <a:cs typeface="Times New Roman" panose="02020603050405020304" pitchFamily="18" charset="0"/>
              </a:rPr>
              <a:t>Ответ:</a:t>
            </a:r>
          </a:p>
        </p:txBody>
      </p:sp>
    </p:spTree>
    <p:extLst>
      <p:ext uri="{BB962C8B-B14F-4D97-AF65-F5344CB8AC3E}">
        <p14:creationId xmlns:p14="http://schemas.microsoft.com/office/powerpoint/2010/main" val="952670791"/>
      </p:ext>
    </p:extLst>
  </p:cSld>
  <p:clrMapOvr>
    <a:masterClrMapping/>
  </p:clrMapOvr>
  <p:transition>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FD8F311-17B0-E2D9-E6FA-95BF7A888B75}"/>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xmlns="" id="{79FF31C8-3EFD-CF79-BD63-FB29E60D672D}"/>
              </a:ext>
            </a:extLst>
          </p:cNvPr>
          <p:cNvSpPr txBox="1"/>
          <p:nvPr/>
        </p:nvSpPr>
        <p:spPr>
          <a:xfrm>
            <a:off x="450471" y="766985"/>
            <a:ext cx="10734085" cy="5047536"/>
          </a:xfrm>
          <a:prstGeom prst="rect">
            <a:avLst/>
          </a:prstGeom>
          <a:noFill/>
        </p:spPr>
        <p:txBody>
          <a:bodyPr wrap="square">
            <a:spAutoFit/>
          </a:bodyPr>
          <a:lstStyle/>
          <a:p>
            <a:pPr lvl="0" algn="ctr">
              <a:lnSpc>
                <a:spcPct val="115000"/>
              </a:lnSpc>
              <a:tabLst>
                <a:tab pos="270510" algn="l"/>
              </a:tabLst>
            </a:pPr>
            <a:r>
              <a:rPr lang="en-US" sz="2000" b="1" u="sng" kern="100"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VIII</a:t>
            </a:r>
            <a:r>
              <a:rPr lang="ru-RU" sz="2000" b="1" u="sng" kern="100"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 Задания на соответствие</a:t>
            </a:r>
          </a:p>
          <a:p>
            <a:pPr>
              <a:lnSpc>
                <a:spcPct val="115000"/>
              </a:lnSpc>
              <a:tabLst>
                <a:tab pos="270510" algn="l"/>
              </a:tabLst>
            </a:pPr>
            <a:r>
              <a:rPr lang="ru-RU" sz="2000" b="1" kern="100" dirty="0" smtClean="0">
                <a:effectLst/>
                <a:latin typeface="Times New Roman" panose="02020603050405020304" pitchFamily="18" charset="0"/>
                <a:ea typeface="Aptos" panose="020B0004020202020204" pitchFamily="34" charset="0"/>
                <a:cs typeface="Times New Roman" panose="02020603050405020304" pitchFamily="18" charset="0"/>
              </a:rPr>
              <a:t>Задание </a:t>
            </a:r>
            <a:r>
              <a:rPr lang="ru-RU" sz="2000" b="1" kern="100" dirty="0">
                <a:effectLst/>
                <a:latin typeface="Times New Roman" panose="02020603050405020304" pitchFamily="18" charset="0"/>
                <a:ea typeface="Aptos" panose="020B0004020202020204" pitchFamily="34" charset="0"/>
                <a:cs typeface="Times New Roman" panose="02020603050405020304" pitchFamily="18" charset="0"/>
              </a:rPr>
              <a:t>№</a:t>
            </a:r>
            <a:r>
              <a:rPr lang="ru-RU" sz="2000" b="1" kern="100" dirty="0" smtClean="0">
                <a:effectLst/>
                <a:latin typeface="Times New Roman" panose="02020603050405020304" pitchFamily="18" charset="0"/>
                <a:ea typeface="Aptos" panose="020B0004020202020204" pitchFamily="34" charset="0"/>
                <a:cs typeface="Times New Roman" panose="02020603050405020304" pitchFamily="18" charset="0"/>
              </a:rPr>
              <a:t>2 (</a:t>
            </a:r>
            <a:r>
              <a:rPr lang="ru-RU" sz="2000" b="1" kern="100" dirty="0" smtClean="0">
                <a:effectLst/>
                <a:latin typeface="Times New Roman" panose="02020603050405020304" pitchFamily="18" charset="0"/>
                <a:ea typeface="Aptos" panose="020B0004020202020204" pitchFamily="34" charset="0"/>
                <a:cs typeface="Times New Roman" panose="02020603050405020304" pitchFamily="18" charset="0"/>
              </a:rPr>
              <a:t>биология/</a:t>
            </a:r>
            <a:r>
              <a:rPr lang="ru-RU" sz="2000" b="1" kern="100" dirty="0">
                <a:latin typeface="Times New Roman" panose="02020603050405020304" pitchFamily="18" charset="0"/>
                <a:ea typeface="Aptos" panose="020B0004020202020204" pitchFamily="34" charset="0"/>
                <a:cs typeface="Times New Roman" panose="02020603050405020304" pitchFamily="18" charset="0"/>
              </a:rPr>
              <a:t>х</a:t>
            </a:r>
            <a:r>
              <a:rPr lang="ru-RU" sz="2000" b="1" kern="100" dirty="0" smtClean="0">
                <a:effectLst/>
                <a:latin typeface="Times New Roman" panose="02020603050405020304" pitchFamily="18" charset="0"/>
                <a:ea typeface="Aptos" panose="020B0004020202020204" pitchFamily="34" charset="0"/>
                <a:cs typeface="Times New Roman" panose="02020603050405020304" pitchFamily="18" charset="0"/>
              </a:rPr>
              <a:t>имия</a:t>
            </a:r>
            <a:r>
              <a:rPr lang="ru-RU" sz="2000" b="1" kern="100" dirty="0" smtClean="0">
                <a:effectLst/>
                <a:latin typeface="Times New Roman" panose="02020603050405020304" pitchFamily="18" charset="0"/>
                <a:ea typeface="Aptos" panose="020B0004020202020204" pitchFamily="34" charset="0"/>
                <a:cs typeface="Times New Roman" panose="02020603050405020304" pitchFamily="18" charset="0"/>
              </a:rPr>
              <a:t>).</a:t>
            </a:r>
            <a:r>
              <a:rPr lang="ru-RU" sz="2000" kern="100" dirty="0" smtClean="0">
                <a:effectLst/>
                <a:latin typeface="Times New Roman" panose="02020603050405020304" pitchFamily="18" charset="0"/>
                <a:ea typeface="Aptos" panose="020B0004020202020204" pitchFamily="34" charset="0"/>
                <a:cs typeface="Times New Roman" panose="02020603050405020304" pitchFamily="18" charset="0"/>
              </a:rPr>
              <a:t>  </a:t>
            </a:r>
            <a:r>
              <a:rPr lang="ru-RU" sz="2000" kern="100" dirty="0">
                <a:effectLst/>
                <a:latin typeface="Times New Roman" panose="02020603050405020304" pitchFamily="18" charset="0"/>
                <a:ea typeface="Aptos" panose="020B0004020202020204" pitchFamily="34" charset="0"/>
                <a:cs typeface="Times New Roman" panose="02020603050405020304" pitchFamily="18" charset="0"/>
              </a:rPr>
              <a:t>Установите соответствие между явлением и признаком. Каждой позиции в первом столбце подберите соответствующую позицию со второго столбца. Ответы запишите в таблицу</a:t>
            </a:r>
          </a:p>
          <a:p>
            <a:pPr>
              <a:lnSpc>
                <a:spcPct val="115000"/>
              </a:lnSpc>
              <a:tabLst>
                <a:tab pos="270510" algn="l"/>
              </a:tabLst>
            </a:pPr>
            <a:endParaRPr lang="ru-RU" sz="2000" kern="100" dirty="0">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tabLst>
                <a:tab pos="270510" algn="l"/>
              </a:tabLst>
            </a:pPr>
            <a:endParaRPr lang="ru-RU"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tabLst>
                <a:tab pos="270510" algn="l"/>
              </a:tabLst>
            </a:pPr>
            <a:endParaRPr lang="ru-RU"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tabLst>
                <a:tab pos="270510" algn="l"/>
              </a:tabLst>
            </a:pPr>
            <a:endParaRPr lang="ru-RU"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tabLst>
                <a:tab pos="270510" algn="l"/>
              </a:tabLst>
            </a:pPr>
            <a:endParaRPr lang="ru-RU" sz="2000" kern="100" dirty="0">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tabLst>
                <a:tab pos="270510" algn="l"/>
              </a:tabLst>
            </a:pPr>
            <a:endParaRPr lang="ru-RU"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tabLst>
                <a:tab pos="270510" algn="l"/>
              </a:tabLst>
            </a:pPr>
            <a:endParaRPr lang="ru-RU"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tabLst>
                <a:tab pos="270510" algn="l"/>
              </a:tabLst>
            </a:pPr>
            <a:endParaRPr lang="ru-RU" sz="2000" kern="100" dirty="0">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tabLst>
                <a:tab pos="270510" algn="l"/>
              </a:tabLst>
            </a:pPr>
            <a:endParaRPr lang="ru-RU"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tabLst>
                <a:tab pos="270510" algn="l"/>
              </a:tabLst>
            </a:pPr>
            <a:endParaRPr lang="ru-RU" sz="2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graphicFrame>
        <p:nvGraphicFramePr>
          <p:cNvPr id="15" name="Таблица 14">
            <a:extLst>
              <a:ext uri="{FF2B5EF4-FFF2-40B4-BE49-F238E27FC236}">
                <a16:creationId xmlns:a16="http://schemas.microsoft.com/office/drawing/2014/main" xmlns="" id="{6BD0F2D0-34F6-F70F-ED31-A429E7E33FB2}"/>
              </a:ext>
            </a:extLst>
          </p:cNvPr>
          <p:cNvGraphicFramePr>
            <a:graphicFrameLocks noGrp="1"/>
          </p:cNvGraphicFramePr>
          <p:nvPr>
            <p:extLst>
              <p:ext uri="{D42A27DB-BD31-4B8C-83A1-F6EECF244321}">
                <p14:modId xmlns:p14="http://schemas.microsoft.com/office/powerpoint/2010/main" val="546857390"/>
              </p:ext>
            </p:extLst>
          </p:nvPr>
        </p:nvGraphicFramePr>
        <p:xfrm>
          <a:off x="450471" y="2406315"/>
          <a:ext cx="7248803" cy="2839212"/>
        </p:xfrm>
        <a:graphic>
          <a:graphicData uri="http://schemas.openxmlformats.org/drawingml/2006/table">
            <a:tbl>
              <a:tblPr firstRow="1" firstCol="1" bandRow="1"/>
              <a:tblGrid>
                <a:gridCol w="2889495">
                  <a:extLst>
                    <a:ext uri="{9D8B030D-6E8A-4147-A177-3AD203B41FA5}">
                      <a16:colId xmlns:a16="http://schemas.microsoft.com/office/drawing/2014/main" xmlns="" val="1977955208"/>
                    </a:ext>
                  </a:extLst>
                </a:gridCol>
                <a:gridCol w="4359308">
                  <a:extLst>
                    <a:ext uri="{9D8B030D-6E8A-4147-A177-3AD203B41FA5}">
                      <a16:colId xmlns:a16="http://schemas.microsoft.com/office/drawing/2014/main" xmlns="" val="2994134962"/>
                    </a:ext>
                  </a:extLst>
                </a:gridCol>
              </a:tblGrid>
              <a:tr h="157574">
                <a:tc>
                  <a:txBody>
                    <a:bodyPr/>
                    <a:lstStyle/>
                    <a:p>
                      <a:pPr algn="ctr">
                        <a:lnSpc>
                          <a:spcPct val="115000"/>
                        </a:lnSpc>
                        <a:spcAft>
                          <a:spcPts val="0"/>
                        </a:spcAft>
                      </a:pPr>
                      <a:r>
                        <a:rPr lang="ru-RU" sz="1800" b="1" kern="100" dirty="0">
                          <a:effectLst/>
                          <a:latin typeface="Times New Roman" panose="02020603050405020304" pitchFamily="18" charset="0"/>
                          <a:ea typeface="Aptos" panose="020B0004020202020204" pitchFamily="34" charset="0"/>
                          <a:cs typeface="Times New Roman" panose="02020603050405020304" pitchFamily="18" charset="0"/>
                        </a:rPr>
                        <a:t>Явление</a:t>
                      </a:r>
                      <a:endParaRPr lang="ru-RU"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800" b="1" kern="100">
                          <a:effectLst/>
                          <a:latin typeface="Times New Roman" panose="02020603050405020304" pitchFamily="18" charset="0"/>
                          <a:ea typeface="Aptos" panose="020B0004020202020204" pitchFamily="34" charset="0"/>
                          <a:cs typeface="Times New Roman" panose="02020603050405020304" pitchFamily="18" charset="0"/>
                        </a:rPr>
                        <a:t>Признак</a:t>
                      </a:r>
                      <a:endParaRPr lang="ru-RU"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331201789"/>
                  </a:ext>
                </a:extLst>
              </a:tr>
              <a:tr h="0">
                <a:tc>
                  <a:txBody>
                    <a:bodyPr/>
                    <a:lstStyle/>
                    <a:p>
                      <a:pPr>
                        <a:lnSpc>
                          <a:spcPct val="115000"/>
                        </a:lnSpc>
                        <a:spcAft>
                          <a:spcPts val="0"/>
                        </a:spcAft>
                      </a:pPr>
                      <a:r>
                        <a:rPr lang="ru-RU" sz="1800" kern="100" dirty="0">
                          <a:effectLst/>
                          <a:latin typeface="Times New Roman" panose="02020603050405020304" pitchFamily="18" charset="0"/>
                          <a:ea typeface="Aptos" panose="020B0004020202020204" pitchFamily="34" charset="0"/>
                          <a:cs typeface="Times New Roman" panose="02020603050405020304" pitchFamily="18" charset="0"/>
                        </a:rPr>
                        <a:t>А. Положительное воздействие поваренной соли на организм.</a:t>
                      </a:r>
                    </a:p>
                    <a:p>
                      <a:pPr>
                        <a:lnSpc>
                          <a:spcPct val="115000"/>
                        </a:lnSpc>
                        <a:spcAft>
                          <a:spcPts val="0"/>
                        </a:spcAft>
                      </a:pPr>
                      <a:r>
                        <a:rPr lang="ru-RU" sz="1800" kern="100" dirty="0">
                          <a:effectLst/>
                          <a:latin typeface="Times New Roman" panose="02020603050405020304" pitchFamily="18" charset="0"/>
                          <a:ea typeface="Aptos" panose="020B0004020202020204" pitchFamily="34" charset="0"/>
                          <a:cs typeface="Times New Roman" panose="02020603050405020304" pitchFamily="18" charset="0"/>
                        </a:rPr>
                        <a:t> Б. Отрицательное воздействие поваренной соли на организм</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lnSpc>
                          <a:spcPct val="115000"/>
                        </a:lnSpc>
                        <a:spcAft>
                          <a:spcPts val="0"/>
                        </a:spcAft>
                        <a:buFont typeface="+mj-lt"/>
                        <a:buAutoNum type="arabicPeriod"/>
                        <a:tabLst>
                          <a:tab pos="190500" algn="l"/>
                        </a:tabLst>
                      </a:pPr>
                      <a:r>
                        <a:rPr lang="ru-RU" sz="1800" kern="100" dirty="0">
                          <a:effectLst/>
                          <a:latin typeface="Times New Roman" panose="02020603050405020304" pitchFamily="18" charset="0"/>
                          <a:ea typeface="Aptos" panose="020B0004020202020204" pitchFamily="34" charset="0"/>
                          <a:cs typeface="Times New Roman" panose="02020603050405020304" pitchFamily="18" charset="0"/>
                        </a:rPr>
                        <a:t>Повышает кровяное давление.</a:t>
                      </a:r>
                    </a:p>
                    <a:p>
                      <a:pPr marL="342900" lvl="0" indent="-342900">
                        <a:lnSpc>
                          <a:spcPct val="115000"/>
                        </a:lnSpc>
                        <a:spcAft>
                          <a:spcPts val="0"/>
                        </a:spcAft>
                        <a:buFont typeface="+mj-lt"/>
                        <a:buAutoNum type="arabicPeriod"/>
                        <a:tabLst>
                          <a:tab pos="190500" algn="l"/>
                        </a:tabLst>
                      </a:pPr>
                      <a:r>
                        <a:rPr lang="ru-RU" sz="1800" kern="100" dirty="0">
                          <a:effectLst/>
                          <a:latin typeface="Times New Roman" panose="02020603050405020304" pitchFamily="18" charset="0"/>
                          <a:ea typeface="Aptos" panose="020B0004020202020204" pitchFamily="34" charset="0"/>
                          <a:cs typeface="Times New Roman" panose="02020603050405020304" pitchFamily="18" charset="0"/>
                        </a:rPr>
                        <a:t>Активизирует слюноотделение.</a:t>
                      </a:r>
                    </a:p>
                    <a:p>
                      <a:pPr marL="342900" lvl="0" indent="-342900">
                        <a:lnSpc>
                          <a:spcPct val="115000"/>
                        </a:lnSpc>
                        <a:spcAft>
                          <a:spcPts val="0"/>
                        </a:spcAft>
                        <a:buFont typeface="+mj-lt"/>
                        <a:buAutoNum type="arabicPeriod"/>
                        <a:tabLst>
                          <a:tab pos="190500" algn="l"/>
                        </a:tabLst>
                      </a:pPr>
                      <a:r>
                        <a:rPr lang="ru-RU" sz="1800" kern="100" dirty="0">
                          <a:effectLst/>
                          <a:latin typeface="Times New Roman" panose="02020603050405020304" pitchFamily="18" charset="0"/>
                          <a:ea typeface="Aptos" panose="020B0004020202020204" pitchFamily="34" charset="0"/>
                          <a:cs typeface="Times New Roman" panose="02020603050405020304" pitchFamily="18" charset="0"/>
                        </a:rPr>
                        <a:t>Откладывается в суставах.</a:t>
                      </a:r>
                    </a:p>
                    <a:p>
                      <a:pPr marL="342900" lvl="0" indent="-342900">
                        <a:lnSpc>
                          <a:spcPct val="115000"/>
                        </a:lnSpc>
                        <a:spcAft>
                          <a:spcPts val="0"/>
                        </a:spcAft>
                        <a:buFont typeface="+mj-lt"/>
                        <a:buAutoNum type="arabicPeriod"/>
                        <a:tabLst>
                          <a:tab pos="190500" algn="l"/>
                        </a:tabLst>
                      </a:pPr>
                      <a:r>
                        <a:rPr lang="ru-RU" sz="1800" kern="100" dirty="0">
                          <a:effectLst/>
                          <a:latin typeface="Times New Roman" panose="02020603050405020304" pitchFamily="18" charset="0"/>
                          <a:ea typeface="Aptos" panose="020B0004020202020204" pitchFamily="34" charset="0"/>
                          <a:cs typeface="Times New Roman" panose="02020603050405020304" pitchFamily="18" charset="0"/>
                        </a:rPr>
                        <a:t>Ускоряет переваривание белков.</a:t>
                      </a:r>
                    </a:p>
                    <a:p>
                      <a:pPr marL="342900" lvl="0" indent="-342900">
                        <a:lnSpc>
                          <a:spcPct val="115000"/>
                        </a:lnSpc>
                        <a:spcAft>
                          <a:spcPts val="0"/>
                        </a:spcAft>
                        <a:buFont typeface="+mj-lt"/>
                        <a:buAutoNum type="arabicPeriod"/>
                        <a:tabLst>
                          <a:tab pos="190500" algn="l"/>
                        </a:tabLst>
                      </a:pPr>
                      <a:r>
                        <a:rPr lang="ru-RU" sz="1800" kern="100" dirty="0">
                          <a:effectLst/>
                          <a:latin typeface="Times New Roman" panose="02020603050405020304" pitchFamily="18" charset="0"/>
                          <a:ea typeface="Aptos" panose="020B0004020202020204" pitchFamily="34" charset="0"/>
                          <a:cs typeface="Times New Roman" panose="02020603050405020304" pitchFamily="18" charset="0"/>
                        </a:rPr>
                        <a:t>Способствует развитию атеросклероза.</a:t>
                      </a:r>
                    </a:p>
                    <a:p>
                      <a:pPr marL="342900" lvl="0" indent="-342900">
                        <a:lnSpc>
                          <a:spcPct val="115000"/>
                        </a:lnSpc>
                        <a:spcAft>
                          <a:spcPts val="0"/>
                        </a:spcAft>
                        <a:buFont typeface="+mj-lt"/>
                        <a:buAutoNum type="arabicPeriod"/>
                        <a:tabLst>
                          <a:tab pos="190500" algn="l"/>
                        </a:tabLst>
                      </a:pPr>
                      <a:r>
                        <a:rPr lang="ru-RU" sz="1800" kern="100" dirty="0">
                          <a:effectLst/>
                          <a:latin typeface="Times New Roman" panose="02020603050405020304" pitchFamily="18" charset="0"/>
                          <a:ea typeface="Aptos" panose="020B0004020202020204" pitchFamily="34" charset="0"/>
                          <a:cs typeface="Times New Roman" panose="02020603050405020304" pitchFamily="18" charset="0"/>
                        </a:rPr>
                        <a:t>Является основой работы нервной системы.</a:t>
                      </a:r>
                    </a:p>
                    <a:p>
                      <a:pPr marL="0" lvl="0" indent="0">
                        <a:lnSpc>
                          <a:spcPct val="115000"/>
                        </a:lnSpc>
                        <a:spcAft>
                          <a:spcPts val="0"/>
                        </a:spcAft>
                        <a:buFont typeface="+mj-lt"/>
                        <a:buNone/>
                        <a:tabLst>
                          <a:tab pos="190500" algn="l"/>
                        </a:tabLst>
                      </a:pPr>
                      <a:endParaRPr lang="ru-RU"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4110825682"/>
                  </a:ext>
                </a:extLst>
              </a:tr>
            </a:tbl>
          </a:graphicData>
        </a:graphic>
      </p:graphicFrame>
      <p:sp>
        <p:nvSpPr>
          <p:cNvPr id="16" name="TextBox 15">
            <a:extLst>
              <a:ext uri="{FF2B5EF4-FFF2-40B4-BE49-F238E27FC236}">
                <a16:creationId xmlns:a16="http://schemas.microsoft.com/office/drawing/2014/main" xmlns="" id="{6A542D61-9DD7-1851-10DB-94AD547F77B9}"/>
              </a:ext>
            </a:extLst>
          </p:cNvPr>
          <p:cNvSpPr txBox="1"/>
          <p:nvPr/>
        </p:nvSpPr>
        <p:spPr>
          <a:xfrm>
            <a:off x="450470" y="5717587"/>
            <a:ext cx="1118447" cy="410882"/>
          </a:xfrm>
          <a:prstGeom prst="rect">
            <a:avLst/>
          </a:prstGeom>
          <a:noFill/>
        </p:spPr>
        <p:txBody>
          <a:bodyPr wrap="square">
            <a:spAutoFit/>
          </a:bodyPr>
          <a:lstStyle/>
          <a:p>
            <a:pPr>
              <a:lnSpc>
                <a:spcPct val="115000"/>
              </a:lnSpc>
              <a:tabLst>
                <a:tab pos="270510" algn="l"/>
              </a:tabLst>
            </a:pPr>
            <a:r>
              <a:rPr lang="ru-RU" i="1" kern="100" dirty="0">
                <a:latin typeface="Times New Roman" panose="02020603050405020304" pitchFamily="18" charset="0"/>
                <a:ea typeface="Aptos" panose="020B0004020202020204" pitchFamily="34" charset="0"/>
                <a:cs typeface="Times New Roman" panose="02020603050405020304" pitchFamily="18" charset="0"/>
              </a:rPr>
              <a:t>Ответ:</a:t>
            </a:r>
          </a:p>
        </p:txBody>
      </p:sp>
      <p:pic>
        <p:nvPicPr>
          <p:cNvPr id="18" name="Рисунок 17">
            <a:extLst>
              <a:ext uri="{FF2B5EF4-FFF2-40B4-BE49-F238E27FC236}">
                <a16:creationId xmlns:a16="http://schemas.microsoft.com/office/drawing/2014/main" xmlns="" id="{57016B59-D3BE-9C52-5F99-719789EF93EB}"/>
              </a:ext>
            </a:extLst>
          </p:cNvPr>
          <p:cNvPicPr>
            <a:picLocks noChangeAspect="1"/>
          </p:cNvPicPr>
          <p:nvPr/>
        </p:nvPicPr>
        <p:blipFill>
          <a:blip r:embed="rId2"/>
          <a:stretch>
            <a:fillRect/>
          </a:stretch>
        </p:blipFill>
        <p:spPr>
          <a:xfrm>
            <a:off x="1568917" y="5717587"/>
            <a:ext cx="1585097" cy="548688"/>
          </a:xfrm>
          <a:prstGeom prst="rect">
            <a:avLst/>
          </a:prstGeom>
        </p:spPr>
      </p:pic>
    </p:spTree>
    <p:extLst>
      <p:ext uri="{BB962C8B-B14F-4D97-AF65-F5344CB8AC3E}">
        <p14:creationId xmlns:p14="http://schemas.microsoft.com/office/powerpoint/2010/main" val="3626172316"/>
      </p:ext>
    </p:extLst>
  </p:cSld>
  <p:clrMapOvr>
    <a:masterClrMapping/>
  </p:clrMapOvr>
  <p:transition>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701663"/>
            <a:ext cx="10351752" cy="2736819"/>
          </a:xfrm>
        </p:spPr>
        <p:txBody>
          <a:bodyPr/>
          <a:lstStyle/>
          <a:p>
            <a:r>
              <a:rPr lang="ru-RU" b="1" dirty="0" smtClean="0"/>
              <a:t>Диагностика усвоения информации</a:t>
            </a:r>
            <a:endParaRPr lang="ru-RU" b="1" dirty="0"/>
          </a:p>
        </p:txBody>
      </p:sp>
      <p:sp>
        <p:nvSpPr>
          <p:cNvPr id="3" name="Текст 2"/>
          <p:cNvSpPr>
            <a:spLocks noGrp="1"/>
          </p:cNvSpPr>
          <p:nvPr>
            <p:ph type="body" idx="1"/>
          </p:nvPr>
        </p:nvSpPr>
        <p:spPr/>
        <p:txBody>
          <a:bodyPr>
            <a:normAutofit/>
          </a:bodyPr>
          <a:lstStyle/>
          <a:p>
            <a:r>
              <a:rPr lang="ru-RU" sz="2800" b="1" i="1" dirty="0"/>
              <a:t>(з</a:t>
            </a:r>
            <a:r>
              <a:rPr lang="ru-RU" sz="2800" b="1" i="1" dirty="0">
                <a:latin typeface="Times New Roman" panose="02020603050405020304" pitchFamily="18" charset="0"/>
                <a:ea typeface="Aptos" panose="020B0004020202020204" pitchFamily="34" charset="0"/>
              </a:rPr>
              <a:t>адания  для диагностики усвоения </a:t>
            </a:r>
            <a:r>
              <a:rPr lang="ru-RU" sz="2800" b="1" i="1" dirty="0" smtClean="0">
                <a:latin typeface="Times New Roman" panose="02020603050405020304" pitchFamily="18" charset="0"/>
                <a:ea typeface="Aptos" panose="020B0004020202020204" pitchFamily="34" charset="0"/>
              </a:rPr>
              <a:t>связей)</a:t>
            </a:r>
            <a:endParaRPr lang="ru-RU" sz="2800" b="1" i="1" dirty="0"/>
          </a:p>
          <a:p>
            <a:r>
              <a:rPr lang="ru-RU" sz="2800" b="1" dirty="0" smtClean="0"/>
              <a:t>Круги Эйлера</a:t>
            </a:r>
            <a:endParaRPr lang="ru-RU" sz="2800" b="1" dirty="0"/>
          </a:p>
        </p:txBody>
      </p:sp>
    </p:spTree>
    <p:extLst>
      <p:ext uri="{BB962C8B-B14F-4D97-AF65-F5344CB8AC3E}">
        <p14:creationId xmlns:p14="http://schemas.microsoft.com/office/powerpoint/2010/main" val="3080916887"/>
      </p:ext>
    </p:extLst>
  </p:cSld>
  <p:clrMapOvr>
    <a:masterClrMapping/>
  </p:clrMapOvr>
  <p:transition>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xmlns="" id="{094CB0D3-71C8-0B9C-E18F-8289B0349C84}"/>
              </a:ext>
            </a:extLst>
          </p:cNvPr>
          <p:cNvSpPr txBox="1">
            <a:spLocks/>
          </p:cNvSpPr>
          <p:nvPr/>
        </p:nvSpPr>
        <p:spPr>
          <a:xfrm>
            <a:off x="450471" y="0"/>
            <a:ext cx="11291058" cy="6858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nSpc>
                <a:spcPct val="100000"/>
              </a:lnSpc>
            </a:pPr>
            <a:r>
              <a:rPr lang="ru-RU" sz="2000" b="1" dirty="0">
                <a:solidFill>
                  <a:schemeClr val="tx1">
                    <a:lumMod val="95000"/>
                    <a:lumOff val="5000"/>
                  </a:schemeClr>
                </a:solidFill>
                <a:latin typeface="Times New Roman" panose="02020603050405020304" pitchFamily="18" charset="0"/>
                <a:cs typeface="Times New Roman" panose="02020603050405020304" pitchFamily="18" charset="0"/>
              </a:rPr>
              <a:t>Диагностика усвоения информации </a:t>
            </a:r>
          </a:p>
          <a:p>
            <a:pPr>
              <a:lnSpc>
                <a:spcPct val="100000"/>
              </a:lnSpc>
            </a:pPr>
            <a:r>
              <a:rPr lang="ru-RU" sz="2000" b="1" dirty="0">
                <a:solidFill>
                  <a:schemeClr val="tx1">
                    <a:lumMod val="95000"/>
                    <a:lumOff val="5000"/>
                  </a:schemeClr>
                </a:solidFill>
                <a:latin typeface="Times New Roman" panose="02020603050405020304" pitchFamily="18" charset="0"/>
                <a:cs typeface="Times New Roman" panose="02020603050405020304" pitchFamily="18" charset="0"/>
              </a:rPr>
              <a:t>(з</a:t>
            </a:r>
            <a:r>
              <a:rPr lang="ru-RU" sz="2000" b="1" dirty="0">
                <a:effectLst/>
                <a:latin typeface="Times New Roman" panose="02020603050405020304" pitchFamily="18" charset="0"/>
                <a:ea typeface="Aptos" panose="020B0004020202020204" pitchFamily="34" charset="0"/>
              </a:rPr>
              <a:t>адания  для диагностики усвоения связей</a:t>
            </a:r>
            <a:r>
              <a:rPr lang="ru-RU" sz="2000" b="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ru-RU" sz="2000" b="1" dirty="0"/>
          </a:p>
        </p:txBody>
      </p:sp>
      <p:sp>
        <p:nvSpPr>
          <p:cNvPr id="7" name="TextBox 6">
            <a:extLst>
              <a:ext uri="{FF2B5EF4-FFF2-40B4-BE49-F238E27FC236}">
                <a16:creationId xmlns:a16="http://schemas.microsoft.com/office/drawing/2014/main" xmlns="" id="{4AF66D98-7BAA-07BB-8908-0BCFAC778727}"/>
              </a:ext>
            </a:extLst>
          </p:cNvPr>
          <p:cNvSpPr txBox="1"/>
          <p:nvPr/>
        </p:nvSpPr>
        <p:spPr>
          <a:xfrm>
            <a:off x="169333" y="685800"/>
            <a:ext cx="5833534" cy="5418919"/>
          </a:xfrm>
          <a:prstGeom prst="rect">
            <a:avLst/>
          </a:prstGeom>
          <a:noFill/>
        </p:spPr>
        <p:txBody>
          <a:bodyPr wrap="square">
            <a:spAutoFit/>
          </a:bodyPr>
          <a:lstStyle/>
          <a:p>
            <a:pPr marL="342900" lvl="0" indent="-342900" algn="ctr">
              <a:lnSpc>
                <a:spcPct val="115000"/>
              </a:lnSpc>
              <a:buFont typeface="+mj-lt"/>
              <a:buAutoNum type="romanUcPeriod"/>
              <a:tabLst>
                <a:tab pos="270510" algn="l"/>
              </a:tabLst>
            </a:pPr>
            <a:r>
              <a:rPr lang="ru-RU" sz="2400" b="1" u="sng" kern="100"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Фигуры </a:t>
            </a:r>
            <a:r>
              <a:rPr lang="ru-RU" sz="2400" b="1" u="sng" kern="100" dirty="0" smtClean="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Эйлера</a:t>
            </a:r>
            <a:endParaRPr lang="ru-RU" sz="2400" b="1" u="sng" kern="100"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tabLst>
                <a:tab pos="270510" algn="l"/>
              </a:tabLst>
            </a:pPr>
            <a:endParaRPr lang="ru-RU" sz="2000" b="1" kern="100" dirty="0" smtClean="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tabLst>
                <a:tab pos="270510" algn="l"/>
              </a:tabLst>
            </a:pPr>
            <a:r>
              <a:rPr lang="ru-RU" sz="2000" b="1" kern="100" dirty="0" smtClean="0">
                <a:effectLst/>
                <a:latin typeface="Times New Roman" panose="02020603050405020304" pitchFamily="18" charset="0"/>
                <a:ea typeface="Aptos" panose="020B0004020202020204" pitchFamily="34" charset="0"/>
                <a:cs typeface="Times New Roman" panose="02020603050405020304" pitchFamily="18" charset="0"/>
              </a:rPr>
              <a:t>Задание </a:t>
            </a:r>
            <a:r>
              <a:rPr lang="ru-RU" sz="2000" b="1" kern="100" dirty="0">
                <a:effectLst/>
                <a:latin typeface="Times New Roman" panose="02020603050405020304" pitchFamily="18" charset="0"/>
                <a:ea typeface="Aptos" panose="020B0004020202020204" pitchFamily="34" charset="0"/>
                <a:cs typeface="Times New Roman" panose="02020603050405020304" pitchFamily="18" charset="0"/>
              </a:rPr>
              <a:t>№</a:t>
            </a:r>
            <a:r>
              <a:rPr lang="ru-RU" sz="2000" b="1" kern="100" dirty="0" smtClean="0">
                <a:effectLst/>
                <a:latin typeface="Times New Roman" panose="02020603050405020304" pitchFamily="18" charset="0"/>
                <a:ea typeface="Aptos" panose="020B0004020202020204" pitchFamily="34" charset="0"/>
                <a:cs typeface="Times New Roman" panose="02020603050405020304" pitchFamily="18" charset="0"/>
              </a:rPr>
              <a:t>1 (биология/химия).</a:t>
            </a:r>
            <a:r>
              <a:rPr lang="ru-RU" sz="2000" kern="100" dirty="0" smtClean="0">
                <a:effectLst/>
                <a:latin typeface="Times New Roman" panose="02020603050405020304" pitchFamily="18" charset="0"/>
                <a:ea typeface="Aptos" panose="020B0004020202020204" pitchFamily="34" charset="0"/>
                <a:cs typeface="Times New Roman" panose="02020603050405020304" pitchFamily="18" charset="0"/>
              </a:rPr>
              <a:t> </a:t>
            </a:r>
            <a:endParaRPr lang="ru-RU"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tabLst>
                <a:tab pos="270510" algn="l"/>
              </a:tabLst>
            </a:pPr>
            <a:endParaRPr lang="ru-RU" sz="1400" kern="100" dirty="0">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tabLst>
                <a:tab pos="270510" algn="l"/>
              </a:tabLst>
            </a:pPr>
            <a:endParaRPr lang="ru-RU" sz="1400" kern="100" dirty="0">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tabLst>
                <a:tab pos="270510" algn="l"/>
              </a:tabLst>
            </a:pPr>
            <a:endParaRPr lang="ru-RU" sz="1400" kern="100" dirty="0">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spcAft>
                <a:spcPts val="800"/>
              </a:spcAft>
              <a:tabLst>
                <a:tab pos="270510" algn="l"/>
              </a:tabLst>
            </a:pPr>
            <a:endParaRPr lang="ru-RU" sz="1400" kern="100" dirty="0">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spcAft>
                <a:spcPts val="800"/>
              </a:spcAft>
              <a:tabLst>
                <a:tab pos="270510" algn="l"/>
              </a:tabLst>
            </a:pPr>
            <a:endParaRPr lang="ru-RU" sz="1400" kern="100" dirty="0">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spcAft>
                <a:spcPts val="800"/>
              </a:spcAft>
              <a:tabLst>
                <a:tab pos="270510" algn="l"/>
              </a:tabLst>
            </a:pPr>
            <a:endParaRPr lang="ru-RU" sz="1400" kern="100" dirty="0">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spcAft>
                <a:spcPts val="800"/>
              </a:spcAft>
              <a:tabLst>
                <a:tab pos="270510" algn="l"/>
              </a:tabLst>
            </a:pPr>
            <a:endParaRPr lang="ru-RU" sz="1400" kern="100" dirty="0">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spcAft>
                <a:spcPts val="800"/>
              </a:spcAft>
              <a:tabLst>
                <a:tab pos="270510" algn="l"/>
              </a:tabLst>
            </a:pPr>
            <a:endParaRPr lang="ru-RU" sz="1400" kern="100" dirty="0">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tabLst>
                <a:tab pos="270510" algn="l"/>
              </a:tabLst>
            </a:pPr>
            <a:endParaRPr lang="ru-RU" sz="1400" kern="100" dirty="0">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tabLst>
                <a:tab pos="270510" algn="l"/>
              </a:tabLst>
            </a:pPr>
            <a:endParaRPr lang="ru-RU" sz="1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tabLst>
                <a:tab pos="270510" algn="l"/>
              </a:tabLst>
            </a:pPr>
            <a:endParaRPr lang="ru-RU" sz="1400" kern="100" dirty="0">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tabLst>
                <a:tab pos="270510" algn="l"/>
              </a:tabLst>
            </a:pPr>
            <a:endParaRPr lang="ru-RU" sz="1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tabLst>
                <a:tab pos="270510" algn="l"/>
              </a:tabLst>
            </a:pPr>
            <a:r>
              <a:rPr lang="ru-RU" sz="2000" kern="100" dirty="0" smtClean="0">
                <a:effectLst/>
                <a:latin typeface="Times New Roman" panose="02020603050405020304" pitchFamily="18" charset="0"/>
                <a:ea typeface="Aptos" panose="020B0004020202020204" pitchFamily="34" charset="0"/>
                <a:cs typeface="Times New Roman" panose="02020603050405020304" pitchFamily="18" charset="0"/>
              </a:rPr>
              <a:t>На </a:t>
            </a:r>
            <a:r>
              <a:rPr lang="ru-RU" sz="2000" kern="100" dirty="0">
                <a:effectLst/>
                <a:latin typeface="Times New Roman" panose="02020603050405020304" pitchFamily="18" charset="0"/>
                <a:ea typeface="Aptos" panose="020B0004020202020204" pitchFamily="34" charset="0"/>
                <a:cs typeface="Times New Roman" panose="02020603050405020304" pitchFamily="18" charset="0"/>
              </a:rPr>
              <a:t>каком рисунке правильно изображено соотношение между данными понятиями?</a:t>
            </a:r>
            <a:endParaRPr lang="ru-RU" sz="2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Рисунок 8">
            <a:extLst>
              <a:ext uri="{FF2B5EF4-FFF2-40B4-BE49-F238E27FC236}">
                <a16:creationId xmlns:a16="http://schemas.microsoft.com/office/drawing/2014/main" xmlns="" id="{08C80F49-796B-ECB9-AE49-E961BBD8F7E2}"/>
              </a:ext>
            </a:extLst>
          </p:cNvPr>
          <p:cNvPicPr>
            <a:picLocks noChangeAspect="1"/>
          </p:cNvPicPr>
          <p:nvPr/>
        </p:nvPicPr>
        <p:blipFill>
          <a:blip r:embed="rId2"/>
          <a:stretch>
            <a:fillRect/>
          </a:stretch>
        </p:blipFill>
        <p:spPr>
          <a:xfrm>
            <a:off x="218885" y="2019955"/>
            <a:ext cx="5833534" cy="2568539"/>
          </a:xfrm>
          <a:prstGeom prst="rect">
            <a:avLst/>
          </a:prstGeom>
        </p:spPr>
      </p:pic>
      <p:pic>
        <p:nvPicPr>
          <p:cNvPr id="10" name="Рисунок 9">
            <a:extLst>
              <a:ext uri="{FF2B5EF4-FFF2-40B4-BE49-F238E27FC236}">
                <a16:creationId xmlns:a16="http://schemas.microsoft.com/office/drawing/2014/main" xmlns="" id="{6C91DC8D-9AAF-F6BF-5B2D-303E78E4A3A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6061265" y="1278466"/>
            <a:ext cx="6104846" cy="5198533"/>
          </a:xfrm>
          <a:prstGeom prst="rect">
            <a:avLst/>
          </a:prstGeom>
          <a:ln>
            <a:solidFill>
              <a:schemeClr val="tx1"/>
            </a:solidFill>
          </a:ln>
        </p:spPr>
      </p:pic>
    </p:spTree>
    <p:extLst>
      <p:ext uri="{BB962C8B-B14F-4D97-AF65-F5344CB8AC3E}">
        <p14:creationId xmlns:p14="http://schemas.microsoft.com/office/powerpoint/2010/main" val="2415147973"/>
      </p:ext>
    </p:extLst>
  </p:cSld>
  <p:clrMapOvr>
    <a:masterClrMapping/>
  </p:clrMapOvr>
  <p:transition>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701663"/>
            <a:ext cx="10351752" cy="2736819"/>
          </a:xfrm>
        </p:spPr>
        <p:txBody>
          <a:bodyPr/>
          <a:lstStyle/>
          <a:p>
            <a:r>
              <a:rPr lang="ru-RU" b="1" dirty="0" smtClean="0"/>
              <a:t>Диагностика усвоения информации</a:t>
            </a:r>
            <a:endParaRPr lang="ru-RU" b="1" dirty="0"/>
          </a:p>
        </p:txBody>
      </p:sp>
      <p:sp>
        <p:nvSpPr>
          <p:cNvPr id="3" name="Текст 2"/>
          <p:cNvSpPr>
            <a:spLocks noGrp="1"/>
          </p:cNvSpPr>
          <p:nvPr>
            <p:ph type="body" idx="1"/>
          </p:nvPr>
        </p:nvSpPr>
        <p:spPr/>
        <p:txBody>
          <a:bodyPr>
            <a:normAutofit fontScale="85000" lnSpcReduction="10000"/>
          </a:bodyPr>
          <a:lstStyle/>
          <a:p>
            <a:r>
              <a:rPr lang="ru-RU" sz="2800" b="1" i="1" dirty="0"/>
              <a:t>(з</a:t>
            </a:r>
            <a:r>
              <a:rPr lang="ru-RU" sz="2800" b="1" i="1" dirty="0">
                <a:latin typeface="Times New Roman" panose="02020603050405020304" pitchFamily="18" charset="0"/>
                <a:ea typeface="Aptos" panose="020B0004020202020204" pitchFamily="34" charset="0"/>
              </a:rPr>
              <a:t>адания  для диагностики усвоения </a:t>
            </a:r>
            <a:r>
              <a:rPr lang="ru-RU" sz="2800" b="1" i="1" dirty="0" smtClean="0">
                <a:latin typeface="Times New Roman" panose="02020603050405020304" pitchFamily="18" charset="0"/>
                <a:ea typeface="Aptos" panose="020B0004020202020204" pitchFamily="34" charset="0"/>
              </a:rPr>
              <a:t>связей)</a:t>
            </a:r>
            <a:endParaRPr lang="ru-RU" sz="2800" b="1" i="1" dirty="0"/>
          </a:p>
          <a:p>
            <a:r>
              <a:rPr lang="ru-RU" sz="2800" b="1" dirty="0" smtClean="0"/>
              <a:t>Карта понятий, методика «аналогии», множественный выбор</a:t>
            </a:r>
            <a:endParaRPr lang="ru-RU" sz="2800" b="1" dirty="0"/>
          </a:p>
        </p:txBody>
      </p:sp>
    </p:spTree>
    <p:extLst>
      <p:ext uri="{BB962C8B-B14F-4D97-AF65-F5344CB8AC3E}">
        <p14:creationId xmlns:p14="http://schemas.microsoft.com/office/powerpoint/2010/main" val="2794239140"/>
      </p:ext>
    </p:extLst>
  </p:cSld>
  <p:clrMapOvr>
    <a:masterClrMapping/>
  </p:clrMapOvr>
  <p:transition>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xmlns="" id="{6466F24A-13F9-970E-C8EA-1301B90B85B3}"/>
              </a:ext>
            </a:extLst>
          </p:cNvPr>
          <p:cNvSpPr txBox="1">
            <a:spLocks/>
          </p:cNvSpPr>
          <p:nvPr/>
        </p:nvSpPr>
        <p:spPr>
          <a:xfrm>
            <a:off x="308957" y="76200"/>
            <a:ext cx="4582886" cy="145868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nSpc>
                <a:spcPct val="100000"/>
              </a:lnSpc>
            </a:pPr>
            <a:r>
              <a:rPr lang="ru-RU" sz="2000" b="1" dirty="0">
                <a:solidFill>
                  <a:schemeClr val="tx1">
                    <a:lumMod val="95000"/>
                    <a:lumOff val="5000"/>
                  </a:schemeClr>
                </a:solidFill>
                <a:latin typeface="Times New Roman" panose="02020603050405020304" pitchFamily="18" charset="0"/>
                <a:cs typeface="Times New Roman" panose="02020603050405020304" pitchFamily="18" charset="0"/>
              </a:rPr>
              <a:t>Диагностика усвоения информации </a:t>
            </a:r>
          </a:p>
          <a:p>
            <a:pPr>
              <a:lnSpc>
                <a:spcPct val="100000"/>
              </a:lnSpc>
            </a:pPr>
            <a:r>
              <a:rPr lang="ru-RU" sz="2000" b="1" dirty="0">
                <a:solidFill>
                  <a:schemeClr val="tx1">
                    <a:lumMod val="95000"/>
                    <a:lumOff val="5000"/>
                  </a:schemeClr>
                </a:solidFill>
                <a:latin typeface="Times New Roman" panose="02020603050405020304" pitchFamily="18" charset="0"/>
                <a:cs typeface="Times New Roman" panose="02020603050405020304" pitchFamily="18" charset="0"/>
              </a:rPr>
              <a:t>(з</a:t>
            </a:r>
            <a:r>
              <a:rPr lang="ru-RU" sz="2000" b="1" dirty="0">
                <a:effectLst/>
                <a:latin typeface="Times New Roman" panose="02020603050405020304" pitchFamily="18" charset="0"/>
                <a:ea typeface="Aptos" panose="020B0004020202020204" pitchFamily="34" charset="0"/>
              </a:rPr>
              <a:t>адания  для диагностики усвоения связей</a:t>
            </a:r>
            <a:r>
              <a:rPr lang="ru-RU" sz="2000" b="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ru-RU" sz="2000" b="1" dirty="0"/>
          </a:p>
        </p:txBody>
      </p:sp>
      <p:sp>
        <p:nvSpPr>
          <p:cNvPr id="6" name="TextBox 5">
            <a:extLst>
              <a:ext uri="{FF2B5EF4-FFF2-40B4-BE49-F238E27FC236}">
                <a16:creationId xmlns:a16="http://schemas.microsoft.com/office/drawing/2014/main" xmlns="" id="{8F42C99B-4DAA-5F89-341A-D07E88AB7587}"/>
              </a:ext>
            </a:extLst>
          </p:cNvPr>
          <p:cNvSpPr txBox="1"/>
          <p:nvPr/>
        </p:nvSpPr>
        <p:spPr>
          <a:xfrm>
            <a:off x="209350" y="1998960"/>
            <a:ext cx="4582886" cy="3456139"/>
          </a:xfrm>
          <a:prstGeom prst="rect">
            <a:avLst/>
          </a:prstGeom>
          <a:noFill/>
        </p:spPr>
        <p:txBody>
          <a:bodyPr wrap="square">
            <a:spAutoFit/>
          </a:bodyPr>
          <a:lstStyle/>
          <a:p>
            <a:pPr lvl="0">
              <a:lnSpc>
                <a:spcPct val="115000"/>
              </a:lnSpc>
              <a:tabLst>
                <a:tab pos="270510" algn="l"/>
              </a:tabLst>
            </a:pPr>
            <a:r>
              <a:rPr lang="en-US" sz="2400" b="1" u="sng" kern="100"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II</a:t>
            </a:r>
            <a:r>
              <a:rPr lang="ru-RU" sz="2400" b="1" u="sng" kern="100"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 Классификация </a:t>
            </a:r>
            <a:r>
              <a:rPr lang="ru-RU" sz="2400" b="1" u="sng" kern="100" dirty="0" smtClean="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понятий</a:t>
            </a:r>
            <a:endParaRPr lang="ru-RU"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pPr>
            <a:endParaRPr lang="ru-RU" sz="2400" b="1" kern="100" dirty="0" smtClean="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pPr>
            <a:r>
              <a:rPr lang="ru-RU" sz="2400" b="1" kern="100" dirty="0" smtClean="0">
                <a:effectLst/>
                <a:latin typeface="Times New Roman" panose="02020603050405020304" pitchFamily="18" charset="0"/>
                <a:ea typeface="Aptos" panose="020B0004020202020204" pitchFamily="34" charset="0"/>
                <a:cs typeface="Times New Roman" panose="02020603050405020304" pitchFamily="18" charset="0"/>
              </a:rPr>
              <a:t>Задание </a:t>
            </a:r>
            <a:r>
              <a:rPr lang="ru-RU" sz="2400" b="1" kern="100" dirty="0">
                <a:effectLst/>
                <a:latin typeface="Times New Roman" panose="02020603050405020304" pitchFamily="18" charset="0"/>
                <a:ea typeface="Aptos" panose="020B0004020202020204" pitchFamily="34" charset="0"/>
                <a:cs typeface="Times New Roman" panose="02020603050405020304" pitchFamily="18" charset="0"/>
              </a:rPr>
              <a:t>№1. </a:t>
            </a:r>
            <a:r>
              <a:rPr lang="ru-RU" sz="2400" kern="100" dirty="0">
                <a:effectLst/>
                <a:latin typeface="Times New Roman" panose="02020603050405020304" pitchFamily="18" charset="0"/>
                <a:ea typeface="Aptos" panose="020B0004020202020204" pitchFamily="34" charset="0"/>
                <a:cs typeface="Times New Roman" panose="02020603050405020304" pitchFamily="18" charset="0"/>
              </a:rPr>
              <a:t>Составьте классификацию следующих понятий, заполнив пустые ячейки: </a:t>
            </a:r>
            <a:r>
              <a:rPr lang="ru-RU" sz="2400" dirty="0">
                <a:latin typeface="Times New Roman" panose="02020603050405020304" pitchFamily="18" charset="0"/>
                <a:cs typeface="Times New Roman" panose="02020603050405020304" pitchFamily="18" charset="0"/>
              </a:rPr>
              <a:t>изотонические, гипотонические, жиры, вода, органические</a:t>
            </a:r>
            <a:endParaRPr lang="ru-RU"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7" name="Рисунок 6">
            <a:extLst>
              <a:ext uri="{FF2B5EF4-FFF2-40B4-BE49-F238E27FC236}">
                <a16:creationId xmlns:a16="http://schemas.microsoft.com/office/drawing/2014/main" xmlns="" id="{77909431-D432-6CA8-A3F3-9BB107B5D2B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5264694" y="76200"/>
            <a:ext cx="6840220" cy="6705600"/>
          </a:xfrm>
          <a:prstGeom prst="rect">
            <a:avLst/>
          </a:prstGeom>
          <a:ln>
            <a:solidFill>
              <a:schemeClr val="tx1"/>
            </a:solidFill>
          </a:ln>
        </p:spPr>
      </p:pic>
    </p:spTree>
    <p:extLst>
      <p:ext uri="{BB962C8B-B14F-4D97-AF65-F5344CB8AC3E}">
        <p14:creationId xmlns:p14="http://schemas.microsoft.com/office/powerpoint/2010/main" val="906222818"/>
      </p:ext>
    </p:extLst>
  </p:cSld>
  <p:clrMapOvr>
    <a:masterClrMapping/>
  </p:clrMapOvr>
  <p:transition>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AA4DFFB-795A-5549-8FC6-AA9A453B8228}"/>
              </a:ext>
            </a:extLst>
          </p:cNvPr>
          <p:cNvSpPr txBox="1"/>
          <p:nvPr/>
        </p:nvSpPr>
        <p:spPr>
          <a:xfrm>
            <a:off x="229090" y="685800"/>
            <a:ext cx="11840990" cy="5706177"/>
          </a:xfrm>
          <a:prstGeom prst="rect">
            <a:avLst/>
          </a:prstGeom>
          <a:noFill/>
        </p:spPr>
        <p:txBody>
          <a:bodyPr wrap="square">
            <a:spAutoFit/>
          </a:bodyPr>
          <a:lstStyle/>
          <a:p>
            <a:pPr lvl="0" algn="ctr">
              <a:lnSpc>
                <a:spcPct val="114000"/>
              </a:lnSpc>
              <a:tabLst>
                <a:tab pos="270510" algn="l"/>
              </a:tabLst>
            </a:pPr>
            <a:r>
              <a:rPr lang="en-US" sz="2000" b="1" u="sng" kern="100"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III</a:t>
            </a:r>
            <a:r>
              <a:rPr lang="ru-RU" sz="2000" b="1" u="sng" kern="100"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 Методика «Аналогии»</a:t>
            </a:r>
            <a:endParaRPr lang="ru-RU"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4000"/>
              </a:lnSpc>
            </a:pPr>
            <a:r>
              <a:rPr lang="ru-RU" sz="2000" b="1" kern="100" dirty="0" smtClean="0">
                <a:effectLst/>
                <a:latin typeface="Times New Roman" panose="02020603050405020304" pitchFamily="18" charset="0"/>
                <a:ea typeface="Aptos" panose="020B0004020202020204" pitchFamily="34" charset="0"/>
                <a:cs typeface="Times New Roman" panose="02020603050405020304" pitchFamily="18" charset="0"/>
              </a:rPr>
              <a:t>Задание №1 (биология)</a:t>
            </a:r>
          </a:p>
          <a:p>
            <a:pPr>
              <a:lnSpc>
                <a:spcPct val="114000"/>
              </a:lnSpc>
            </a:pPr>
            <a:r>
              <a:rPr lang="ru-RU" sz="2000" kern="100" dirty="0" smtClean="0">
                <a:effectLst/>
                <a:latin typeface="Times New Roman" panose="02020603050405020304" pitchFamily="18" charset="0"/>
                <a:ea typeface="Aptos" panose="020B0004020202020204" pitchFamily="34" charset="0"/>
                <a:cs typeface="Times New Roman" panose="02020603050405020304" pitchFamily="18" charset="0"/>
              </a:rPr>
              <a:t>Между </a:t>
            </a:r>
            <a:r>
              <a:rPr lang="ru-RU" sz="2000" kern="100" dirty="0">
                <a:effectLst/>
                <a:latin typeface="Times New Roman" panose="02020603050405020304" pitchFamily="18" charset="0"/>
                <a:ea typeface="Aptos" panose="020B0004020202020204" pitchFamily="34" charset="0"/>
                <a:cs typeface="Times New Roman" panose="02020603050405020304" pitchFamily="18" charset="0"/>
              </a:rPr>
              <a:t>первым и вторым словами, разделёнными двоеточиями, существует определённая связь. Между третьим и одним из пяти слов, предлагаемых на выбор, существует аналогичная связь. Найдите и впишите в таблицу.</a:t>
            </a:r>
          </a:p>
          <a:p>
            <a:pPr lvl="0">
              <a:lnSpc>
                <a:spcPct val="114000"/>
              </a:lnSpc>
              <a:tabLst>
                <a:tab pos="180340" algn="l"/>
                <a:tab pos="270510" algn="l"/>
              </a:tabLst>
            </a:pPr>
            <a:r>
              <a:rPr lang="ru-RU" sz="2000" kern="100" dirty="0">
                <a:effectLst/>
                <a:latin typeface="Times New Roman" panose="02020603050405020304" pitchFamily="18" charset="0"/>
                <a:ea typeface="Aptos" panose="020B0004020202020204" pitchFamily="34" charset="0"/>
                <a:cs typeface="Times New Roman" panose="02020603050405020304" pitchFamily="18" charset="0"/>
              </a:rPr>
              <a:t>1. Вода : растворение = обмен веществ : </a:t>
            </a:r>
            <a:r>
              <a:rPr lang="ru-RU" sz="2000" b="1" kern="100" dirty="0">
                <a:effectLst/>
                <a:latin typeface="Times New Roman" panose="02020603050405020304" pitchFamily="18" charset="0"/>
                <a:ea typeface="Aptos" panose="020B0004020202020204" pitchFamily="34" charset="0"/>
                <a:cs typeface="Times New Roman" panose="02020603050405020304" pitchFamily="18" charset="0"/>
              </a:rPr>
              <a:t>_____?_____.</a:t>
            </a:r>
            <a:endParaRPr lang="ru-RU" sz="2000" b="1" kern="100" dirty="0">
              <a:latin typeface="Times New Roman" panose="02020603050405020304" pitchFamily="18" charset="0"/>
              <a:ea typeface="Aptos" panose="020B0004020202020204" pitchFamily="34" charset="0"/>
              <a:cs typeface="Times New Roman" panose="02020603050405020304" pitchFamily="18" charset="0"/>
            </a:endParaRPr>
          </a:p>
          <a:p>
            <a:pPr lvl="0">
              <a:lnSpc>
                <a:spcPct val="114000"/>
              </a:lnSpc>
              <a:tabLst>
                <a:tab pos="180340" algn="l"/>
                <a:tab pos="270510" algn="l"/>
              </a:tabLst>
            </a:pPr>
            <a:r>
              <a:rPr lang="ru-RU" sz="2000" i="1" u="sng" kern="100" dirty="0">
                <a:effectLst/>
                <a:latin typeface="Times New Roman" panose="02020603050405020304" pitchFamily="18" charset="0"/>
                <a:ea typeface="Aptos" panose="020B0004020202020204" pitchFamily="34" charset="0"/>
                <a:cs typeface="Times New Roman" panose="02020603050405020304" pitchFamily="18" charset="0"/>
              </a:rPr>
              <a:t>Слова для вставки:</a:t>
            </a:r>
            <a:endParaRPr lang="ru-RU" sz="2000" i="1" u="sng" kern="100" dirty="0">
              <a:latin typeface="Times New Roman" panose="02020603050405020304" pitchFamily="18" charset="0"/>
              <a:ea typeface="Aptos" panose="020B0004020202020204" pitchFamily="34" charset="0"/>
              <a:cs typeface="Times New Roman" panose="02020603050405020304" pitchFamily="18" charset="0"/>
            </a:endParaRPr>
          </a:p>
          <a:p>
            <a:pPr lvl="0">
              <a:lnSpc>
                <a:spcPct val="114000"/>
              </a:lnSpc>
              <a:tabLst>
                <a:tab pos="180340" algn="l"/>
                <a:tab pos="270510" algn="l"/>
              </a:tabLst>
            </a:pPr>
            <a:r>
              <a:rPr lang="ru-RU" sz="2000" kern="100" dirty="0">
                <a:effectLst/>
                <a:latin typeface="Times New Roman" panose="02020603050405020304" pitchFamily="18" charset="0"/>
                <a:ea typeface="Aptos" panose="020B0004020202020204" pitchFamily="34" charset="0"/>
                <a:cs typeface="Times New Roman" panose="02020603050405020304" pitchFamily="18" charset="0"/>
              </a:rPr>
              <a:t>метаболизм (А), проницаемость (Б), гомеостаз (В), изменение (Г), развитие (Д).</a:t>
            </a:r>
          </a:p>
          <a:p>
            <a:pPr lvl="0">
              <a:lnSpc>
                <a:spcPct val="114000"/>
              </a:lnSpc>
              <a:tabLst>
                <a:tab pos="180340" algn="l"/>
                <a:tab pos="270510" algn="l"/>
              </a:tabLst>
            </a:pPr>
            <a:r>
              <a:rPr lang="ru-RU" sz="2000" kern="100" dirty="0">
                <a:effectLst/>
                <a:latin typeface="Times New Roman" panose="02020603050405020304" pitchFamily="18" charset="0"/>
                <a:ea typeface="Aptos" panose="020B0004020202020204" pitchFamily="34" charset="0"/>
                <a:cs typeface="Times New Roman" panose="02020603050405020304" pitchFamily="18" charset="0"/>
              </a:rPr>
              <a:t>2. Ядро : хранение = плазматическая мембрана : </a:t>
            </a:r>
            <a:r>
              <a:rPr lang="ru-RU" sz="2000" b="1" kern="100" dirty="0">
                <a:effectLst/>
                <a:latin typeface="Times New Roman" panose="02020603050405020304" pitchFamily="18" charset="0"/>
                <a:ea typeface="Aptos" panose="020B0004020202020204" pitchFamily="34" charset="0"/>
                <a:cs typeface="Times New Roman" panose="02020603050405020304" pitchFamily="18" charset="0"/>
              </a:rPr>
              <a:t>_____?_____.</a:t>
            </a:r>
            <a:endParaRPr lang="ru-RU"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4000"/>
              </a:lnSpc>
              <a:tabLst>
                <a:tab pos="180340" algn="l"/>
                <a:tab pos="270510" algn="l"/>
              </a:tabLst>
            </a:pPr>
            <a:r>
              <a:rPr lang="ru-RU" sz="2000" i="1" u="sng" kern="100" dirty="0">
                <a:effectLst/>
                <a:latin typeface="Times New Roman" panose="02020603050405020304" pitchFamily="18" charset="0"/>
                <a:ea typeface="Aptos" panose="020B0004020202020204" pitchFamily="34" charset="0"/>
                <a:cs typeface="Times New Roman" panose="02020603050405020304" pitchFamily="18" charset="0"/>
              </a:rPr>
              <a:t>Слова для вставки:</a:t>
            </a:r>
            <a:endParaRPr lang="ru-RU"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4000"/>
              </a:lnSpc>
              <a:tabLst>
                <a:tab pos="180340" algn="l"/>
                <a:tab pos="270510" algn="l"/>
              </a:tabLst>
            </a:pPr>
            <a:r>
              <a:rPr lang="ru-RU" sz="2000" kern="100" dirty="0">
                <a:latin typeface="Times New Roman" panose="02020603050405020304" pitchFamily="18" charset="0"/>
                <a:ea typeface="Aptos" panose="020B0004020202020204" pitchFamily="34" charset="0"/>
                <a:cs typeface="Times New Roman" panose="02020603050405020304" pitchFamily="18" charset="0"/>
              </a:rPr>
              <a:t>с</a:t>
            </a:r>
            <a:r>
              <a:rPr lang="ru-RU" sz="2000" kern="100" dirty="0">
                <a:effectLst/>
                <a:latin typeface="Times New Roman" panose="02020603050405020304" pitchFamily="18" charset="0"/>
                <a:ea typeface="Aptos" panose="020B0004020202020204" pitchFamily="34" charset="0"/>
                <a:cs typeface="Times New Roman" panose="02020603050405020304" pitchFamily="18" charset="0"/>
              </a:rPr>
              <a:t>интез жиров (А), раздражение (Б), фотосинтез (В), поступление веществ (Г), хранение веществ (Д).</a:t>
            </a:r>
          </a:p>
          <a:p>
            <a:pPr lvl="0">
              <a:lnSpc>
                <a:spcPct val="114000"/>
              </a:lnSpc>
              <a:tabLst>
                <a:tab pos="180340" algn="l"/>
                <a:tab pos="270510" algn="l"/>
              </a:tabLst>
            </a:pPr>
            <a:r>
              <a:rPr lang="ru-RU" sz="2000" b="1" kern="100" dirty="0">
                <a:effectLst/>
                <a:latin typeface="Times New Roman" panose="02020603050405020304" pitchFamily="18" charset="0"/>
                <a:ea typeface="Aptos" panose="020B0004020202020204" pitchFamily="34" charset="0"/>
                <a:cs typeface="Times New Roman" panose="02020603050405020304" pitchFamily="18" charset="0"/>
              </a:rPr>
              <a:t>3. _____?_____ </a:t>
            </a:r>
            <a:r>
              <a:rPr lang="ru-RU" sz="2000" kern="100" dirty="0">
                <a:effectLst/>
                <a:latin typeface="Times New Roman" panose="02020603050405020304" pitchFamily="18" charset="0"/>
                <a:ea typeface="Aptos" panose="020B0004020202020204" pitchFamily="34" charset="0"/>
                <a:cs typeface="Times New Roman" panose="02020603050405020304" pitchFamily="18" charset="0"/>
              </a:rPr>
              <a:t>: вода = органические вещества : белки.</a:t>
            </a:r>
          </a:p>
          <a:p>
            <a:pPr>
              <a:lnSpc>
                <a:spcPct val="114000"/>
              </a:lnSpc>
              <a:tabLst>
                <a:tab pos="180340" algn="l"/>
                <a:tab pos="270510" algn="l"/>
              </a:tabLst>
            </a:pPr>
            <a:r>
              <a:rPr lang="ru-RU" sz="2000" i="1" u="sng" kern="100" dirty="0">
                <a:effectLst/>
                <a:latin typeface="Times New Roman" panose="02020603050405020304" pitchFamily="18" charset="0"/>
                <a:ea typeface="Aptos" panose="020B0004020202020204" pitchFamily="34" charset="0"/>
                <a:cs typeface="Times New Roman" panose="02020603050405020304" pitchFamily="18" charset="0"/>
              </a:rPr>
              <a:t>Слова для вставки:</a:t>
            </a:r>
            <a:endParaRPr lang="ru-RU"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4000"/>
              </a:lnSpc>
              <a:tabLst>
                <a:tab pos="180340" algn="l"/>
                <a:tab pos="270510" algn="l"/>
              </a:tabLst>
            </a:pPr>
            <a:r>
              <a:rPr lang="ru-RU" sz="2000" kern="100" dirty="0">
                <a:latin typeface="Times New Roman" panose="02020603050405020304" pitchFamily="18" charset="0"/>
                <a:ea typeface="Aptos" panose="020B0004020202020204" pitchFamily="34" charset="0"/>
                <a:cs typeface="Times New Roman" panose="02020603050405020304" pitchFamily="18" charset="0"/>
              </a:rPr>
              <a:t>г</a:t>
            </a:r>
            <a:r>
              <a:rPr lang="ru-RU" sz="2000" kern="100" dirty="0">
                <a:effectLst/>
                <a:latin typeface="Times New Roman" panose="02020603050405020304" pitchFamily="18" charset="0"/>
                <a:ea typeface="Aptos" panose="020B0004020202020204" pitchFamily="34" charset="0"/>
                <a:cs typeface="Times New Roman" panose="02020603050405020304" pitchFamily="18" charset="0"/>
              </a:rPr>
              <a:t>люкоза (А), жиры (Б), крахмал (В), минеральные вещества (Г), растворитель (Д).</a:t>
            </a:r>
          </a:p>
          <a:p>
            <a:pPr>
              <a:lnSpc>
                <a:spcPct val="114000"/>
              </a:lnSpc>
              <a:tabLst>
                <a:tab pos="270510" algn="l"/>
              </a:tabLst>
            </a:pPr>
            <a:endParaRPr lang="ru-RU" sz="2000" i="1" kern="100" dirty="0" smtClean="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4000"/>
              </a:lnSpc>
              <a:tabLst>
                <a:tab pos="270510" algn="l"/>
              </a:tabLst>
            </a:pPr>
            <a:r>
              <a:rPr lang="ru-RU" sz="2000" i="1" kern="100" dirty="0" smtClean="0">
                <a:effectLst/>
                <a:latin typeface="Times New Roman" panose="02020603050405020304" pitchFamily="18" charset="0"/>
                <a:ea typeface="Aptos" panose="020B0004020202020204" pitchFamily="34" charset="0"/>
                <a:cs typeface="Times New Roman" panose="02020603050405020304" pitchFamily="18" charset="0"/>
              </a:rPr>
              <a:t>Ответ:</a:t>
            </a:r>
            <a:endParaRPr lang="ru-RU" sz="1400" i="1"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6" name="Заголовок 1">
            <a:extLst>
              <a:ext uri="{FF2B5EF4-FFF2-40B4-BE49-F238E27FC236}">
                <a16:creationId xmlns:a16="http://schemas.microsoft.com/office/drawing/2014/main" xmlns="" id="{FE9E40E6-CD9F-1883-43D3-931753AFA36B}"/>
              </a:ext>
            </a:extLst>
          </p:cNvPr>
          <p:cNvSpPr txBox="1">
            <a:spLocks/>
          </p:cNvSpPr>
          <p:nvPr/>
        </p:nvSpPr>
        <p:spPr>
          <a:xfrm>
            <a:off x="450471" y="0"/>
            <a:ext cx="11291058" cy="6858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nSpc>
                <a:spcPct val="100000"/>
              </a:lnSpc>
            </a:pPr>
            <a:r>
              <a:rPr lang="ru-RU" sz="2000" b="1" dirty="0">
                <a:solidFill>
                  <a:schemeClr val="tx1">
                    <a:lumMod val="95000"/>
                    <a:lumOff val="5000"/>
                  </a:schemeClr>
                </a:solidFill>
                <a:latin typeface="Times New Roman" panose="02020603050405020304" pitchFamily="18" charset="0"/>
                <a:cs typeface="Times New Roman" panose="02020603050405020304" pitchFamily="18" charset="0"/>
              </a:rPr>
              <a:t>Диагностика усвоения информации </a:t>
            </a:r>
          </a:p>
          <a:p>
            <a:pPr>
              <a:lnSpc>
                <a:spcPct val="100000"/>
              </a:lnSpc>
            </a:pPr>
            <a:r>
              <a:rPr lang="ru-RU" sz="2000" b="1" dirty="0">
                <a:solidFill>
                  <a:schemeClr val="tx1">
                    <a:lumMod val="95000"/>
                    <a:lumOff val="5000"/>
                  </a:schemeClr>
                </a:solidFill>
                <a:latin typeface="Times New Roman" panose="02020603050405020304" pitchFamily="18" charset="0"/>
                <a:cs typeface="Times New Roman" panose="02020603050405020304" pitchFamily="18" charset="0"/>
              </a:rPr>
              <a:t>(з</a:t>
            </a:r>
            <a:r>
              <a:rPr lang="ru-RU" sz="2000" b="1" dirty="0">
                <a:effectLst/>
                <a:latin typeface="Times New Roman" panose="02020603050405020304" pitchFamily="18" charset="0"/>
                <a:ea typeface="Aptos" panose="020B0004020202020204" pitchFamily="34" charset="0"/>
              </a:rPr>
              <a:t>адания  для диагностики усвоения связей</a:t>
            </a:r>
            <a:r>
              <a:rPr lang="ru-RU" sz="2000" b="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ru-RU" sz="2000" b="1" dirty="0"/>
          </a:p>
        </p:txBody>
      </p:sp>
      <p:graphicFrame>
        <p:nvGraphicFramePr>
          <p:cNvPr id="7" name="Таблица 6">
            <a:extLst>
              <a:ext uri="{FF2B5EF4-FFF2-40B4-BE49-F238E27FC236}">
                <a16:creationId xmlns:a16="http://schemas.microsoft.com/office/drawing/2014/main" xmlns="" id="{8FDD6291-09EF-DFAA-1F30-EEB78C4C257F}"/>
              </a:ext>
            </a:extLst>
          </p:cNvPr>
          <p:cNvGraphicFramePr>
            <a:graphicFrameLocks noGrp="1"/>
          </p:cNvGraphicFramePr>
          <p:nvPr>
            <p:extLst>
              <p:ext uri="{D42A27DB-BD31-4B8C-83A1-F6EECF244321}">
                <p14:modId xmlns:p14="http://schemas.microsoft.com/office/powerpoint/2010/main" val="1369808355"/>
              </p:ext>
            </p:extLst>
          </p:nvPr>
        </p:nvGraphicFramePr>
        <p:xfrm>
          <a:off x="1307520" y="5810833"/>
          <a:ext cx="926148" cy="417548"/>
        </p:xfrm>
        <a:graphic>
          <a:graphicData uri="http://schemas.openxmlformats.org/drawingml/2006/table">
            <a:tbl>
              <a:tblPr firstRow="1" firstCol="1" bandRow="1">
                <a:tableStyleId>{5940675A-B579-460E-94D1-54222C63F5DA}</a:tableStyleId>
              </a:tblPr>
              <a:tblGrid>
                <a:gridCol w="326073">
                  <a:extLst>
                    <a:ext uri="{9D8B030D-6E8A-4147-A177-3AD203B41FA5}">
                      <a16:colId xmlns:a16="http://schemas.microsoft.com/office/drawing/2014/main" xmlns="" val="1087976788"/>
                    </a:ext>
                  </a:extLst>
                </a:gridCol>
                <a:gridCol w="344487">
                  <a:extLst>
                    <a:ext uri="{9D8B030D-6E8A-4147-A177-3AD203B41FA5}">
                      <a16:colId xmlns:a16="http://schemas.microsoft.com/office/drawing/2014/main" xmlns="" val="1557677977"/>
                    </a:ext>
                  </a:extLst>
                </a:gridCol>
                <a:gridCol w="255588">
                  <a:extLst>
                    <a:ext uri="{9D8B030D-6E8A-4147-A177-3AD203B41FA5}">
                      <a16:colId xmlns:a16="http://schemas.microsoft.com/office/drawing/2014/main" xmlns="" val="3756728671"/>
                    </a:ext>
                  </a:extLst>
                </a:gridCol>
              </a:tblGrid>
              <a:tr h="200060">
                <a:tc>
                  <a:txBody>
                    <a:bodyPr/>
                    <a:lstStyle/>
                    <a:p>
                      <a:pPr algn="ctr">
                        <a:lnSpc>
                          <a:spcPct val="115000"/>
                        </a:lnSpc>
                        <a:spcAft>
                          <a:spcPts val="800"/>
                        </a:spcAft>
                      </a:pP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034318862"/>
                  </a:ext>
                </a:extLst>
              </a:tr>
              <a:tr h="217488">
                <a:tc>
                  <a:txBody>
                    <a:bodyPr/>
                    <a:lstStyle/>
                    <a:p>
                      <a:pPr algn="ctr">
                        <a:lnSpc>
                          <a:spcPct val="115000"/>
                        </a:lnSpc>
                        <a:spcAft>
                          <a:spcPts val="800"/>
                        </a:spcAft>
                      </a:pP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766320814"/>
                  </a:ext>
                </a:extLst>
              </a:tr>
            </a:tbl>
          </a:graphicData>
        </a:graphic>
      </p:graphicFrame>
    </p:spTree>
    <p:extLst>
      <p:ext uri="{BB962C8B-B14F-4D97-AF65-F5344CB8AC3E}">
        <p14:creationId xmlns:p14="http://schemas.microsoft.com/office/powerpoint/2010/main" val="2166235822"/>
      </p:ext>
    </p:extLst>
  </p:cSld>
  <p:clrMapOvr>
    <a:masterClrMapping/>
  </p:clrMapOvr>
  <p:transition>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AA4DFFB-795A-5549-8FC6-AA9A453B8228}"/>
              </a:ext>
            </a:extLst>
          </p:cNvPr>
          <p:cNvSpPr txBox="1"/>
          <p:nvPr/>
        </p:nvSpPr>
        <p:spPr>
          <a:xfrm>
            <a:off x="229090" y="685800"/>
            <a:ext cx="11840990" cy="6432530"/>
          </a:xfrm>
          <a:prstGeom prst="rect">
            <a:avLst/>
          </a:prstGeom>
          <a:noFill/>
        </p:spPr>
        <p:txBody>
          <a:bodyPr wrap="square">
            <a:spAutoFit/>
          </a:bodyPr>
          <a:lstStyle/>
          <a:p>
            <a:pPr lvl="0" algn="ctr">
              <a:lnSpc>
                <a:spcPct val="114000"/>
              </a:lnSpc>
              <a:tabLst>
                <a:tab pos="270510" algn="l"/>
              </a:tabLst>
            </a:pPr>
            <a:r>
              <a:rPr lang="en-US" b="1" u="sng" kern="100"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III</a:t>
            </a:r>
            <a:r>
              <a:rPr lang="ru-RU" b="1" u="sng" kern="100"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 Методика «Аналогии»</a:t>
            </a:r>
            <a:endParaRPr lang="ru-RU"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r>
              <a:rPr lang="ru-RU" sz="2000" b="1" kern="100" dirty="0">
                <a:latin typeface="Times New Roman" panose="02020603050405020304" pitchFamily="18" charset="0"/>
                <a:ea typeface="Aptos" panose="020B0004020202020204" pitchFamily="34" charset="0"/>
                <a:cs typeface="Times New Roman" panose="02020603050405020304" pitchFamily="18" charset="0"/>
              </a:rPr>
              <a:t>Задание </a:t>
            </a:r>
            <a:r>
              <a:rPr lang="ru-RU" sz="2000" b="1" kern="100" dirty="0" smtClean="0">
                <a:latin typeface="Times New Roman" panose="02020603050405020304" pitchFamily="18" charset="0"/>
                <a:ea typeface="Aptos" panose="020B0004020202020204" pitchFamily="34" charset="0"/>
                <a:cs typeface="Times New Roman" panose="02020603050405020304" pitchFamily="18" charset="0"/>
              </a:rPr>
              <a:t>№2 (химия)</a:t>
            </a:r>
            <a:endParaRPr lang="ru-RU" sz="2000" b="1" kern="100" dirty="0">
              <a:latin typeface="Times New Roman" panose="02020603050405020304" pitchFamily="18" charset="0"/>
              <a:ea typeface="Aptos" panose="020B0004020202020204" pitchFamily="34"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Выберите </a:t>
            </a:r>
            <a:r>
              <a:rPr lang="ru-RU" sz="2000" dirty="0">
                <a:latin typeface="Times New Roman" panose="02020603050405020304" pitchFamily="18" charset="0"/>
                <a:cs typeface="Times New Roman" panose="02020603050405020304" pitchFamily="18" charset="0"/>
              </a:rPr>
              <a:t>и вставьте пропущенное слово, если первое и второе слова логически взаимосвязаны, а между третьим и четвёртым существует аналогичная связь.</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1) Морская вода: вода = йодная настойка: </a:t>
            </a:r>
            <a:r>
              <a:rPr lang="ru-RU" sz="2000" b="1" dirty="0">
                <a:latin typeface="Times New Roman" panose="02020603050405020304" pitchFamily="18" charset="0"/>
                <a:cs typeface="Times New Roman" panose="02020603050405020304" pitchFamily="18" charset="0"/>
              </a:rPr>
              <a:t>_____?_____</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i="1" u="sng" dirty="0">
                <a:latin typeface="Times New Roman" panose="02020603050405020304" pitchFamily="18" charset="0"/>
                <a:cs typeface="Times New Roman" panose="02020603050405020304" pitchFamily="18" charset="0"/>
              </a:rPr>
              <a:t>Слова для вставки:</a:t>
            </a:r>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йод (А), вода (Б), спирт (В), раствор (Г).</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2) Сахарный сироп: сахар = морская вода: </a:t>
            </a:r>
            <a:r>
              <a:rPr lang="ru-RU" sz="2000" b="1" dirty="0">
                <a:latin typeface="Times New Roman" panose="02020603050405020304" pitchFamily="18" charset="0"/>
                <a:cs typeface="Times New Roman" panose="02020603050405020304" pitchFamily="18" charset="0"/>
              </a:rPr>
              <a:t>_____?_____ </a:t>
            </a:r>
            <a:r>
              <a:rPr lang="ru-RU" sz="2000" dirty="0" smtClean="0">
                <a:latin typeface="Times New Roman" panose="02020603050405020304" pitchFamily="18" charset="0"/>
                <a:cs typeface="Times New Roman" panose="02020603050405020304" pitchFamily="18" charset="0"/>
              </a:rPr>
              <a:t>_</a:t>
            </a:r>
            <a:endParaRPr lang="ru-RU" sz="2000" dirty="0">
              <a:latin typeface="Times New Roman" panose="02020603050405020304" pitchFamily="18" charset="0"/>
              <a:cs typeface="Times New Roman" panose="02020603050405020304" pitchFamily="18" charset="0"/>
            </a:endParaRPr>
          </a:p>
          <a:p>
            <a:r>
              <a:rPr lang="ru-RU" sz="2000" i="1" u="sng" dirty="0">
                <a:latin typeface="Times New Roman" panose="02020603050405020304" pitchFamily="18" charset="0"/>
                <a:cs typeface="Times New Roman" panose="02020603050405020304" pitchFamily="18" charset="0"/>
              </a:rPr>
              <a:t>Слова для вставки:</a:t>
            </a:r>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Вода (А), песок (Б), йод (В), соль (Г).</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3) Раствор поваренной соли: бесцветный = раствор медного купороса: </a:t>
            </a:r>
            <a:r>
              <a:rPr lang="ru-RU" sz="2000" b="1" dirty="0">
                <a:latin typeface="Times New Roman" panose="02020603050405020304" pitchFamily="18" charset="0"/>
                <a:cs typeface="Times New Roman" panose="02020603050405020304" pitchFamily="18" charset="0"/>
              </a:rPr>
              <a:t>_____?_____ </a:t>
            </a:r>
            <a:endParaRPr lang="ru-RU" sz="2000" b="1" dirty="0" smtClean="0">
              <a:latin typeface="Times New Roman" panose="02020603050405020304" pitchFamily="18" charset="0"/>
              <a:cs typeface="Times New Roman" panose="02020603050405020304" pitchFamily="18" charset="0"/>
            </a:endParaRPr>
          </a:p>
          <a:p>
            <a:r>
              <a:rPr lang="ru-RU" sz="2000" i="1" u="sng" dirty="0" smtClean="0">
                <a:latin typeface="Times New Roman" panose="02020603050405020304" pitchFamily="18" charset="0"/>
                <a:cs typeface="Times New Roman" panose="02020603050405020304" pitchFamily="18" charset="0"/>
              </a:rPr>
              <a:t>Слова </a:t>
            </a:r>
            <a:r>
              <a:rPr lang="ru-RU" sz="2000" i="1" u="sng" dirty="0">
                <a:latin typeface="Times New Roman" panose="02020603050405020304" pitchFamily="18" charset="0"/>
                <a:cs typeface="Times New Roman" panose="02020603050405020304" pitchFamily="18" charset="0"/>
              </a:rPr>
              <a:t>для вставки:</a:t>
            </a:r>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Зелёный (А), голубой (Б), фиолетовый (В), бесцветный (Г).</a:t>
            </a:r>
          </a:p>
          <a:p>
            <a:pPr>
              <a:lnSpc>
                <a:spcPct val="114000"/>
              </a:lnSpc>
              <a:tabLst>
                <a:tab pos="270510" algn="l"/>
              </a:tabLst>
            </a:pPr>
            <a:endParaRPr lang="ru-RU" i="1" kern="100" dirty="0" smtClean="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4000"/>
              </a:lnSpc>
              <a:tabLst>
                <a:tab pos="270510" algn="l"/>
              </a:tabLst>
            </a:pPr>
            <a:endParaRPr lang="ru-RU" i="1" kern="100" dirty="0" smtClean="0">
              <a:latin typeface="Times New Roman" panose="02020603050405020304" pitchFamily="18" charset="0"/>
              <a:ea typeface="Aptos" panose="020B0004020202020204" pitchFamily="34" charset="0"/>
              <a:cs typeface="Times New Roman" panose="02020603050405020304" pitchFamily="18" charset="0"/>
            </a:endParaRPr>
          </a:p>
          <a:p>
            <a:pPr>
              <a:lnSpc>
                <a:spcPct val="114000"/>
              </a:lnSpc>
              <a:tabLst>
                <a:tab pos="270510" algn="l"/>
              </a:tabLst>
            </a:pPr>
            <a:r>
              <a:rPr lang="ru-RU" i="1" kern="100" dirty="0" smtClean="0">
                <a:effectLst/>
                <a:latin typeface="Times New Roman" panose="02020603050405020304" pitchFamily="18" charset="0"/>
                <a:ea typeface="Aptos" panose="020B0004020202020204" pitchFamily="34" charset="0"/>
                <a:cs typeface="Times New Roman" panose="02020603050405020304" pitchFamily="18" charset="0"/>
              </a:rPr>
              <a:t>Ответ</a:t>
            </a:r>
            <a:r>
              <a:rPr lang="ru-RU" i="1" kern="100" dirty="0">
                <a:effectLst/>
                <a:latin typeface="Times New Roman" panose="02020603050405020304" pitchFamily="18" charset="0"/>
                <a:ea typeface="Aptos" panose="020B0004020202020204" pitchFamily="34" charset="0"/>
                <a:cs typeface="Times New Roman" panose="02020603050405020304" pitchFamily="18" charset="0"/>
              </a:rPr>
              <a:t>:</a:t>
            </a:r>
          </a:p>
          <a:p>
            <a:pPr lvl="0">
              <a:lnSpc>
                <a:spcPct val="114000"/>
              </a:lnSpc>
              <a:tabLst>
                <a:tab pos="270510" algn="l"/>
              </a:tabLst>
            </a:pPr>
            <a:endParaRPr lang="ru-RU" sz="1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lvl="0">
              <a:lnSpc>
                <a:spcPct val="114000"/>
              </a:lnSpc>
              <a:tabLst>
                <a:tab pos="270510" algn="l"/>
              </a:tabLst>
            </a:pPr>
            <a:endParaRPr lang="ru-RU" sz="1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6" name="Заголовок 1">
            <a:extLst>
              <a:ext uri="{FF2B5EF4-FFF2-40B4-BE49-F238E27FC236}">
                <a16:creationId xmlns:a16="http://schemas.microsoft.com/office/drawing/2014/main" xmlns="" id="{FE9E40E6-CD9F-1883-43D3-931753AFA36B}"/>
              </a:ext>
            </a:extLst>
          </p:cNvPr>
          <p:cNvSpPr txBox="1">
            <a:spLocks/>
          </p:cNvSpPr>
          <p:nvPr/>
        </p:nvSpPr>
        <p:spPr>
          <a:xfrm>
            <a:off x="450471" y="0"/>
            <a:ext cx="11291058" cy="6858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nSpc>
                <a:spcPct val="100000"/>
              </a:lnSpc>
            </a:pPr>
            <a:r>
              <a:rPr lang="ru-RU" sz="2000" b="1" dirty="0">
                <a:solidFill>
                  <a:schemeClr val="tx1">
                    <a:lumMod val="95000"/>
                    <a:lumOff val="5000"/>
                  </a:schemeClr>
                </a:solidFill>
                <a:latin typeface="Times New Roman" panose="02020603050405020304" pitchFamily="18" charset="0"/>
                <a:cs typeface="Times New Roman" panose="02020603050405020304" pitchFamily="18" charset="0"/>
              </a:rPr>
              <a:t>Диагностика усвоения информации </a:t>
            </a:r>
          </a:p>
          <a:p>
            <a:pPr>
              <a:lnSpc>
                <a:spcPct val="100000"/>
              </a:lnSpc>
            </a:pPr>
            <a:r>
              <a:rPr lang="ru-RU" sz="2000" b="1" dirty="0">
                <a:solidFill>
                  <a:schemeClr val="tx1">
                    <a:lumMod val="95000"/>
                    <a:lumOff val="5000"/>
                  </a:schemeClr>
                </a:solidFill>
                <a:latin typeface="Times New Roman" panose="02020603050405020304" pitchFamily="18" charset="0"/>
                <a:cs typeface="Times New Roman" panose="02020603050405020304" pitchFamily="18" charset="0"/>
              </a:rPr>
              <a:t>(з</a:t>
            </a:r>
            <a:r>
              <a:rPr lang="ru-RU" sz="2000" b="1" dirty="0">
                <a:effectLst/>
                <a:latin typeface="Times New Roman" panose="02020603050405020304" pitchFamily="18" charset="0"/>
                <a:ea typeface="Aptos" panose="020B0004020202020204" pitchFamily="34" charset="0"/>
              </a:rPr>
              <a:t>адания  для диагностики усвоения связей</a:t>
            </a:r>
            <a:r>
              <a:rPr lang="ru-RU" sz="2000" b="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ru-RU" sz="2000" b="1" dirty="0"/>
          </a:p>
        </p:txBody>
      </p:sp>
      <p:graphicFrame>
        <p:nvGraphicFramePr>
          <p:cNvPr id="7" name="Таблица 6">
            <a:extLst>
              <a:ext uri="{FF2B5EF4-FFF2-40B4-BE49-F238E27FC236}">
                <a16:creationId xmlns:a16="http://schemas.microsoft.com/office/drawing/2014/main" xmlns="" id="{8FDD6291-09EF-DFAA-1F30-EEB78C4C257F}"/>
              </a:ext>
            </a:extLst>
          </p:cNvPr>
          <p:cNvGraphicFramePr>
            <a:graphicFrameLocks noGrp="1"/>
          </p:cNvGraphicFramePr>
          <p:nvPr>
            <p:extLst>
              <p:ext uri="{D42A27DB-BD31-4B8C-83A1-F6EECF244321}">
                <p14:modId xmlns:p14="http://schemas.microsoft.com/office/powerpoint/2010/main" val="906417602"/>
              </p:ext>
            </p:extLst>
          </p:nvPr>
        </p:nvGraphicFramePr>
        <p:xfrm>
          <a:off x="1326769" y="5974464"/>
          <a:ext cx="926148" cy="417548"/>
        </p:xfrm>
        <a:graphic>
          <a:graphicData uri="http://schemas.openxmlformats.org/drawingml/2006/table">
            <a:tbl>
              <a:tblPr firstRow="1" firstCol="1" bandRow="1">
                <a:tableStyleId>{5940675A-B579-460E-94D1-54222C63F5DA}</a:tableStyleId>
              </a:tblPr>
              <a:tblGrid>
                <a:gridCol w="326073">
                  <a:extLst>
                    <a:ext uri="{9D8B030D-6E8A-4147-A177-3AD203B41FA5}">
                      <a16:colId xmlns:a16="http://schemas.microsoft.com/office/drawing/2014/main" xmlns="" val="1087976788"/>
                    </a:ext>
                  </a:extLst>
                </a:gridCol>
                <a:gridCol w="344487">
                  <a:extLst>
                    <a:ext uri="{9D8B030D-6E8A-4147-A177-3AD203B41FA5}">
                      <a16:colId xmlns:a16="http://schemas.microsoft.com/office/drawing/2014/main" xmlns="" val="1557677977"/>
                    </a:ext>
                  </a:extLst>
                </a:gridCol>
                <a:gridCol w="255588">
                  <a:extLst>
                    <a:ext uri="{9D8B030D-6E8A-4147-A177-3AD203B41FA5}">
                      <a16:colId xmlns:a16="http://schemas.microsoft.com/office/drawing/2014/main" xmlns="" val="3756728671"/>
                    </a:ext>
                  </a:extLst>
                </a:gridCol>
              </a:tblGrid>
              <a:tr h="200060">
                <a:tc>
                  <a:txBody>
                    <a:bodyPr/>
                    <a:lstStyle/>
                    <a:p>
                      <a:pPr algn="ctr">
                        <a:lnSpc>
                          <a:spcPct val="115000"/>
                        </a:lnSpc>
                        <a:spcAft>
                          <a:spcPts val="800"/>
                        </a:spcAft>
                      </a:pP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034318862"/>
                  </a:ext>
                </a:extLst>
              </a:tr>
              <a:tr h="217488">
                <a:tc>
                  <a:txBody>
                    <a:bodyPr/>
                    <a:lstStyle/>
                    <a:p>
                      <a:pPr algn="ctr">
                        <a:lnSpc>
                          <a:spcPct val="115000"/>
                        </a:lnSpc>
                        <a:spcAft>
                          <a:spcPts val="800"/>
                        </a:spcAft>
                      </a:pP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766320814"/>
                  </a:ext>
                </a:extLst>
              </a:tr>
            </a:tbl>
          </a:graphicData>
        </a:graphic>
      </p:graphicFrame>
    </p:spTree>
    <p:extLst>
      <p:ext uri="{BB962C8B-B14F-4D97-AF65-F5344CB8AC3E}">
        <p14:creationId xmlns:p14="http://schemas.microsoft.com/office/powerpoint/2010/main" val="4254533501"/>
      </p:ext>
    </p:extLst>
  </p:cSld>
  <p:clrMapOvr>
    <a:masterClrMapping/>
  </p:clrMapOvr>
  <p:transition>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9E84892-6C93-51B7-4751-298625A769C4}"/>
              </a:ext>
            </a:extLst>
          </p:cNvPr>
          <p:cNvSpPr>
            <a:spLocks noGrp="1"/>
          </p:cNvSpPr>
          <p:nvPr>
            <p:ph type="title"/>
          </p:nvPr>
        </p:nvSpPr>
        <p:spPr>
          <a:xfrm>
            <a:off x="308008" y="144379"/>
            <a:ext cx="11685069" cy="5900286"/>
          </a:xfrm>
        </p:spPr>
        <p:txBody>
          <a:bodyPr>
            <a:normAutofit/>
          </a:bodyPr>
          <a:lstStyle/>
          <a:p>
            <a:pPr algn="l"/>
            <a:r>
              <a:rPr lang="ru-RU" sz="2000" b="1" kern="100" dirty="0" smtClean="0">
                <a:effectLst/>
                <a:latin typeface="Times New Roman" panose="02020603050405020304" pitchFamily="18" charset="0"/>
                <a:ea typeface="Aptos" panose="020B0004020202020204" pitchFamily="34" charset="0"/>
                <a:cs typeface="Times New Roman" panose="02020603050405020304" pitchFamily="18" charset="0"/>
              </a:rPr>
              <a:t>                                                  Жизненная </a:t>
            </a:r>
            <a:r>
              <a:rPr lang="ru-RU" sz="2000" b="1" kern="100" dirty="0">
                <a:effectLst/>
                <a:latin typeface="Times New Roman" panose="02020603050405020304" pitchFamily="18" charset="0"/>
                <a:ea typeface="Aptos" panose="020B0004020202020204" pitchFamily="34" charset="0"/>
                <a:cs typeface="Times New Roman" panose="02020603050405020304" pitchFamily="18" charset="0"/>
              </a:rPr>
              <a:t>проблемная ситуация к </a:t>
            </a:r>
            <a:r>
              <a:rPr lang="ru-RU" sz="2000" b="1" kern="100" dirty="0" smtClean="0">
                <a:effectLst/>
                <a:latin typeface="Times New Roman" panose="02020603050405020304" pitchFamily="18" charset="0"/>
                <a:ea typeface="Aptos" panose="020B0004020202020204" pitchFamily="34" charset="0"/>
                <a:cs typeface="Times New Roman" panose="02020603050405020304" pitchFamily="18" charset="0"/>
              </a:rPr>
              <a:t>уроку</a:t>
            </a:r>
            <a:r>
              <a:rPr lang="ru-RU" sz="2000" kern="100" dirty="0">
                <a:effectLst/>
                <a:latin typeface="Times New Roman" panose="02020603050405020304" pitchFamily="18" charset="0"/>
                <a:ea typeface="Aptos" panose="020B0004020202020204" pitchFamily="34" charset="0"/>
                <a:cs typeface="Times New Roman" panose="02020603050405020304" pitchFamily="18" charset="0"/>
              </a:rPr>
              <a:t/>
            </a:r>
            <a:br>
              <a:rPr lang="ru-RU" sz="2000" kern="100" dirty="0">
                <a:effectLst/>
                <a:latin typeface="Times New Roman" panose="02020603050405020304" pitchFamily="18" charset="0"/>
                <a:ea typeface="Aptos" panose="020B0004020202020204" pitchFamily="34" charset="0"/>
                <a:cs typeface="Times New Roman" panose="02020603050405020304" pitchFamily="18" charset="0"/>
              </a:rPr>
            </a:br>
            <a:r>
              <a:rPr lang="ru-RU" sz="2000" kern="100" dirty="0" smtClean="0">
                <a:effectLst/>
                <a:latin typeface="Times New Roman" panose="02020603050405020304" pitchFamily="18" charset="0"/>
                <a:ea typeface="Aptos" panose="020B0004020202020204" pitchFamily="34" charset="0"/>
                <a:cs typeface="Times New Roman" panose="02020603050405020304" pitchFamily="18" charset="0"/>
              </a:rPr>
              <a:t/>
            </a:r>
            <a:br>
              <a:rPr lang="ru-RU" sz="2000" kern="100" dirty="0" smtClean="0">
                <a:effectLst/>
                <a:latin typeface="Times New Roman" panose="02020603050405020304" pitchFamily="18" charset="0"/>
                <a:ea typeface="Aptos" panose="020B0004020202020204" pitchFamily="34" charset="0"/>
                <a:cs typeface="Times New Roman" panose="02020603050405020304" pitchFamily="18" charset="0"/>
              </a:rPr>
            </a:br>
            <a:r>
              <a:rPr lang="ru-RU" sz="2000" kern="100" dirty="0" smtClean="0">
                <a:effectLst/>
                <a:latin typeface="Times New Roman" panose="02020603050405020304" pitchFamily="18" charset="0"/>
                <a:ea typeface="Aptos" panose="020B0004020202020204" pitchFamily="34" charset="0"/>
                <a:cs typeface="Times New Roman" panose="02020603050405020304" pitchFamily="18" charset="0"/>
              </a:rPr>
              <a:t/>
            </a:r>
            <a:br>
              <a:rPr lang="ru-RU" sz="2000" kern="100" dirty="0" smtClean="0">
                <a:effectLst/>
                <a:latin typeface="Times New Roman" panose="02020603050405020304" pitchFamily="18" charset="0"/>
                <a:ea typeface="Aptos" panose="020B0004020202020204" pitchFamily="34" charset="0"/>
                <a:cs typeface="Times New Roman" panose="02020603050405020304" pitchFamily="18" charset="0"/>
              </a:rPr>
            </a:br>
            <a:r>
              <a:rPr lang="ru-RU" sz="2000" kern="100" cap="none" dirty="0" smtClean="0">
                <a:effectLst/>
                <a:latin typeface="Times New Roman" panose="02020603050405020304" pitchFamily="18" charset="0"/>
                <a:ea typeface="Aptos" panose="020B0004020202020204" pitchFamily="34" charset="0"/>
                <a:cs typeface="Times New Roman" panose="02020603050405020304" pitchFamily="18" charset="0"/>
              </a:rPr>
              <a:t>Семья </a:t>
            </a:r>
            <a:r>
              <a:rPr lang="ru-RU" sz="2000" kern="100" cap="none" dirty="0">
                <a:effectLst/>
                <a:latin typeface="Times New Roman" panose="02020603050405020304" pitchFamily="18" charset="0"/>
                <a:ea typeface="Aptos" panose="020B0004020202020204" pitchFamily="34" charset="0"/>
                <a:cs typeface="Times New Roman" panose="02020603050405020304" pitchFamily="18" charset="0"/>
              </a:rPr>
              <a:t>Громовых оправилась в путешествие на далёкие океанские острова. Перелёт был долгим, более двух суток, с пересадками в нескольких странах и остановкой на ночь. </a:t>
            </a:r>
            <a:br>
              <a:rPr lang="ru-RU" sz="2000" kern="100" cap="none" dirty="0">
                <a:effectLst/>
                <a:latin typeface="Times New Roman" panose="02020603050405020304" pitchFamily="18" charset="0"/>
                <a:ea typeface="Aptos" panose="020B0004020202020204" pitchFamily="34" charset="0"/>
                <a:cs typeface="Times New Roman" panose="02020603050405020304" pitchFamily="18" charset="0"/>
              </a:rPr>
            </a:br>
            <a:r>
              <a:rPr lang="ru-RU" sz="2000" kern="100" cap="none" dirty="0">
                <a:effectLst/>
                <a:latin typeface="Times New Roman" panose="02020603050405020304" pitchFamily="18" charset="0"/>
                <a:ea typeface="Aptos" panose="020B0004020202020204" pitchFamily="34" charset="0"/>
                <a:cs typeface="Times New Roman" panose="02020603050405020304" pitchFamily="18" charset="0"/>
              </a:rPr>
              <a:t>К концу первых суток, находясь в гостинице, Громовых настигли неожиданные разочарования: у бабушки от долгого перелёта отекли </a:t>
            </a:r>
            <a:r>
              <a:rPr lang="ru-RU" sz="2000" kern="100" cap="none" dirty="0" smtClean="0">
                <a:effectLst/>
                <a:latin typeface="Times New Roman" panose="02020603050405020304" pitchFamily="18" charset="0"/>
                <a:ea typeface="Aptos" panose="020B0004020202020204" pitchFamily="34" charset="0"/>
                <a:cs typeface="Times New Roman" panose="02020603050405020304" pitchFamily="18" charset="0"/>
              </a:rPr>
              <a:t>и </a:t>
            </a:r>
            <a:r>
              <a:rPr lang="ru-RU" sz="2000" kern="100" cap="none" dirty="0">
                <a:effectLst/>
                <a:latin typeface="Times New Roman" panose="02020603050405020304" pitchFamily="18" charset="0"/>
                <a:ea typeface="Aptos" panose="020B0004020202020204" pitchFamily="34" charset="0"/>
                <a:cs typeface="Times New Roman" panose="02020603050405020304" pitchFamily="18" charset="0"/>
              </a:rPr>
              <a:t>очень </a:t>
            </a:r>
            <a:r>
              <a:rPr lang="ru-RU" sz="2000" kern="100" cap="none" dirty="0">
                <a:latin typeface="Times New Roman" panose="02020603050405020304" pitchFamily="18" charset="0"/>
                <a:ea typeface="Aptos" panose="020B0004020202020204" pitchFamily="34" charset="0"/>
                <a:cs typeface="Times New Roman" panose="02020603050405020304" pitchFamily="18" charset="0"/>
              </a:rPr>
              <a:t>болели ноги; </a:t>
            </a:r>
            <a:r>
              <a:rPr lang="ru-RU" sz="2000" kern="100" cap="none" dirty="0">
                <a:effectLst/>
                <a:latin typeface="Times New Roman" panose="02020603050405020304" pitchFamily="18" charset="0"/>
                <a:ea typeface="Aptos" panose="020B0004020202020204" pitchFamily="34" charset="0"/>
                <a:cs typeface="Times New Roman" panose="02020603050405020304" pitchFamily="18" charset="0"/>
              </a:rPr>
              <a:t>у папы заложило нос, его продуло; внучка в аэропорту съела </a:t>
            </a:r>
            <a:r>
              <a:rPr lang="ru-RU" sz="2000" kern="100" cap="none" dirty="0" smtClean="0">
                <a:effectLst/>
                <a:latin typeface="Times New Roman" panose="02020603050405020304" pitchFamily="18" charset="0"/>
                <a:ea typeface="Aptos" panose="020B0004020202020204" pitchFamily="34" charset="0"/>
                <a:cs typeface="Times New Roman" panose="02020603050405020304" pitchFamily="18" charset="0"/>
              </a:rPr>
              <a:t>мороженое, </a:t>
            </a:r>
            <a:r>
              <a:rPr lang="ru-RU" sz="2000" kern="100" cap="none" dirty="0">
                <a:effectLst/>
                <a:latin typeface="Times New Roman" panose="02020603050405020304" pitchFamily="18" charset="0"/>
                <a:ea typeface="Aptos" panose="020B0004020202020204" pitchFamily="34" charset="0"/>
                <a:cs typeface="Times New Roman" panose="02020603050405020304" pitchFamily="18" charset="0"/>
              </a:rPr>
              <a:t>и у неё заболело горло; у мамы воспалилась </a:t>
            </a:r>
            <a:r>
              <a:rPr lang="ru-RU" sz="2000" kern="100" cap="none" dirty="0" smtClean="0">
                <a:effectLst/>
                <a:latin typeface="Times New Roman" panose="02020603050405020304" pitchFamily="18" charset="0"/>
                <a:ea typeface="Aptos" panose="020B0004020202020204" pitchFamily="34" charset="0"/>
                <a:cs typeface="Times New Roman" panose="02020603050405020304" pitchFamily="18" charset="0"/>
              </a:rPr>
              <a:t>десна, вдобавок </a:t>
            </a:r>
            <a:r>
              <a:rPr lang="ru-RU" sz="2000" kern="100" cap="none" dirty="0">
                <a:effectLst/>
                <a:latin typeface="Times New Roman" panose="02020603050405020304" pitchFamily="18" charset="0"/>
                <a:ea typeface="Aptos" panose="020B0004020202020204" pitchFamily="34" charset="0"/>
                <a:cs typeface="Times New Roman" panose="02020603050405020304" pitchFamily="18" charset="0"/>
              </a:rPr>
              <a:t>ко </a:t>
            </a:r>
            <a:r>
              <a:rPr lang="ru-RU" sz="2000" kern="100" cap="none" dirty="0" smtClean="0">
                <a:effectLst/>
                <a:latin typeface="Times New Roman" panose="02020603050405020304" pitchFamily="18" charset="0"/>
                <a:ea typeface="Aptos" panose="020B0004020202020204" pitchFamily="34" charset="0"/>
                <a:cs typeface="Times New Roman" panose="02020603050405020304" pitchFamily="18" charset="0"/>
              </a:rPr>
              <a:t>всему </a:t>
            </a:r>
            <a:r>
              <a:rPr lang="ru-RU" sz="2000" kern="100" cap="none" dirty="0">
                <a:effectLst/>
                <a:latin typeface="Times New Roman" panose="02020603050405020304" pitchFamily="18" charset="0"/>
                <a:ea typeface="Aptos" panose="020B0004020202020204" pitchFamily="34" charset="0"/>
                <a:cs typeface="Times New Roman" panose="02020603050405020304" pitchFamily="18" charset="0"/>
              </a:rPr>
              <a:t>у дедушки от непривычной пищи расстроился кишечник.  </a:t>
            </a:r>
            <a:br>
              <a:rPr lang="ru-RU" sz="2000" kern="100" cap="none" dirty="0">
                <a:effectLst/>
                <a:latin typeface="Times New Roman" panose="02020603050405020304" pitchFamily="18" charset="0"/>
                <a:ea typeface="Aptos" panose="020B0004020202020204" pitchFamily="34" charset="0"/>
                <a:cs typeface="Times New Roman" panose="02020603050405020304" pitchFamily="18" charset="0"/>
              </a:rPr>
            </a:br>
            <a:r>
              <a:rPr lang="ru-RU" sz="2000" kern="100" cap="none" dirty="0">
                <a:effectLst/>
                <a:latin typeface="Times New Roman" panose="02020603050405020304" pitchFamily="18" charset="0"/>
                <a:ea typeface="Aptos" panose="020B0004020202020204" pitchFamily="34" charset="0"/>
                <a:cs typeface="Times New Roman" panose="02020603050405020304" pitchFamily="18" charset="0"/>
              </a:rPr>
              <a:t>Как поступить семье Громовых в этой патовой жизненной </a:t>
            </a:r>
            <a:r>
              <a:rPr lang="ru-RU" sz="2000" kern="100" cap="none" dirty="0" smtClean="0">
                <a:effectLst/>
                <a:latin typeface="Times New Roman" panose="02020603050405020304" pitchFamily="18" charset="0"/>
                <a:ea typeface="Aptos" panose="020B0004020202020204" pitchFamily="34" charset="0"/>
                <a:cs typeface="Times New Roman" panose="02020603050405020304" pitchFamily="18" charset="0"/>
              </a:rPr>
              <a:t>ситуации? В </a:t>
            </a:r>
            <a:r>
              <a:rPr lang="ru-RU" sz="2000" kern="100" cap="none" dirty="0">
                <a:effectLst/>
                <a:latin typeface="Times New Roman" panose="02020603050405020304" pitchFamily="18" charset="0"/>
                <a:ea typeface="Aptos" panose="020B0004020202020204" pitchFamily="34" charset="0"/>
                <a:cs typeface="Times New Roman" panose="02020603050405020304" pitchFamily="18" charset="0"/>
              </a:rPr>
              <a:t>чужой стране, где лекарства в аптеках отпускают только по рецепту местных врачей?</a:t>
            </a:r>
            <a:br>
              <a:rPr lang="ru-RU" sz="2000" kern="100" cap="none" dirty="0">
                <a:effectLst/>
                <a:latin typeface="Times New Roman" panose="02020603050405020304" pitchFamily="18" charset="0"/>
                <a:ea typeface="Aptos" panose="020B0004020202020204" pitchFamily="34" charset="0"/>
                <a:cs typeface="Times New Roman" panose="02020603050405020304" pitchFamily="18" charset="0"/>
              </a:rPr>
            </a:br>
            <a:r>
              <a:rPr lang="ru-RU" sz="2000" kern="100" cap="none" dirty="0">
                <a:effectLst/>
                <a:latin typeface="Times New Roman" panose="02020603050405020304" pitchFamily="18" charset="0"/>
                <a:ea typeface="Aptos" panose="020B0004020202020204" pitchFamily="34" charset="0"/>
                <a:cs typeface="Times New Roman" panose="02020603050405020304" pitchFamily="18" charset="0"/>
              </a:rPr>
              <a:t>Мама подумала: «У себя дома я бы купила в аптеке следующие лекарства: </a:t>
            </a:r>
            <a:r>
              <a:rPr lang="ru-RU" sz="2000" b="1" kern="100" cap="none" dirty="0">
                <a:effectLst/>
                <a:latin typeface="Times New Roman" panose="02020603050405020304" pitchFamily="18" charset="0"/>
                <a:ea typeface="Aptos" panose="020B0004020202020204" pitchFamily="34" charset="0"/>
                <a:cs typeface="Times New Roman" panose="02020603050405020304" pitchFamily="18" charset="0"/>
              </a:rPr>
              <a:t>Регидрон</a:t>
            </a:r>
            <a:r>
              <a:rPr lang="ru-RU" sz="2000" kern="100" cap="none" dirty="0">
                <a:effectLst/>
                <a:latin typeface="Times New Roman" panose="02020603050405020304" pitchFamily="18" charset="0"/>
                <a:ea typeface="Aptos" panose="020B0004020202020204" pitchFamily="34" charset="0"/>
                <a:cs typeface="Times New Roman" panose="02020603050405020304" pitchFamily="18" charset="0"/>
              </a:rPr>
              <a:t> для дедушки за 700 руб., </a:t>
            </a:r>
            <a:r>
              <a:rPr lang="ru-RU" sz="2000" b="1" kern="100" cap="none" dirty="0">
                <a:effectLst/>
                <a:latin typeface="Times New Roman" panose="02020603050405020304" pitchFamily="18" charset="0"/>
                <a:ea typeface="Aptos" panose="020B0004020202020204" pitchFamily="34" charset="0"/>
                <a:cs typeface="Times New Roman" panose="02020603050405020304" pitchFamily="18" charset="0"/>
              </a:rPr>
              <a:t>Аквамастер спрей </a:t>
            </a:r>
            <a:r>
              <a:rPr lang="ru-RU" sz="2000" kern="100" cap="none" dirty="0">
                <a:effectLst/>
                <a:latin typeface="Times New Roman" panose="02020603050405020304" pitchFamily="18" charset="0"/>
                <a:ea typeface="Aptos" panose="020B0004020202020204" pitchFamily="34" charset="0"/>
                <a:cs typeface="Times New Roman" panose="02020603050405020304" pitchFamily="18" charset="0"/>
              </a:rPr>
              <a:t>для мужа за 400 руб., </a:t>
            </a:r>
            <a:r>
              <a:rPr lang="ru-RU" sz="2000" b="1" kern="100" cap="none" dirty="0">
                <a:effectLst/>
                <a:latin typeface="Times New Roman" panose="02020603050405020304" pitchFamily="18" charset="0"/>
                <a:ea typeface="Aptos" panose="020B0004020202020204" pitchFamily="34" charset="0"/>
                <a:cs typeface="Times New Roman" panose="02020603050405020304" pitchFamily="18" charset="0"/>
              </a:rPr>
              <a:t>Аквалор Горло </a:t>
            </a:r>
            <a:r>
              <a:rPr lang="ru-RU" sz="2000" kern="100" cap="none" dirty="0">
                <a:effectLst/>
                <a:latin typeface="Times New Roman" panose="02020603050405020304" pitchFamily="18" charset="0"/>
                <a:ea typeface="Aptos" panose="020B0004020202020204" pitchFamily="34" charset="0"/>
                <a:cs typeface="Times New Roman" panose="02020603050405020304" pitchFamily="18" charset="0"/>
              </a:rPr>
              <a:t>для дочери за 600 руб., </a:t>
            </a:r>
            <a:r>
              <a:rPr lang="ru-RU" sz="2000" b="1" kern="100" cap="none" dirty="0">
                <a:effectLst/>
                <a:latin typeface="Times New Roman" panose="02020603050405020304" pitchFamily="18" charset="0"/>
                <a:ea typeface="Aptos" panose="020B0004020202020204" pitchFamily="34" charset="0"/>
                <a:cs typeface="Times New Roman" panose="02020603050405020304" pitchFamily="18" charset="0"/>
              </a:rPr>
              <a:t>Аква Марис Стронг Спрей </a:t>
            </a:r>
            <a:r>
              <a:rPr lang="ru-RU" sz="2000" kern="100" cap="none" dirty="0">
                <a:effectLst/>
                <a:latin typeface="Times New Roman" panose="02020603050405020304" pitchFamily="18" charset="0"/>
                <a:ea typeface="Aptos" panose="020B0004020202020204" pitchFamily="34" charset="0"/>
                <a:cs typeface="Times New Roman" panose="02020603050405020304" pitchFamily="18" charset="0"/>
              </a:rPr>
              <a:t>для себя за 400 руб</a:t>
            </a:r>
            <a:r>
              <a:rPr lang="ru-RU" sz="2000" kern="100" cap="none" dirty="0" smtClean="0">
                <a:effectLst/>
                <a:latin typeface="Times New Roman" panose="02020603050405020304" pitchFamily="18" charset="0"/>
                <a:ea typeface="Aptos" panose="020B0004020202020204" pitchFamily="34" charset="0"/>
                <a:cs typeface="Times New Roman" panose="02020603050405020304" pitchFamily="18" charset="0"/>
              </a:rPr>
              <a:t>. </a:t>
            </a:r>
            <a:r>
              <a:rPr lang="ru-RU" sz="2000" kern="100" cap="none" dirty="0">
                <a:effectLst/>
                <a:latin typeface="Times New Roman" panose="02020603050405020304" pitchFamily="18" charset="0"/>
                <a:ea typeface="Aptos" panose="020B0004020202020204" pitchFamily="34" charset="0"/>
                <a:cs typeface="Times New Roman" panose="02020603050405020304" pitchFamily="18" charset="0"/>
              </a:rPr>
              <a:t>и пару упаковок морской соли для бабушки по 200 рублей от отёков ног. За 2500 рублей семья была бы здорова! Но, к сожалению, сейчас это </a:t>
            </a:r>
            <a:r>
              <a:rPr lang="ru-RU" sz="2000" kern="100" cap="none" dirty="0" smtClean="0">
                <a:effectLst/>
                <a:latin typeface="Times New Roman" panose="02020603050405020304" pitchFamily="18" charset="0"/>
                <a:ea typeface="Aptos" panose="020B0004020202020204" pitchFamily="34" charset="0"/>
                <a:cs typeface="Times New Roman" panose="02020603050405020304" pitchFamily="18" charset="0"/>
              </a:rPr>
              <a:t>невозможно!» </a:t>
            </a:r>
            <a:br>
              <a:rPr lang="ru-RU" sz="2000" kern="100" cap="none" dirty="0" smtClean="0">
                <a:effectLst/>
                <a:latin typeface="Times New Roman" panose="02020603050405020304" pitchFamily="18" charset="0"/>
                <a:ea typeface="Aptos" panose="020B0004020202020204" pitchFamily="34" charset="0"/>
                <a:cs typeface="Times New Roman" panose="02020603050405020304" pitchFamily="18" charset="0"/>
              </a:rPr>
            </a:br>
            <a:r>
              <a:rPr lang="ru-RU" sz="2000" cap="none" dirty="0">
                <a:latin typeface="Times New Roman" panose="02020603050405020304" pitchFamily="18" charset="0"/>
                <a:cs typeface="Times New Roman" panose="02020603050405020304" pitchFamily="18" charset="0"/>
              </a:rPr>
              <a:t>М</a:t>
            </a:r>
            <a:r>
              <a:rPr lang="ru-RU" sz="2000" cap="none" dirty="0" smtClean="0">
                <a:latin typeface="Times New Roman" panose="02020603050405020304" pitchFamily="18" charset="0"/>
                <a:cs typeface="Times New Roman" panose="02020603050405020304" pitchFamily="18" charset="0"/>
              </a:rPr>
              <a:t>ама </a:t>
            </a:r>
            <a:r>
              <a:rPr lang="ru-RU" sz="2000" cap="none" dirty="0">
                <a:latin typeface="Times New Roman" panose="02020603050405020304" pitchFamily="18" charset="0"/>
                <a:cs typeface="Times New Roman" panose="02020603050405020304" pitchFamily="18" charset="0"/>
              </a:rPr>
              <a:t>решила эту проблему, зайдя в супермаркет и потратив 50 </a:t>
            </a:r>
            <a:r>
              <a:rPr lang="ru-RU" sz="2000" cap="none" dirty="0" smtClean="0">
                <a:latin typeface="Times New Roman" panose="02020603050405020304" pitchFamily="18" charset="0"/>
                <a:cs typeface="Times New Roman" panose="02020603050405020304" pitchFamily="18" charset="0"/>
              </a:rPr>
              <a:t>центов (45 руб.). </a:t>
            </a:r>
            <a:r>
              <a:rPr lang="ru-RU" sz="2000" cap="none" dirty="0">
                <a:latin typeface="Times New Roman" panose="02020603050405020304" pitchFamily="18" charset="0"/>
                <a:cs typeface="Times New Roman" panose="02020603050405020304" pitchFamily="18" charset="0"/>
              </a:rPr>
              <a:t/>
            </a:r>
            <a:br>
              <a:rPr lang="ru-RU" sz="2000" cap="none" dirty="0">
                <a:latin typeface="Times New Roman" panose="02020603050405020304" pitchFamily="18" charset="0"/>
                <a:cs typeface="Times New Roman" panose="02020603050405020304" pitchFamily="18" charset="0"/>
              </a:rPr>
            </a:br>
            <a:r>
              <a:rPr lang="ru-RU" sz="2000" b="1" u="sng" cap="none" dirty="0" smtClean="0">
                <a:latin typeface="Times New Roman" panose="02020603050405020304" pitchFamily="18" charset="0"/>
                <a:cs typeface="Times New Roman" panose="02020603050405020304" pitchFamily="18" charset="0"/>
              </a:rPr>
              <a:t>Что </a:t>
            </a:r>
            <a:r>
              <a:rPr lang="ru-RU" sz="2000" b="1" u="sng" cap="none" dirty="0">
                <a:latin typeface="Times New Roman" panose="02020603050405020304" pitchFamily="18" charset="0"/>
                <a:cs typeface="Times New Roman" panose="02020603050405020304" pitchFamily="18" charset="0"/>
              </a:rPr>
              <a:t>мама </a:t>
            </a:r>
            <a:r>
              <a:rPr lang="ru-RU" sz="2000" b="1" u="sng" cap="none" dirty="0" smtClean="0">
                <a:latin typeface="Times New Roman" panose="02020603050405020304" pitchFamily="18" charset="0"/>
                <a:cs typeface="Times New Roman" panose="02020603050405020304" pitchFamily="18" charset="0"/>
              </a:rPr>
              <a:t>купила </a:t>
            </a:r>
            <a:r>
              <a:rPr lang="ru-RU" sz="2000" b="1" u="sng" kern="100" cap="none" dirty="0" smtClean="0">
                <a:effectLst/>
                <a:latin typeface="Times New Roman" panose="02020603050405020304" pitchFamily="18" charset="0"/>
                <a:ea typeface="Aptos" panose="020B0004020202020204" pitchFamily="34" charset="0"/>
                <a:cs typeface="Times New Roman" panose="02020603050405020304" pitchFamily="18" charset="0"/>
              </a:rPr>
              <a:t>за </a:t>
            </a:r>
            <a:r>
              <a:rPr lang="ru-RU" sz="2000" b="1" u="sng" kern="100" cap="none" dirty="0">
                <a:effectLst/>
                <a:latin typeface="Times New Roman" panose="02020603050405020304" pitchFamily="18" charset="0"/>
                <a:ea typeface="Aptos" panose="020B0004020202020204" pitchFamily="34" charset="0"/>
                <a:cs typeface="Times New Roman" panose="02020603050405020304" pitchFamily="18" charset="0"/>
              </a:rPr>
              <a:t>50 центов</a:t>
            </a:r>
            <a:r>
              <a:rPr lang="ru-RU" sz="2000" b="1" u="sng" kern="100" cap="none" dirty="0" smtClean="0">
                <a:effectLst/>
                <a:latin typeface="Times New Roman" panose="02020603050405020304" pitchFamily="18" charset="0"/>
                <a:ea typeface="Aptos" panose="020B0004020202020204" pitchFamily="34" charset="0"/>
                <a:cs typeface="Times New Roman" panose="02020603050405020304" pitchFamily="18" charset="0"/>
              </a:rPr>
              <a:t>?</a:t>
            </a:r>
            <a:r>
              <a:rPr lang="ru-RU" sz="2000" kern="100" cap="none" dirty="0">
                <a:latin typeface="Times New Roman" panose="02020603050405020304" pitchFamily="18" charset="0"/>
                <a:ea typeface="Aptos" panose="020B0004020202020204" pitchFamily="34" charset="0"/>
                <a:cs typeface="Times New Roman" panose="02020603050405020304" pitchFamily="18" charset="0"/>
              </a:rPr>
              <a:t/>
            </a:r>
            <a:br>
              <a:rPr lang="ru-RU" sz="2000" kern="100" cap="none" dirty="0">
                <a:latin typeface="Times New Roman" panose="02020603050405020304" pitchFamily="18" charset="0"/>
                <a:ea typeface="Aptos" panose="020B0004020202020204" pitchFamily="34" charset="0"/>
                <a:cs typeface="Times New Roman" panose="02020603050405020304" pitchFamily="18" charset="0"/>
              </a:rPr>
            </a:br>
            <a:r>
              <a:rPr lang="ru-RU" sz="2000" b="1" u="sng" cap="none" dirty="0" smtClean="0">
                <a:latin typeface="Times New Roman" panose="02020603050405020304" pitchFamily="18" charset="0"/>
                <a:cs typeface="Times New Roman" panose="02020603050405020304" pitchFamily="18" charset="0"/>
              </a:rPr>
              <a:t>И </a:t>
            </a:r>
            <a:r>
              <a:rPr lang="ru-RU" sz="2000" b="1" u="sng" cap="none" dirty="0">
                <a:latin typeface="Times New Roman" panose="02020603050405020304" pitchFamily="18" charset="0"/>
                <a:cs typeface="Times New Roman" panose="02020603050405020304" pitchFamily="18" charset="0"/>
              </a:rPr>
              <a:t>почему это решило проблемы?</a:t>
            </a:r>
            <a:endParaRPr lang="ru-RU" sz="20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1326555"/>
      </p:ext>
    </p:extLst>
  </p:cSld>
  <p:clrMapOvr>
    <a:masterClrMapping/>
  </p:clrMapOvr>
  <p:transition>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AA4DFFB-795A-5549-8FC6-AA9A453B8228}"/>
              </a:ext>
            </a:extLst>
          </p:cNvPr>
          <p:cNvSpPr txBox="1"/>
          <p:nvPr/>
        </p:nvSpPr>
        <p:spPr>
          <a:xfrm>
            <a:off x="267591" y="685800"/>
            <a:ext cx="11840990" cy="5151347"/>
          </a:xfrm>
          <a:prstGeom prst="rect">
            <a:avLst/>
          </a:prstGeom>
          <a:noFill/>
        </p:spPr>
        <p:txBody>
          <a:bodyPr wrap="square">
            <a:spAutoFit/>
          </a:bodyPr>
          <a:lstStyle/>
          <a:p>
            <a:pPr lvl="0">
              <a:lnSpc>
                <a:spcPct val="114000"/>
              </a:lnSpc>
              <a:tabLst>
                <a:tab pos="270510" algn="l"/>
              </a:tabLst>
            </a:pPr>
            <a:endParaRPr lang="ru-RU"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lvl="0" algn="ctr">
              <a:lnSpc>
                <a:spcPct val="115000"/>
              </a:lnSpc>
              <a:tabLst>
                <a:tab pos="270510" algn="l"/>
              </a:tabLst>
            </a:pPr>
            <a:r>
              <a:rPr lang="en-US" sz="2400" b="1" u="sng" kern="100"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IV</a:t>
            </a:r>
            <a:r>
              <a:rPr lang="ru-RU" sz="2400" b="1" u="sng" kern="100"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 Множественный выбор. </a:t>
            </a:r>
            <a:endParaRPr lang="ru-RU"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tabLst>
                <a:tab pos="6149340" algn="l"/>
              </a:tabLst>
            </a:pPr>
            <a:r>
              <a:rPr lang="ru-RU" sz="2400" b="1" kern="100" dirty="0" smtClean="0">
                <a:effectLst/>
                <a:latin typeface="Times New Roman" panose="02020603050405020304" pitchFamily="18" charset="0"/>
                <a:ea typeface="Aptos" panose="020B0004020202020204" pitchFamily="34" charset="0"/>
                <a:cs typeface="Times New Roman" panose="02020603050405020304" pitchFamily="18" charset="0"/>
              </a:rPr>
              <a:t>Задание №1(биология/химия). </a:t>
            </a:r>
            <a:r>
              <a:rPr lang="ru-RU" sz="2400" kern="100" dirty="0">
                <a:effectLst/>
                <a:latin typeface="Times New Roman" panose="02020603050405020304" pitchFamily="18" charset="0"/>
                <a:ea typeface="Aptos" panose="020B0004020202020204" pitchFamily="34" charset="0"/>
                <a:cs typeface="Times New Roman" panose="02020603050405020304" pitchFamily="18" charset="0"/>
              </a:rPr>
              <a:t>Среди предложенных ответов найдите вид связи, объединяющий два заданных понятия: </a:t>
            </a:r>
          </a:p>
          <a:p>
            <a:pPr>
              <a:lnSpc>
                <a:spcPct val="115000"/>
              </a:lnSpc>
              <a:tabLst>
                <a:tab pos="6149340" algn="l"/>
              </a:tabLst>
            </a:pPr>
            <a:r>
              <a:rPr lang="ru-RU" sz="2400" b="1"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ГИПЕРТОНИЧЕСКИЙ РАСТВОР ХЛОРИДА НАТРИЯ – ЭРИТРОЦИТ СМОРЩИВАЕТСЯ</a:t>
            </a:r>
            <a:endParaRPr lang="ru-RU"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tabLst>
                <a:tab pos="6149340" algn="l"/>
              </a:tabLst>
            </a:pPr>
            <a:r>
              <a:rPr lang="ru-RU" sz="2400" kern="100" dirty="0">
                <a:effectLst/>
                <a:latin typeface="Times New Roman" panose="02020603050405020304" pitchFamily="18" charset="0"/>
                <a:ea typeface="Aptos" panose="020B0004020202020204" pitchFamily="34" charset="0"/>
                <a:cs typeface="Times New Roman" panose="02020603050405020304" pitchFamily="18" charset="0"/>
              </a:rPr>
              <a:t>А) прибор - явление   </a:t>
            </a:r>
          </a:p>
          <a:p>
            <a:pPr>
              <a:lnSpc>
                <a:spcPct val="115000"/>
              </a:lnSpc>
              <a:tabLst>
                <a:tab pos="6149340" algn="l"/>
              </a:tabLst>
            </a:pPr>
            <a:r>
              <a:rPr lang="ru-RU" sz="2400" kern="100" dirty="0">
                <a:effectLst/>
                <a:latin typeface="Times New Roman" panose="02020603050405020304" pitchFamily="18" charset="0"/>
                <a:ea typeface="Aptos" panose="020B0004020202020204" pitchFamily="34" charset="0"/>
                <a:cs typeface="Times New Roman" panose="02020603050405020304" pitchFamily="18" charset="0"/>
              </a:rPr>
              <a:t>Б) причина - следствие  </a:t>
            </a:r>
          </a:p>
          <a:p>
            <a:pPr>
              <a:lnSpc>
                <a:spcPct val="115000"/>
              </a:lnSpc>
              <a:tabLst>
                <a:tab pos="6149340" algn="l"/>
              </a:tabLst>
            </a:pPr>
            <a:r>
              <a:rPr lang="ru-RU" sz="2400" kern="100" dirty="0">
                <a:effectLst/>
                <a:latin typeface="Times New Roman" panose="02020603050405020304" pitchFamily="18" charset="0"/>
                <a:ea typeface="Aptos" panose="020B0004020202020204" pitchFamily="34" charset="0"/>
                <a:cs typeface="Times New Roman" panose="02020603050405020304" pitchFamily="18" charset="0"/>
              </a:rPr>
              <a:t>В) часть - целое  </a:t>
            </a:r>
          </a:p>
          <a:p>
            <a:pPr>
              <a:lnSpc>
                <a:spcPct val="115000"/>
              </a:lnSpc>
              <a:tabLst>
                <a:tab pos="6149340" algn="l"/>
              </a:tabLst>
            </a:pPr>
            <a:r>
              <a:rPr lang="ru-RU" sz="2400" kern="100" dirty="0">
                <a:effectLst/>
                <a:latin typeface="Times New Roman" panose="02020603050405020304" pitchFamily="18" charset="0"/>
                <a:ea typeface="Aptos" panose="020B0004020202020204" pitchFamily="34" charset="0"/>
                <a:cs typeface="Times New Roman" panose="02020603050405020304" pitchFamily="18" charset="0"/>
              </a:rPr>
              <a:t>Г) явление – величина  </a:t>
            </a:r>
          </a:p>
          <a:p>
            <a:pPr>
              <a:lnSpc>
                <a:spcPct val="115000"/>
              </a:lnSpc>
              <a:tabLst>
                <a:tab pos="6149340" algn="l"/>
              </a:tabLst>
            </a:pPr>
            <a:r>
              <a:rPr lang="ru-RU" sz="2400" kern="100" dirty="0">
                <a:effectLst/>
                <a:latin typeface="Times New Roman" panose="02020603050405020304" pitchFamily="18" charset="0"/>
                <a:ea typeface="Aptos" panose="020B0004020202020204" pitchFamily="34" charset="0"/>
                <a:cs typeface="Times New Roman" panose="02020603050405020304" pitchFamily="18" charset="0"/>
              </a:rPr>
              <a:t>Д) род – вид</a:t>
            </a:r>
          </a:p>
          <a:p>
            <a:pPr>
              <a:lnSpc>
                <a:spcPct val="115000"/>
              </a:lnSpc>
              <a:tabLst>
                <a:tab pos="6149340" algn="l"/>
              </a:tabLst>
            </a:pPr>
            <a:r>
              <a:rPr lang="ru-RU" sz="2400" i="1" kern="100" dirty="0">
                <a:latin typeface="Times New Roman" panose="02020603050405020304" pitchFamily="18" charset="0"/>
                <a:ea typeface="Aptos" panose="020B0004020202020204" pitchFamily="34" charset="0"/>
                <a:cs typeface="Times New Roman" panose="02020603050405020304" pitchFamily="18" charset="0"/>
              </a:rPr>
              <a:t>Ответ:</a:t>
            </a:r>
            <a:r>
              <a:rPr lang="ru-RU" sz="2400" kern="100" dirty="0">
                <a:latin typeface="Times New Roman" panose="02020603050405020304" pitchFamily="18" charset="0"/>
                <a:ea typeface="Aptos" panose="020B0004020202020204" pitchFamily="34" charset="0"/>
                <a:cs typeface="Times New Roman" panose="02020603050405020304" pitchFamily="18" charset="0"/>
              </a:rPr>
              <a:t> ___________</a:t>
            </a:r>
            <a:endParaRPr lang="ru-RU"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6" name="Заголовок 1">
            <a:extLst>
              <a:ext uri="{FF2B5EF4-FFF2-40B4-BE49-F238E27FC236}">
                <a16:creationId xmlns:a16="http://schemas.microsoft.com/office/drawing/2014/main" xmlns="" id="{FE9E40E6-CD9F-1883-43D3-931753AFA36B}"/>
              </a:ext>
            </a:extLst>
          </p:cNvPr>
          <p:cNvSpPr txBox="1">
            <a:spLocks/>
          </p:cNvSpPr>
          <p:nvPr/>
        </p:nvSpPr>
        <p:spPr>
          <a:xfrm>
            <a:off x="450471" y="0"/>
            <a:ext cx="11291058" cy="6858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nSpc>
                <a:spcPct val="100000"/>
              </a:lnSpc>
            </a:pPr>
            <a:r>
              <a:rPr lang="ru-RU" sz="2000" b="1" dirty="0">
                <a:solidFill>
                  <a:schemeClr val="tx1">
                    <a:lumMod val="95000"/>
                    <a:lumOff val="5000"/>
                  </a:schemeClr>
                </a:solidFill>
                <a:latin typeface="Times New Roman" panose="02020603050405020304" pitchFamily="18" charset="0"/>
                <a:cs typeface="Times New Roman" panose="02020603050405020304" pitchFamily="18" charset="0"/>
              </a:rPr>
              <a:t>Диагностика усвоения информации </a:t>
            </a:r>
          </a:p>
          <a:p>
            <a:pPr>
              <a:lnSpc>
                <a:spcPct val="100000"/>
              </a:lnSpc>
            </a:pPr>
            <a:r>
              <a:rPr lang="ru-RU" sz="2000" b="1" dirty="0">
                <a:solidFill>
                  <a:schemeClr val="tx1">
                    <a:lumMod val="95000"/>
                    <a:lumOff val="5000"/>
                  </a:schemeClr>
                </a:solidFill>
                <a:latin typeface="Times New Roman" panose="02020603050405020304" pitchFamily="18" charset="0"/>
                <a:cs typeface="Times New Roman" panose="02020603050405020304" pitchFamily="18" charset="0"/>
              </a:rPr>
              <a:t>(з</a:t>
            </a:r>
            <a:r>
              <a:rPr lang="ru-RU" sz="2000" b="1" dirty="0">
                <a:effectLst/>
                <a:latin typeface="Times New Roman" panose="02020603050405020304" pitchFamily="18" charset="0"/>
                <a:ea typeface="Aptos" panose="020B0004020202020204" pitchFamily="34" charset="0"/>
              </a:rPr>
              <a:t>адания  для диагностики усвоения связей</a:t>
            </a:r>
            <a:r>
              <a:rPr lang="ru-RU" sz="2000" b="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ru-RU" sz="2000" b="1" dirty="0"/>
          </a:p>
        </p:txBody>
      </p:sp>
    </p:spTree>
    <p:extLst>
      <p:ext uri="{BB962C8B-B14F-4D97-AF65-F5344CB8AC3E}">
        <p14:creationId xmlns:p14="http://schemas.microsoft.com/office/powerpoint/2010/main" val="2676937747"/>
      </p:ext>
    </p:extLst>
  </p:cSld>
  <p:clrMapOvr>
    <a:masterClrMapping/>
  </p:clrMapOvr>
  <p:transition>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646947"/>
            <a:ext cx="10351752" cy="791535"/>
          </a:xfrm>
        </p:spPr>
        <p:txBody>
          <a:bodyPr/>
          <a:lstStyle/>
          <a:p>
            <a:r>
              <a:rPr lang="ru-RU" b="1" dirty="0" smtClean="0">
                <a:effectLst>
                  <a:outerShdw blurRad="38100" dist="38100" dir="2700000" algn="tl">
                    <a:srgbClr val="000000">
                      <a:alpha val="43137"/>
                    </a:srgbClr>
                  </a:outerShdw>
                </a:effectLst>
              </a:rPr>
              <a:t>Практическая часть</a:t>
            </a:r>
            <a:endParaRPr lang="ru-RU" b="1" dirty="0">
              <a:effectLst>
                <a:outerShdw blurRad="38100" dist="38100" dir="2700000" algn="tl">
                  <a:srgbClr val="000000">
                    <a:alpha val="43137"/>
                  </a:srgbClr>
                </a:outerShdw>
              </a:effectLst>
            </a:endParaRPr>
          </a:p>
        </p:txBody>
      </p:sp>
      <p:sp>
        <p:nvSpPr>
          <p:cNvPr id="3" name="Текст 2"/>
          <p:cNvSpPr>
            <a:spLocks noGrp="1"/>
          </p:cNvSpPr>
          <p:nvPr>
            <p:ph type="body" idx="1"/>
          </p:nvPr>
        </p:nvSpPr>
        <p:spPr/>
        <p:txBody>
          <a:bodyPr>
            <a:normAutofit/>
          </a:bodyPr>
          <a:lstStyle/>
          <a:p>
            <a:r>
              <a:rPr lang="ru-RU" sz="2800" b="1" dirty="0" smtClean="0"/>
              <a:t>Лабораторные работы по химии, по биологии</a:t>
            </a:r>
            <a:endParaRPr lang="ru-RU" sz="2800" b="1" dirty="0"/>
          </a:p>
        </p:txBody>
      </p:sp>
    </p:spTree>
    <p:extLst>
      <p:ext uri="{BB962C8B-B14F-4D97-AF65-F5344CB8AC3E}">
        <p14:creationId xmlns:p14="http://schemas.microsoft.com/office/powerpoint/2010/main" val="3624258334"/>
      </p:ext>
    </p:extLst>
  </p:cSld>
  <p:clrMapOvr>
    <a:masterClrMapping/>
  </p:clrMapOvr>
  <p:transition>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xmlns="" id="{8F53416D-6DDF-657D-E49C-D2062524F99A}"/>
              </a:ext>
            </a:extLst>
          </p:cNvPr>
          <p:cNvSpPr txBox="1">
            <a:spLocks/>
          </p:cNvSpPr>
          <p:nvPr/>
        </p:nvSpPr>
        <p:spPr>
          <a:xfrm>
            <a:off x="450471" y="0"/>
            <a:ext cx="11291058" cy="6858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nSpc>
                <a:spcPct val="100000"/>
              </a:lnSpc>
            </a:pPr>
            <a:r>
              <a:rPr lang="ru-RU" sz="2000" b="1" dirty="0">
                <a:solidFill>
                  <a:schemeClr val="tx1">
                    <a:lumMod val="95000"/>
                    <a:lumOff val="5000"/>
                  </a:schemeClr>
                </a:solidFill>
                <a:latin typeface="Times New Roman" panose="02020603050405020304" pitchFamily="18" charset="0"/>
                <a:cs typeface="Times New Roman" panose="02020603050405020304" pitchFamily="18" charset="0"/>
              </a:rPr>
              <a:t>Лабораторная работа по </a:t>
            </a:r>
            <a:r>
              <a:rPr lang="ru-RU" sz="2000" b="1" dirty="0" smtClean="0">
                <a:solidFill>
                  <a:schemeClr val="tx1">
                    <a:lumMod val="95000"/>
                    <a:lumOff val="5000"/>
                  </a:schemeClr>
                </a:solidFill>
                <a:latin typeface="Times New Roman" panose="02020603050405020304" pitchFamily="18" charset="0"/>
                <a:cs typeface="Times New Roman" panose="02020603050405020304" pitchFamily="18" charset="0"/>
              </a:rPr>
              <a:t>ХИМИИ </a:t>
            </a:r>
            <a:endParaRPr lang="ru-RU" sz="20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nSpc>
                <a:spcPct val="100000"/>
              </a:lnSpc>
            </a:pPr>
            <a:r>
              <a:rPr lang="ru-RU" sz="2000" b="1" kern="100" dirty="0" smtClean="0">
                <a:effectLst/>
                <a:latin typeface="Times New Roman" panose="02020603050405020304" pitchFamily="18" charset="0"/>
                <a:ea typeface="Aptos" panose="020B0004020202020204" pitchFamily="34" charset="0"/>
                <a:cs typeface="Times New Roman" panose="02020603050405020304" pitchFamily="18" charset="0"/>
              </a:rPr>
              <a:t>«Приготовление растворов с определенной массовой долей вещества».</a:t>
            </a:r>
            <a:endParaRPr lang="ru-RU" sz="2000" b="1" dirty="0"/>
          </a:p>
        </p:txBody>
      </p:sp>
      <p:sp>
        <p:nvSpPr>
          <p:cNvPr id="6" name="TextBox 5">
            <a:extLst>
              <a:ext uri="{FF2B5EF4-FFF2-40B4-BE49-F238E27FC236}">
                <a16:creationId xmlns:a16="http://schemas.microsoft.com/office/drawing/2014/main" xmlns="" id="{A41B13D0-AF2F-FCBC-069F-057778BEFFD0}"/>
              </a:ext>
            </a:extLst>
          </p:cNvPr>
          <p:cNvSpPr txBox="1"/>
          <p:nvPr/>
        </p:nvSpPr>
        <p:spPr>
          <a:xfrm>
            <a:off x="261442" y="875542"/>
            <a:ext cx="11291058" cy="5857629"/>
          </a:xfrm>
          <a:prstGeom prst="rect">
            <a:avLst/>
          </a:prstGeom>
          <a:noFill/>
        </p:spPr>
        <p:txBody>
          <a:bodyPr wrap="square">
            <a:spAutoFit/>
          </a:bodyPr>
          <a:lstStyle/>
          <a:p>
            <a:pPr>
              <a:lnSpc>
                <a:spcPct val="114000"/>
              </a:lnSpc>
            </a:pPr>
            <a:r>
              <a:rPr lang="ru-RU" sz="2400" b="1" kern="100" dirty="0" smtClean="0">
                <a:effectLst/>
                <a:latin typeface="Times New Roman" panose="02020603050405020304" pitchFamily="18" charset="0"/>
                <a:ea typeface="Aptos" panose="020B0004020202020204" pitchFamily="34" charset="0"/>
                <a:cs typeface="Times New Roman" panose="02020603050405020304" pitchFamily="18" charset="0"/>
              </a:rPr>
              <a:t>Входная диагностика к лабораторной работе по химии «Приготовление растворов с заданной массовой долей растворенного вещества в растворе».</a:t>
            </a:r>
          </a:p>
          <a:p>
            <a:pPr>
              <a:lnSpc>
                <a:spcPct val="114000"/>
              </a:lnSpc>
            </a:pPr>
            <a:endParaRPr lang="ru-RU" sz="2400" b="1" kern="100" dirty="0" smtClean="0">
              <a:effectLst/>
              <a:latin typeface="Times New Roman" panose="02020603050405020304" pitchFamily="18" charset="0"/>
              <a:ea typeface="Aptos" panose="020B0004020202020204" pitchFamily="34" charset="0"/>
              <a:cs typeface="Times New Roman" panose="02020603050405020304" pitchFamily="18" charset="0"/>
            </a:endParaRPr>
          </a:p>
          <a:p>
            <a:r>
              <a:rPr lang="ru-RU" sz="2400" b="1" kern="100" dirty="0" smtClean="0">
                <a:effectLst/>
                <a:latin typeface="Times New Roman" panose="02020603050405020304" pitchFamily="18" charset="0"/>
                <a:ea typeface="Aptos" panose="020B0004020202020204" pitchFamily="34" charset="0"/>
                <a:cs typeface="Times New Roman" panose="02020603050405020304" pitchFamily="18" charset="0"/>
              </a:rPr>
              <a:t>Задание №1.</a:t>
            </a:r>
            <a:r>
              <a:rPr lang="ru-RU" sz="2400" kern="100" dirty="0" smtClean="0">
                <a:effectLst/>
                <a:latin typeface="Times New Roman" panose="02020603050405020304" pitchFamily="18" charset="0"/>
                <a:ea typeface="Aptos" panose="020B0004020202020204" pitchFamily="34"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Установите последовательность лабораторной работы: «Приготовление растворов с определенной массовой долей растворенного вещества в растворе» </a:t>
            </a:r>
          </a:p>
          <a:p>
            <a:pPr marL="342900" lvl="0" indent="-342900">
              <a:buFont typeface="+mj-lt"/>
              <a:buAutoNum type="arabicPeriod"/>
            </a:pPr>
            <a:r>
              <a:rPr lang="ru-RU" sz="2400" dirty="0">
                <a:latin typeface="Times New Roman" panose="02020603050405020304" pitchFamily="18" charset="0"/>
                <a:cs typeface="Times New Roman" panose="02020603050405020304" pitchFamily="18" charset="0"/>
              </a:rPr>
              <a:t>Навеску соли перенесите в колбу. </a:t>
            </a:r>
          </a:p>
          <a:p>
            <a:pPr marL="342900" lvl="0" indent="-342900">
              <a:buFont typeface="+mj-lt"/>
              <a:buAutoNum type="arabicPeriod"/>
            </a:pPr>
            <a:r>
              <a:rPr lang="ru-RU" sz="2400" dirty="0">
                <a:latin typeface="Times New Roman" panose="02020603050405020304" pitchFamily="18" charset="0"/>
                <a:cs typeface="Times New Roman" panose="02020603050405020304" pitchFamily="18" charset="0"/>
              </a:rPr>
              <a:t>При помощи мерного цилиндра отмерьте объём воды, необходимый для приготовления раствора. Энергичным взбалтыванием добейтесь полного растворения соли. </a:t>
            </a:r>
          </a:p>
          <a:p>
            <a:pPr marL="342900" lvl="0" indent="-342900">
              <a:buFont typeface="+mj-lt"/>
              <a:buAutoNum type="arabicPeriod"/>
            </a:pPr>
            <a:r>
              <a:rPr lang="ru-RU" sz="2400" dirty="0">
                <a:latin typeface="Times New Roman" panose="02020603050405020304" pitchFamily="18" charset="0"/>
                <a:cs typeface="Times New Roman" panose="02020603050405020304" pitchFamily="18" charset="0"/>
              </a:rPr>
              <a:t>Затем в полученный раствор вылейте остальную воду, после чего раствор взболтайте вновь. </a:t>
            </a:r>
          </a:p>
          <a:p>
            <a:pPr marL="342900" lvl="0" indent="-342900">
              <a:buFont typeface="+mj-lt"/>
              <a:buAutoNum type="arabicPeriod"/>
            </a:pPr>
            <a:r>
              <a:rPr lang="ru-RU" sz="2400" dirty="0">
                <a:latin typeface="Times New Roman" panose="02020603050405020304" pitchFamily="18" charset="0"/>
                <a:cs typeface="Times New Roman" panose="02020603050405020304" pitchFamily="18" charset="0"/>
              </a:rPr>
              <a:t>Взвешивание.</a:t>
            </a:r>
          </a:p>
          <a:p>
            <a:pPr>
              <a:lnSpc>
                <a:spcPct val="114000"/>
              </a:lnSpc>
            </a:pPr>
            <a:endParaRPr lang="ru-RU" sz="2400" b="1" kern="100" dirty="0" smtClean="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4000"/>
              </a:lnSpc>
            </a:pPr>
            <a:r>
              <a:rPr lang="ru-RU" sz="2400" b="1" kern="100" dirty="0" smtClean="0">
                <a:effectLst/>
                <a:latin typeface="Times New Roman" panose="02020603050405020304" pitchFamily="18" charset="0"/>
                <a:ea typeface="Aptos" panose="020B0004020202020204" pitchFamily="34" charset="0"/>
                <a:cs typeface="Times New Roman" panose="02020603050405020304" pitchFamily="18" charset="0"/>
              </a:rPr>
              <a:t>Ответ</a:t>
            </a:r>
            <a:r>
              <a:rPr lang="ru-RU" sz="2400" b="1" kern="100" dirty="0">
                <a:effectLst/>
                <a:latin typeface="Times New Roman" panose="02020603050405020304" pitchFamily="18" charset="0"/>
                <a:ea typeface="Aptos" panose="020B0004020202020204" pitchFamily="34" charset="0"/>
                <a:cs typeface="Times New Roman" panose="02020603050405020304" pitchFamily="18" charset="0"/>
              </a:rPr>
              <a:t>: _____________________</a:t>
            </a:r>
            <a:endParaRPr lang="ru-RU"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24766774"/>
      </p:ext>
    </p:extLst>
  </p:cSld>
  <p:clrMapOvr>
    <a:masterClrMapping/>
  </p:clrMapOvr>
  <p:transition>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xmlns="" id="{8F53416D-6DDF-657D-E49C-D2062524F99A}"/>
              </a:ext>
            </a:extLst>
          </p:cNvPr>
          <p:cNvSpPr txBox="1">
            <a:spLocks/>
          </p:cNvSpPr>
          <p:nvPr/>
        </p:nvSpPr>
        <p:spPr>
          <a:xfrm>
            <a:off x="450471" y="0"/>
            <a:ext cx="11291058" cy="6858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nSpc>
                <a:spcPct val="100000"/>
              </a:lnSpc>
            </a:pPr>
            <a:r>
              <a:rPr lang="ru-RU" sz="2000" b="1" dirty="0">
                <a:solidFill>
                  <a:schemeClr val="tx1">
                    <a:lumMod val="95000"/>
                    <a:lumOff val="5000"/>
                  </a:schemeClr>
                </a:solidFill>
                <a:latin typeface="Times New Roman" panose="02020603050405020304" pitchFamily="18" charset="0"/>
                <a:cs typeface="Times New Roman" panose="02020603050405020304" pitchFamily="18" charset="0"/>
              </a:rPr>
              <a:t>Лабораторная работа по биологии </a:t>
            </a:r>
          </a:p>
          <a:p>
            <a:pPr>
              <a:lnSpc>
                <a:spcPct val="100000"/>
              </a:lnSpc>
            </a:pPr>
            <a:r>
              <a:rPr lang="ru-RU" sz="2000" b="1" kern="100" dirty="0">
                <a:effectLst/>
                <a:latin typeface="Times New Roman" panose="02020603050405020304" pitchFamily="18" charset="0"/>
                <a:ea typeface="Aptos" panose="020B0004020202020204" pitchFamily="34" charset="0"/>
                <a:cs typeface="Times New Roman" panose="02020603050405020304" pitchFamily="18" charset="0"/>
              </a:rPr>
              <a:t>«Плазмолиз и </a:t>
            </a:r>
            <a:r>
              <a:rPr lang="ru-RU" sz="2000" b="1" kern="100" dirty="0" err="1">
                <a:effectLst/>
                <a:latin typeface="Times New Roman" panose="02020603050405020304" pitchFamily="18" charset="0"/>
                <a:ea typeface="Aptos" panose="020B0004020202020204" pitchFamily="34" charset="0"/>
                <a:cs typeface="Times New Roman" panose="02020603050405020304" pitchFamily="18" charset="0"/>
              </a:rPr>
              <a:t>деплазмолиз</a:t>
            </a:r>
            <a:r>
              <a:rPr lang="ru-RU" sz="2000" b="1" kern="100" dirty="0">
                <a:effectLst/>
                <a:latin typeface="Times New Roman" panose="02020603050405020304" pitchFamily="18" charset="0"/>
                <a:ea typeface="Aptos" panose="020B0004020202020204" pitchFamily="34" charset="0"/>
                <a:cs typeface="Times New Roman" panose="02020603050405020304" pitchFamily="18" charset="0"/>
              </a:rPr>
              <a:t> в клетках кожицы лука».</a:t>
            </a:r>
            <a:endParaRPr lang="ru-RU" sz="2000" b="1" dirty="0"/>
          </a:p>
        </p:txBody>
      </p:sp>
      <p:sp>
        <p:nvSpPr>
          <p:cNvPr id="6" name="TextBox 5">
            <a:extLst>
              <a:ext uri="{FF2B5EF4-FFF2-40B4-BE49-F238E27FC236}">
                <a16:creationId xmlns:a16="http://schemas.microsoft.com/office/drawing/2014/main" xmlns="" id="{A41B13D0-AF2F-FCBC-069F-057778BEFFD0}"/>
              </a:ext>
            </a:extLst>
          </p:cNvPr>
          <p:cNvSpPr txBox="1"/>
          <p:nvPr/>
        </p:nvSpPr>
        <p:spPr>
          <a:xfrm>
            <a:off x="290317" y="1068047"/>
            <a:ext cx="11291058" cy="5355312"/>
          </a:xfrm>
          <a:prstGeom prst="rect">
            <a:avLst/>
          </a:prstGeom>
          <a:noFill/>
        </p:spPr>
        <p:txBody>
          <a:bodyPr wrap="square">
            <a:spAutoFit/>
          </a:bodyPr>
          <a:lstStyle/>
          <a:p>
            <a:pPr>
              <a:lnSpc>
                <a:spcPct val="114000"/>
              </a:lnSpc>
            </a:pPr>
            <a:r>
              <a:rPr lang="ru-RU" sz="2000" b="1" kern="100" dirty="0">
                <a:effectLst/>
                <a:latin typeface="Times New Roman" panose="02020603050405020304" pitchFamily="18" charset="0"/>
                <a:ea typeface="Aptos" panose="020B0004020202020204" pitchFamily="34" charset="0"/>
                <a:cs typeface="Times New Roman" panose="02020603050405020304" pitchFamily="18" charset="0"/>
              </a:rPr>
              <a:t>Входная диагностика к лабораторной работе «Плазмолиз и </a:t>
            </a:r>
            <a:r>
              <a:rPr lang="ru-RU" sz="2000" b="1" kern="100" dirty="0" err="1">
                <a:effectLst/>
                <a:latin typeface="Times New Roman" panose="02020603050405020304" pitchFamily="18" charset="0"/>
                <a:ea typeface="Aptos" panose="020B0004020202020204" pitchFamily="34" charset="0"/>
                <a:cs typeface="Times New Roman" panose="02020603050405020304" pitchFamily="18" charset="0"/>
              </a:rPr>
              <a:t>деплазмолиз</a:t>
            </a:r>
            <a:r>
              <a:rPr lang="ru-RU" sz="2000" b="1" kern="100" dirty="0">
                <a:effectLst/>
                <a:latin typeface="Times New Roman" panose="02020603050405020304" pitchFamily="18" charset="0"/>
                <a:ea typeface="Aptos" panose="020B0004020202020204" pitchFamily="34" charset="0"/>
                <a:cs typeface="Times New Roman" panose="02020603050405020304" pitchFamily="18" charset="0"/>
              </a:rPr>
              <a:t> в клетках кожицы лука».</a:t>
            </a:r>
          </a:p>
          <a:p>
            <a:pPr>
              <a:lnSpc>
                <a:spcPct val="114000"/>
              </a:lnSpc>
            </a:pPr>
            <a:endParaRPr lang="ru-RU" sz="20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4000"/>
              </a:lnSpc>
            </a:pPr>
            <a:r>
              <a:rPr lang="ru-RU" sz="2000" b="1" kern="100" dirty="0">
                <a:effectLst/>
                <a:latin typeface="Times New Roman" panose="02020603050405020304" pitchFamily="18" charset="0"/>
                <a:ea typeface="Aptos" panose="020B0004020202020204" pitchFamily="34" charset="0"/>
                <a:cs typeface="Times New Roman" panose="02020603050405020304" pitchFamily="18" charset="0"/>
              </a:rPr>
              <a:t>Задание </a:t>
            </a:r>
            <a:r>
              <a:rPr lang="ru-RU" sz="2000" b="1" kern="100" dirty="0" smtClean="0">
                <a:effectLst/>
                <a:latin typeface="Times New Roman" panose="02020603050405020304" pitchFamily="18" charset="0"/>
                <a:ea typeface="Aptos" panose="020B0004020202020204" pitchFamily="34" charset="0"/>
                <a:cs typeface="Times New Roman" panose="02020603050405020304" pitchFamily="18" charset="0"/>
              </a:rPr>
              <a:t>№2.</a:t>
            </a:r>
            <a:r>
              <a:rPr lang="ru-RU" sz="2000" kern="100" dirty="0" smtClean="0">
                <a:effectLst/>
                <a:latin typeface="Times New Roman" panose="02020603050405020304" pitchFamily="18" charset="0"/>
                <a:ea typeface="Aptos" panose="020B0004020202020204" pitchFamily="34" charset="0"/>
                <a:cs typeface="Times New Roman" panose="02020603050405020304" pitchFamily="18" charset="0"/>
              </a:rPr>
              <a:t> </a:t>
            </a:r>
            <a:r>
              <a:rPr lang="ru-RU" sz="2000" kern="100" dirty="0">
                <a:effectLst/>
                <a:latin typeface="Times New Roman" panose="02020603050405020304" pitchFamily="18" charset="0"/>
                <a:ea typeface="Aptos" panose="020B0004020202020204" pitchFamily="34" charset="0"/>
                <a:cs typeface="Times New Roman" panose="02020603050405020304" pitchFamily="18" charset="0"/>
              </a:rPr>
              <a:t>Установите последовательность действий при приготовлении препарата кожицы чешуи лука. </a:t>
            </a:r>
          </a:p>
          <a:p>
            <a:pPr>
              <a:lnSpc>
                <a:spcPct val="114000"/>
              </a:lnSpc>
            </a:pPr>
            <a:r>
              <a:rPr lang="ru-RU" sz="2000" kern="100" dirty="0">
                <a:effectLst/>
                <a:latin typeface="Times New Roman" panose="02020603050405020304" pitchFamily="18" charset="0"/>
                <a:ea typeface="Aptos" panose="020B0004020202020204" pitchFamily="34" charset="0"/>
                <a:cs typeface="Times New Roman" panose="02020603050405020304" pitchFamily="18" charset="0"/>
              </a:rPr>
              <a:t>Запишите в ответе правильную последовательность цифр</a:t>
            </a:r>
          </a:p>
          <a:p>
            <a:pPr>
              <a:lnSpc>
                <a:spcPct val="114000"/>
              </a:lnSpc>
            </a:pPr>
            <a:r>
              <a:rPr lang="ru-RU" sz="2000" kern="100" dirty="0">
                <a:effectLst/>
                <a:latin typeface="Times New Roman" panose="02020603050405020304" pitchFamily="18" charset="0"/>
                <a:ea typeface="Aptos" panose="020B0004020202020204" pitchFamily="34" charset="0"/>
                <a:cs typeface="Times New Roman" panose="02020603050405020304" pitchFamily="18" charset="0"/>
              </a:rPr>
              <a:t>1) Накрыть препарат покровным стеклом так, чтобы под ним не осталось пузырьков воздуха. </a:t>
            </a:r>
          </a:p>
          <a:p>
            <a:pPr>
              <a:lnSpc>
                <a:spcPct val="114000"/>
              </a:lnSpc>
            </a:pPr>
            <a:r>
              <a:rPr lang="ru-RU" sz="2000" kern="100" dirty="0">
                <a:effectLst/>
                <a:latin typeface="Times New Roman" panose="02020603050405020304" pitchFamily="18" charset="0"/>
                <a:ea typeface="Aptos" panose="020B0004020202020204" pitchFamily="34" charset="0"/>
                <a:cs typeface="Times New Roman" panose="02020603050405020304" pitchFamily="18" charset="0"/>
              </a:rPr>
              <a:t>2) Снять кожицу с белой чешуи лука и поместить в каплю воды на предметное стекло</a:t>
            </a:r>
          </a:p>
          <a:p>
            <a:pPr>
              <a:lnSpc>
                <a:spcPct val="114000"/>
              </a:lnSpc>
            </a:pPr>
            <a:r>
              <a:rPr lang="ru-RU" sz="2000" kern="100" dirty="0">
                <a:effectLst/>
                <a:latin typeface="Times New Roman" panose="02020603050405020304" pitchFamily="18" charset="0"/>
                <a:ea typeface="Aptos" panose="020B0004020202020204" pitchFamily="34" charset="0"/>
                <a:cs typeface="Times New Roman" panose="02020603050405020304" pitchFamily="18" charset="0"/>
              </a:rPr>
              <a:t>3) Расправить кожицу препаровальной иглой. </a:t>
            </a:r>
          </a:p>
          <a:p>
            <a:pPr>
              <a:lnSpc>
                <a:spcPct val="114000"/>
              </a:lnSpc>
            </a:pPr>
            <a:r>
              <a:rPr lang="ru-RU" sz="2000" kern="100" dirty="0">
                <a:effectLst/>
                <a:latin typeface="Times New Roman" panose="02020603050405020304" pitchFamily="18" charset="0"/>
                <a:ea typeface="Aptos" panose="020B0004020202020204" pitchFamily="34" charset="0"/>
                <a:cs typeface="Times New Roman" panose="02020603050405020304" pitchFamily="18" charset="0"/>
              </a:rPr>
              <a:t>4) Протереть предметное стекло.</a:t>
            </a:r>
          </a:p>
          <a:p>
            <a:pPr>
              <a:lnSpc>
                <a:spcPct val="114000"/>
              </a:lnSpc>
            </a:pPr>
            <a:r>
              <a:rPr lang="ru-RU" sz="2000" kern="100" dirty="0">
                <a:effectLst/>
                <a:latin typeface="Times New Roman" panose="02020603050405020304" pitchFamily="18" charset="0"/>
                <a:ea typeface="Aptos" panose="020B0004020202020204" pitchFamily="34" charset="0"/>
                <a:cs typeface="Times New Roman" panose="02020603050405020304" pitchFamily="18" charset="0"/>
              </a:rPr>
              <a:t>5) Окрасить кожицу лука каплей раствора йода. </a:t>
            </a:r>
          </a:p>
          <a:p>
            <a:pPr>
              <a:lnSpc>
                <a:spcPct val="114000"/>
              </a:lnSpc>
            </a:pPr>
            <a:r>
              <a:rPr lang="ru-RU" sz="2000" kern="100" dirty="0">
                <a:effectLst/>
                <a:latin typeface="Times New Roman" panose="02020603050405020304" pitchFamily="18" charset="0"/>
                <a:ea typeface="Aptos" panose="020B0004020202020204" pitchFamily="34" charset="0"/>
                <a:cs typeface="Times New Roman" panose="02020603050405020304" pitchFamily="18" charset="0"/>
              </a:rPr>
              <a:t>6) Установить приготовленный препарат на предметный столик в микроскопе.</a:t>
            </a:r>
          </a:p>
          <a:p>
            <a:pPr>
              <a:lnSpc>
                <a:spcPct val="114000"/>
              </a:lnSpc>
            </a:pPr>
            <a:r>
              <a:rPr lang="ru-RU" sz="2000" kern="100" dirty="0">
                <a:effectLst/>
                <a:latin typeface="Times New Roman" panose="02020603050405020304" pitchFamily="18" charset="0"/>
                <a:ea typeface="Aptos" panose="020B0004020202020204" pitchFamily="34" charset="0"/>
                <a:cs typeface="Times New Roman" panose="02020603050405020304" pitchFamily="18" charset="0"/>
              </a:rPr>
              <a:t>7) Пипеткой на предметное стекло поместить 1–2  капли воды.</a:t>
            </a:r>
          </a:p>
          <a:p>
            <a:pPr>
              <a:lnSpc>
                <a:spcPct val="114000"/>
              </a:lnSpc>
            </a:pPr>
            <a:endParaRPr lang="ru-RU" sz="2000" b="1" kern="100" dirty="0" smtClean="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4000"/>
              </a:lnSpc>
            </a:pPr>
            <a:r>
              <a:rPr lang="ru-RU" sz="2000" b="1" kern="100" dirty="0" smtClean="0">
                <a:effectLst/>
                <a:latin typeface="Times New Roman" panose="02020603050405020304" pitchFamily="18" charset="0"/>
                <a:ea typeface="Aptos" panose="020B0004020202020204" pitchFamily="34" charset="0"/>
                <a:cs typeface="Times New Roman" panose="02020603050405020304" pitchFamily="18" charset="0"/>
              </a:rPr>
              <a:t>Ответ</a:t>
            </a:r>
            <a:r>
              <a:rPr lang="ru-RU" sz="2000" b="1" kern="100" dirty="0">
                <a:effectLst/>
                <a:latin typeface="Times New Roman" panose="02020603050405020304" pitchFamily="18" charset="0"/>
                <a:ea typeface="Aptos" panose="020B0004020202020204" pitchFamily="34" charset="0"/>
                <a:cs typeface="Times New Roman" panose="02020603050405020304" pitchFamily="18" charset="0"/>
              </a:rPr>
              <a:t>: _____________________</a:t>
            </a:r>
            <a:endParaRPr lang="ru-RU" sz="2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15744366"/>
      </p:ext>
    </p:extLst>
  </p:cSld>
  <p:clrMapOvr>
    <a:masterClrMapping/>
  </p:clrMapOvr>
  <p:transition>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xmlns="" id="{63A56208-0257-5131-102D-E68677D993E7}"/>
              </a:ext>
            </a:extLst>
          </p:cNvPr>
          <p:cNvSpPr txBox="1">
            <a:spLocks/>
          </p:cNvSpPr>
          <p:nvPr/>
        </p:nvSpPr>
        <p:spPr>
          <a:xfrm>
            <a:off x="450471" y="152400"/>
            <a:ext cx="11291058" cy="6858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nSpc>
                <a:spcPct val="100000"/>
              </a:lnSpc>
            </a:pPr>
            <a:r>
              <a:rPr lang="ru-RU" sz="2000" b="1" dirty="0">
                <a:solidFill>
                  <a:schemeClr val="tx1">
                    <a:lumMod val="95000"/>
                    <a:lumOff val="5000"/>
                  </a:schemeClr>
                </a:solidFill>
                <a:latin typeface="Times New Roman" panose="02020603050405020304" pitchFamily="18" charset="0"/>
                <a:cs typeface="Times New Roman" panose="02020603050405020304" pitchFamily="18" charset="0"/>
              </a:rPr>
              <a:t>Лабораторная работа по химии</a:t>
            </a:r>
          </a:p>
          <a:p>
            <a:pPr>
              <a:lnSpc>
                <a:spcPct val="100000"/>
              </a:lnSpc>
            </a:pPr>
            <a:r>
              <a:rPr lang="ru-RU" sz="2000" b="1" kern="100" dirty="0">
                <a:effectLst/>
                <a:latin typeface="Times New Roman" panose="02020603050405020304" pitchFamily="18" charset="0"/>
                <a:ea typeface="Aptos" panose="020B0004020202020204" pitchFamily="34" charset="0"/>
                <a:cs typeface="Times New Roman" panose="02020603050405020304" pitchFamily="18" charset="0"/>
              </a:rPr>
              <a:t>«</a:t>
            </a:r>
            <a:r>
              <a:rPr lang="ru-RU" sz="2000" b="1" dirty="0">
                <a:effectLst/>
                <a:latin typeface="Times New Roman" panose="02020603050405020304" pitchFamily="18" charset="0"/>
                <a:ea typeface="Aptos" panose="020B0004020202020204" pitchFamily="34" charset="0"/>
              </a:rPr>
              <a:t>Приготовление растворов с </a:t>
            </a:r>
            <a:r>
              <a:rPr lang="ru-RU" sz="2000" b="1" dirty="0" smtClean="0">
                <a:effectLst/>
                <a:latin typeface="Times New Roman" panose="02020603050405020304" pitchFamily="18" charset="0"/>
                <a:ea typeface="Aptos" panose="020B0004020202020204" pitchFamily="34" charset="0"/>
              </a:rPr>
              <a:t>определенной массовой долей вещества в  растворе</a:t>
            </a:r>
            <a:r>
              <a:rPr lang="ru-RU" sz="2000" b="1" kern="100" dirty="0" smtClean="0">
                <a:effectLst/>
                <a:latin typeface="Times New Roman" panose="02020603050405020304" pitchFamily="18" charset="0"/>
                <a:ea typeface="Aptos" panose="020B0004020202020204" pitchFamily="34" charset="0"/>
                <a:cs typeface="Times New Roman" panose="02020603050405020304" pitchFamily="18" charset="0"/>
              </a:rPr>
              <a:t>»</a:t>
            </a:r>
            <a:endParaRPr lang="ru-RU" sz="2000" b="1" dirty="0"/>
          </a:p>
        </p:txBody>
      </p:sp>
      <p:graphicFrame>
        <p:nvGraphicFramePr>
          <p:cNvPr id="2" name="Таблица 1"/>
          <p:cNvGraphicFramePr>
            <a:graphicFrameLocks noGrp="1"/>
          </p:cNvGraphicFramePr>
          <p:nvPr>
            <p:extLst>
              <p:ext uri="{D42A27DB-BD31-4B8C-83A1-F6EECF244321}">
                <p14:modId xmlns:p14="http://schemas.microsoft.com/office/powerpoint/2010/main" val="1507136023"/>
              </p:ext>
            </p:extLst>
          </p:nvPr>
        </p:nvGraphicFramePr>
        <p:xfrm>
          <a:off x="556348" y="1815880"/>
          <a:ext cx="11291057" cy="731520"/>
        </p:xfrm>
        <a:graphic>
          <a:graphicData uri="http://schemas.openxmlformats.org/drawingml/2006/table">
            <a:tbl>
              <a:tblPr firstRow="1" firstCol="1" bandRow="1">
                <a:tableStyleId>{5940675A-B579-460E-94D1-54222C63F5DA}</a:tableStyleId>
              </a:tblPr>
              <a:tblGrid>
                <a:gridCol w="11291057"/>
              </a:tblGrid>
              <a:tr h="0">
                <a:tc>
                  <a:txBody>
                    <a:bodyPr/>
                    <a:lstStyle/>
                    <a:p>
                      <a:pPr>
                        <a:spcAft>
                          <a:spcPts val="0"/>
                        </a:spcAft>
                      </a:pPr>
                      <a:r>
                        <a:rPr lang="ru-RU" sz="1600" i="1" kern="100" dirty="0">
                          <a:effectLst/>
                          <a:latin typeface="Times New Roman" panose="02020603050405020304" pitchFamily="18" charset="0"/>
                          <a:cs typeface="Times New Roman" panose="02020603050405020304" pitchFamily="18" charset="0"/>
                        </a:rPr>
                        <a:t>микроскоп, предметное и покровное стекла, </a:t>
                      </a:r>
                      <a:r>
                        <a:rPr lang="ru-RU" sz="1600" i="1" kern="100" dirty="0" err="1">
                          <a:effectLst/>
                          <a:latin typeface="Times New Roman" panose="02020603050405020304" pitchFamily="18" charset="0"/>
                          <a:cs typeface="Times New Roman" panose="02020603050405020304" pitchFamily="18" charset="0"/>
                        </a:rPr>
                        <a:t>препаровальная</a:t>
                      </a:r>
                      <a:r>
                        <a:rPr lang="ru-RU" sz="1600" i="1" kern="100" dirty="0">
                          <a:effectLst/>
                          <a:latin typeface="Times New Roman" panose="02020603050405020304" pitchFamily="18" charset="0"/>
                          <a:cs typeface="Times New Roman" panose="02020603050405020304" pitchFamily="18" charset="0"/>
                        </a:rPr>
                        <a:t> игла, пинцет, пипетка, раствор йода, стакан химический, спиртовка, стеклянная палочка, лапка для штатива, измерительный цилиндр (мензурка), весы с разновесами (или электронные весы); кристаллический </a:t>
                      </a:r>
                      <a:r>
                        <a:rPr lang="en-US" sz="1600" i="1" kern="100" spc="25" dirty="0" err="1">
                          <a:effectLst/>
                          <a:latin typeface="Times New Roman" panose="02020603050405020304" pitchFamily="18" charset="0"/>
                          <a:cs typeface="Times New Roman" panose="02020603050405020304" pitchFamily="18" charset="0"/>
                        </a:rPr>
                        <a:t>NaCl</a:t>
                      </a:r>
                      <a:r>
                        <a:rPr lang="ru-RU" sz="1600" i="1" kern="100" dirty="0">
                          <a:effectLst/>
                          <a:latin typeface="Times New Roman" panose="02020603050405020304" pitchFamily="18" charset="0"/>
                          <a:cs typeface="Times New Roman" panose="02020603050405020304" pitchFamily="18" charset="0"/>
                        </a:rPr>
                        <a:t>, дистиллированная вода, С</a:t>
                      </a:r>
                      <a:r>
                        <a:rPr lang="ru-RU" sz="1600" i="1" kern="100" baseline="-25000" dirty="0">
                          <a:effectLst/>
                          <a:latin typeface="Times New Roman" panose="02020603050405020304" pitchFamily="18" charset="0"/>
                          <a:cs typeface="Times New Roman" panose="02020603050405020304" pitchFamily="18" charset="0"/>
                        </a:rPr>
                        <a:t>2</a:t>
                      </a:r>
                      <a:r>
                        <a:rPr lang="ru-RU" sz="1600" i="1" kern="100" dirty="0">
                          <a:effectLst/>
                          <a:latin typeface="Times New Roman" panose="02020603050405020304" pitchFamily="18" charset="0"/>
                          <a:cs typeface="Times New Roman" panose="02020603050405020304" pitchFamily="18" charset="0"/>
                        </a:rPr>
                        <a:t>Н</a:t>
                      </a:r>
                      <a:r>
                        <a:rPr lang="ru-RU" sz="1600" i="1" kern="100" baseline="-25000" dirty="0">
                          <a:effectLst/>
                          <a:latin typeface="Times New Roman" panose="02020603050405020304" pitchFamily="18" charset="0"/>
                          <a:cs typeface="Times New Roman" panose="02020603050405020304" pitchFamily="18" charset="0"/>
                        </a:rPr>
                        <a:t>5</a:t>
                      </a:r>
                      <a:r>
                        <a:rPr lang="ru-RU" sz="1600" i="1" kern="100" dirty="0">
                          <a:effectLst/>
                          <a:latin typeface="Times New Roman" panose="02020603050405020304" pitchFamily="18" charset="0"/>
                          <a:cs typeface="Times New Roman" panose="02020603050405020304" pitchFamily="18" charset="0"/>
                        </a:rPr>
                        <a:t>ОН (спирт)</a:t>
                      </a:r>
                      <a:endParaRPr lang="ru-RU" sz="1600" i="1" kern="100" dirty="0">
                        <a:effectLst/>
                        <a:latin typeface="Times New Roman" panose="02020603050405020304" pitchFamily="18" charset="0"/>
                        <a:ea typeface="Aptos"/>
                        <a:cs typeface="Times New Roman" panose="02020603050405020304" pitchFamily="18" charset="0"/>
                      </a:endParaRPr>
                    </a:p>
                  </a:txBody>
                  <a:tcPr marL="68580" marR="68580" marT="0" marB="0"/>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2587090332"/>
              </p:ext>
            </p:extLst>
          </p:nvPr>
        </p:nvGraphicFramePr>
        <p:xfrm>
          <a:off x="556347" y="3525080"/>
          <a:ext cx="6460470" cy="1948306"/>
        </p:xfrm>
        <a:graphic>
          <a:graphicData uri="http://schemas.openxmlformats.org/drawingml/2006/table">
            <a:tbl>
              <a:tblPr firstRow="1" firstCol="1" bandRow="1">
                <a:tableStyleId>{5940675A-B579-460E-94D1-54222C63F5DA}</a:tableStyleId>
              </a:tblPr>
              <a:tblGrid>
                <a:gridCol w="3241991"/>
                <a:gridCol w="3218479"/>
              </a:tblGrid>
              <a:tr h="335191">
                <a:tc>
                  <a:txBody>
                    <a:bodyPr/>
                    <a:lstStyle/>
                    <a:p>
                      <a:pPr algn="ctr">
                        <a:lnSpc>
                          <a:spcPct val="107000"/>
                        </a:lnSpc>
                        <a:spcAft>
                          <a:spcPts val="0"/>
                        </a:spcAft>
                      </a:pPr>
                      <a:r>
                        <a:rPr lang="ru-RU" sz="1600" kern="100" dirty="0">
                          <a:effectLst/>
                          <a:latin typeface="Times New Roman" panose="02020603050405020304" pitchFamily="18" charset="0"/>
                          <a:cs typeface="Times New Roman" panose="02020603050405020304" pitchFamily="18" charset="0"/>
                        </a:rPr>
                        <a:t>Дано</a:t>
                      </a:r>
                      <a:endParaRPr lang="ru-RU" sz="1600" kern="100" dirty="0">
                        <a:effectLst/>
                        <a:latin typeface="Times New Roman" panose="02020603050405020304" pitchFamily="18" charset="0"/>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ru-RU" sz="1600" kern="100" dirty="0">
                          <a:effectLst/>
                          <a:latin typeface="Times New Roman" panose="02020603050405020304" pitchFamily="18" charset="0"/>
                          <a:cs typeface="Times New Roman" panose="02020603050405020304" pitchFamily="18" charset="0"/>
                        </a:rPr>
                        <a:t>Решение</a:t>
                      </a:r>
                      <a:endParaRPr lang="ru-RU" sz="1600" kern="100" dirty="0">
                        <a:effectLst/>
                        <a:latin typeface="Times New Roman" panose="02020603050405020304" pitchFamily="18" charset="0"/>
                        <a:ea typeface="Aptos"/>
                        <a:cs typeface="Times New Roman" panose="02020603050405020304" pitchFamily="18" charset="0"/>
                      </a:endParaRPr>
                    </a:p>
                  </a:txBody>
                  <a:tcPr marL="68580" marR="68580" marT="0" marB="0"/>
                </a:tc>
              </a:tr>
              <a:tr h="942735">
                <a:tc>
                  <a:txBody>
                    <a:bodyPr/>
                    <a:lstStyle/>
                    <a:p>
                      <a:pPr>
                        <a:lnSpc>
                          <a:spcPct val="107000"/>
                        </a:lnSpc>
                        <a:spcAft>
                          <a:spcPts val="0"/>
                        </a:spcAft>
                      </a:pPr>
                      <a:r>
                        <a:rPr lang="ru-RU" sz="1600" kern="100" dirty="0">
                          <a:effectLst/>
                          <a:latin typeface="Times New Roman" panose="02020603050405020304" pitchFamily="18" charset="0"/>
                          <a:cs typeface="Times New Roman" panose="02020603050405020304" pitchFamily="18" charset="0"/>
                        </a:rPr>
                        <a:t>V(раствора) = ______мл </a:t>
                      </a:r>
                    </a:p>
                    <a:p>
                      <a:pPr>
                        <a:lnSpc>
                          <a:spcPct val="107000"/>
                        </a:lnSpc>
                        <a:spcAft>
                          <a:spcPts val="0"/>
                        </a:spcAft>
                      </a:pPr>
                      <a:r>
                        <a:rPr lang="ru-RU" sz="1600" kern="100" dirty="0">
                          <a:effectLst/>
                          <a:latin typeface="Times New Roman" panose="02020603050405020304" pitchFamily="18" charset="0"/>
                          <a:cs typeface="Times New Roman" panose="02020603050405020304" pitchFamily="18" charset="0"/>
                        </a:rPr>
                        <a:t>ω(</a:t>
                      </a:r>
                      <a:r>
                        <a:rPr lang="ru-RU" sz="1600" kern="100" dirty="0" err="1">
                          <a:effectLst/>
                          <a:latin typeface="Times New Roman" panose="02020603050405020304" pitchFamily="18" charset="0"/>
                          <a:cs typeface="Times New Roman" panose="02020603050405020304" pitchFamily="18" charset="0"/>
                        </a:rPr>
                        <a:t>NaCl</a:t>
                      </a:r>
                      <a:r>
                        <a:rPr lang="ru-RU" sz="1600" kern="100" dirty="0">
                          <a:effectLst/>
                          <a:latin typeface="Times New Roman" panose="02020603050405020304" pitchFamily="18" charset="0"/>
                          <a:cs typeface="Times New Roman" panose="02020603050405020304" pitchFamily="18" charset="0"/>
                        </a:rPr>
                        <a:t>) = ______ % </a:t>
                      </a:r>
                    </a:p>
                    <a:p>
                      <a:pPr>
                        <a:lnSpc>
                          <a:spcPct val="107000"/>
                        </a:lnSpc>
                        <a:spcAft>
                          <a:spcPts val="0"/>
                        </a:spcAft>
                      </a:pPr>
                      <a:r>
                        <a:rPr lang="ru-RU" sz="1600" kern="100" dirty="0">
                          <a:effectLst/>
                          <a:latin typeface="Times New Roman" panose="02020603050405020304" pitchFamily="18" charset="0"/>
                          <a:cs typeface="Times New Roman" panose="02020603050405020304" pitchFamily="18" charset="0"/>
                        </a:rPr>
                        <a:t>ρ = 1 </a:t>
                      </a:r>
                      <a:r>
                        <a:rPr lang="ru-RU" sz="1600" kern="100" dirty="0" smtClean="0">
                          <a:effectLst/>
                          <a:latin typeface="Times New Roman" panose="02020603050405020304" pitchFamily="18" charset="0"/>
                          <a:cs typeface="Times New Roman" panose="02020603050405020304" pitchFamily="18" charset="0"/>
                        </a:rPr>
                        <a:t>г/мл</a:t>
                      </a:r>
                      <a:endParaRPr lang="ru-RU" sz="1600" kern="100" dirty="0">
                        <a:effectLst/>
                        <a:latin typeface="Times New Roman" panose="02020603050405020304" pitchFamily="18" charset="0"/>
                        <a:cs typeface="Times New Roman" panose="02020603050405020304" pitchFamily="18" charset="0"/>
                      </a:endParaRPr>
                    </a:p>
                  </a:txBody>
                  <a:tcPr marL="68580" marR="68580" marT="0" marB="0"/>
                </a:tc>
                <a:tc rowSpan="2">
                  <a:txBody>
                    <a:bodyPr/>
                    <a:lstStyle/>
                    <a:p>
                      <a:pPr>
                        <a:lnSpc>
                          <a:spcPct val="107000"/>
                        </a:lnSpc>
                        <a:spcAft>
                          <a:spcPts val="0"/>
                        </a:spcAft>
                      </a:pPr>
                      <a:r>
                        <a:rPr lang="ru-RU" sz="1600" kern="100" dirty="0">
                          <a:effectLst/>
                          <a:latin typeface="Times New Roman" panose="02020603050405020304" pitchFamily="18" charset="0"/>
                          <a:cs typeface="Times New Roman" panose="02020603050405020304" pitchFamily="18" charset="0"/>
                        </a:rPr>
                        <a:t> </a:t>
                      </a:r>
                      <a:endParaRPr lang="ru-RU" sz="1600" kern="100" dirty="0">
                        <a:effectLst/>
                        <a:latin typeface="Times New Roman" panose="02020603050405020304" pitchFamily="18" charset="0"/>
                        <a:ea typeface="Aptos"/>
                        <a:cs typeface="Times New Roman" panose="02020603050405020304" pitchFamily="18" charset="0"/>
                      </a:endParaRPr>
                    </a:p>
                  </a:txBody>
                  <a:tcPr marL="68580" marR="68580" marT="0" marB="0"/>
                </a:tc>
              </a:tr>
              <a:tr h="670380">
                <a:tc>
                  <a:txBody>
                    <a:bodyPr/>
                    <a:lstStyle/>
                    <a:p>
                      <a:pPr>
                        <a:lnSpc>
                          <a:spcPct val="107000"/>
                        </a:lnSpc>
                        <a:spcAft>
                          <a:spcPts val="0"/>
                        </a:spcAft>
                      </a:pPr>
                      <a:r>
                        <a:rPr lang="ru-RU" sz="1600" kern="100" dirty="0">
                          <a:effectLst/>
                          <a:latin typeface="Times New Roman" panose="02020603050405020304" pitchFamily="18" charset="0"/>
                          <a:cs typeface="Times New Roman" panose="02020603050405020304" pitchFamily="18" charset="0"/>
                        </a:rPr>
                        <a:t>Найти: m (_______) = ? </a:t>
                      </a:r>
                    </a:p>
                    <a:p>
                      <a:pPr>
                        <a:lnSpc>
                          <a:spcPct val="107000"/>
                        </a:lnSpc>
                        <a:spcAft>
                          <a:spcPts val="0"/>
                        </a:spcAft>
                      </a:pPr>
                      <a:r>
                        <a:rPr lang="ru-RU" sz="1600" kern="100" dirty="0">
                          <a:effectLst/>
                          <a:latin typeface="Times New Roman" panose="02020603050405020304" pitchFamily="18" charset="0"/>
                          <a:cs typeface="Times New Roman" panose="02020603050405020304" pitchFamily="18" charset="0"/>
                        </a:rPr>
                        <a:t>V (_______) = ?</a:t>
                      </a:r>
                      <a:endParaRPr lang="ru-RU" sz="1600" kern="100" dirty="0">
                        <a:effectLst/>
                        <a:latin typeface="Times New Roman" panose="02020603050405020304" pitchFamily="18" charset="0"/>
                        <a:ea typeface="Aptos"/>
                        <a:cs typeface="Times New Roman" panose="02020603050405020304" pitchFamily="18" charset="0"/>
                      </a:endParaRPr>
                    </a:p>
                  </a:txBody>
                  <a:tcPr marL="68580" marR="68580" marT="0" marB="0"/>
                </a:tc>
                <a:tc vMerge="1">
                  <a:txBody>
                    <a:bodyPr/>
                    <a:lstStyle/>
                    <a:p>
                      <a:endParaRPr lang="ru-RU"/>
                    </a:p>
                  </a:txBody>
                  <a:tcPr/>
                </a:tc>
              </a:tr>
            </a:tbl>
          </a:graphicData>
        </a:graphic>
      </p:graphicFrame>
      <p:sp>
        <p:nvSpPr>
          <p:cNvPr id="5" name="Rectangle 1"/>
          <p:cNvSpPr>
            <a:spLocks noChangeArrowheads="1"/>
          </p:cNvSpPr>
          <p:nvPr/>
        </p:nvSpPr>
        <p:spPr bwMode="auto">
          <a:xfrm>
            <a:off x="450471" y="956186"/>
            <a:ext cx="10762962" cy="3482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28528" rIns="91440" bIns="5078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u="none" strike="noStrike" cap="none" normalizeH="0" baseline="0" dirty="0" smtClean="0">
                <a:ln>
                  <a:noFill/>
                </a:ln>
                <a:solidFill>
                  <a:schemeClr val="tx1"/>
                </a:solidFill>
                <a:effectLst/>
                <a:latin typeface="Times New Roman" panose="02020603050405020304" pitchFamily="18" charset="0"/>
                <a:ea typeface="Aptos"/>
                <a:cs typeface="Times New Roman" panose="02020603050405020304" pitchFamily="18" charset="0"/>
              </a:rPr>
              <a:t>Задание №1: </a:t>
            </a:r>
            <a:r>
              <a:rPr kumimoji="0" lang="ru-RU" altLang="ru-RU" sz="1600" u="none" strike="noStrike" cap="none" normalizeH="0" baseline="0" dirty="0" smtClean="0">
                <a:ln>
                  <a:noFill/>
                </a:ln>
                <a:solidFill>
                  <a:schemeClr val="tx1"/>
                </a:solidFill>
                <a:effectLst/>
                <a:latin typeface="Times New Roman" panose="02020603050405020304" pitchFamily="18" charset="0"/>
                <a:ea typeface="Aptos"/>
                <a:cs typeface="Times New Roman" panose="02020603050405020304" pitchFamily="18" charset="0"/>
              </a:rPr>
              <a:t>сформулируйте тему и цель работы.</a:t>
            </a:r>
            <a:endParaRPr kumimoji="0" lang="ru-RU" alt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u="none" strike="noStrike" cap="none" normalizeH="0" baseline="0" dirty="0" smtClean="0">
                <a:ln>
                  <a:noFill/>
                </a:ln>
                <a:solidFill>
                  <a:schemeClr val="tx1"/>
                </a:solidFill>
                <a:effectLst/>
                <a:latin typeface="Times New Roman" panose="02020603050405020304" pitchFamily="18" charset="0"/>
                <a:ea typeface="Aptos"/>
                <a:cs typeface="Times New Roman" panose="02020603050405020304" pitchFamily="18" charset="0"/>
              </a:rPr>
              <a:t>Задание №2: </a:t>
            </a:r>
            <a:r>
              <a:rPr kumimoji="0" lang="ru-RU" altLang="ru-RU" sz="1600" u="none" strike="noStrike" cap="none" normalizeH="0" baseline="0" dirty="0" smtClean="0">
                <a:ln>
                  <a:noFill/>
                </a:ln>
                <a:solidFill>
                  <a:schemeClr val="tx1"/>
                </a:solidFill>
                <a:effectLst/>
                <a:latin typeface="Times New Roman" panose="02020603050405020304" pitchFamily="18" charset="0"/>
                <a:ea typeface="Aptos"/>
                <a:cs typeface="Times New Roman" panose="02020603050405020304" pitchFamily="18" charset="0"/>
              </a:rPr>
              <a:t>из перечисленных реактивов и оборудования выберите необходимые</a:t>
            </a:r>
            <a:endParaRPr kumimoji="0" lang="ru-RU" alt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1" u="none" strike="noStrike" cap="none" normalizeH="0" baseline="0" dirty="0" smtClean="0">
              <a:ln>
                <a:noFill/>
              </a:ln>
              <a:solidFill>
                <a:schemeClr val="tx1"/>
              </a:solidFill>
              <a:effectLst/>
              <a:latin typeface="Times New Roman" panose="02020603050405020304" pitchFamily="18" charset="0"/>
              <a:ea typeface="Aptos"/>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altLang="ru-RU" sz="1600" b="1" dirty="0">
              <a:latin typeface="Times New Roman" panose="02020603050405020304" pitchFamily="18" charset="0"/>
              <a:ea typeface="Aptos"/>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1" u="none" strike="noStrike" cap="none" normalizeH="0" baseline="0" dirty="0" smtClean="0">
              <a:ln>
                <a:noFill/>
              </a:ln>
              <a:solidFill>
                <a:schemeClr val="tx1"/>
              </a:solidFill>
              <a:effectLst/>
              <a:latin typeface="Times New Roman" panose="02020603050405020304" pitchFamily="18" charset="0"/>
              <a:ea typeface="Aptos"/>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altLang="ru-RU" sz="1600" b="1" dirty="0">
              <a:latin typeface="Times New Roman" panose="02020603050405020304" pitchFamily="18" charset="0"/>
              <a:ea typeface="Aptos"/>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1" u="none" strike="noStrike" cap="none" normalizeH="0" baseline="0" dirty="0" smtClean="0">
              <a:ln>
                <a:noFill/>
              </a:ln>
              <a:solidFill>
                <a:schemeClr val="tx1"/>
              </a:solidFill>
              <a:effectLst/>
              <a:latin typeface="Times New Roman" panose="02020603050405020304" pitchFamily="18" charset="0"/>
              <a:ea typeface="Aptos"/>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u="none" strike="noStrike" cap="none" normalizeH="0" baseline="0" dirty="0" smtClean="0">
                <a:ln>
                  <a:noFill/>
                </a:ln>
                <a:solidFill>
                  <a:schemeClr val="tx1"/>
                </a:solidFill>
                <a:effectLst/>
                <a:latin typeface="Times New Roman" panose="02020603050405020304" pitchFamily="18" charset="0"/>
                <a:ea typeface="Aptos"/>
                <a:cs typeface="Times New Roman" panose="02020603050405020304" pitchFamily="18" charset="0"/>
              </a:rPr>
              <a:t>Задание №3:</a:t>
            </a:r>
            <a:r>
              <a:rPr kumimoji="0" lang="ru-RU" altLang="ru-RU" sz="1600" u="none" strike="noStrike" cap="none" normalizeH="0" baseline="0" dirty="0" smtClean="0">
                <a:ln>
                  <a:noFill/>
                </a:ln>
                <a:solidFill>
                  <a:schemeClr val="tx1"/>
                </a:solidFill>
                <a:effectLst/>
                <a:latin typeface="Times New Roman" panose="02020603050405020304" pitchFamily="18" charset="0"/>
                <a:ea typeface="Aptos"/>
                <a:cs typeface="Times New Roman" panose="02020603050405020304" pitchFamily="18" charset="0"/>
              </a:rPr>
              <a:t> сделайте необходимые расчеты для приготовления 125 мл 0,9 %-</a:t>
            </a:r>
            <a:r>
              <a:rPr kumimoji="0" lang="ru-RU" altLang="ru-RU" sz="1600" u="none" strike="noStrike" cap="none" normalizeH="0" baseline="0" dirty="0" err="1" smtClean="0">
                <a:ln>
                  <a:noFill/>
                </a:ln>
                <a:solidFill>
                  <a:schemeClr val="tx1"/>
                </a:solidFill>
                <a:effectLst/>
                <a:latin typeface="Times New Roman" panose="02020603050405020304" pitchFamily="18" charset="0"/>
                <a:ea typeface="Aptos"/>
                <a:cs typeface="Times New Roman" panose="02020603050405020304" pitchFamily="18" charset="0"/>
              </a:rPr>
              <a:t>го</a:t>
            </a:r>
            <a:r>
              <a:rPr kumimoji="0" lang="ru-RU" altLang="ru-RU" sz="1600" u="none" strike="noStrike" cap="none" normalizeH="0" baseline="0" dirty="0" smtClean="0">
                <a:ln>
                  <a:noFill/>
                </a:ln>
                <a:solidFill>
                  <a:schemeClr val="tx1"/>
                </a:solidFill>
                <a:effectLst/>
                <a:latin typeface="Times New Roman" panose="02020603050405020304" pitchFamily="18" charset="0"/>
                <a:ea typeface="Aptos"/>
                <a:cs typeface="Times New Roman" panose="02020603050405020304" pitchFamily="18" charset="0"/>
              </a:rPr>
              <a:t> физиологического раствора </a:t>
            </a:r>
            <a:r>
              <a:rPr kumimoji="0" lang="en-US" altLang="ru-RU" sz="1600" u="none" strike="noStrike" cap="none" normalizeH="0" baseline="0" dirty="0" err="1" smtClean="0">
                <a:ln>
                  <a:noFill/>
                </a:ln>
                <a:solidFill>
                  <a:schemeClr val="tx1"/>
                </a:solidFill>
                <a:effectLst/>
                <a:latin typeface="Times New Roman" panose="02020603050405020304" pitchFamily="18" charset="0"/>
                <a:ea typeface="Aptos"/>
                <a:cs typeface="Times New Roman" panose="02020603050405020304" pitchFamily="18" charset="0"/>
              </a:rPr>
              <a:t>NaC</a:t>
            </a:r>
            <a:r>
              <a:rPr kumimoji="0" lang="en-US" altLang="ru-RU" sz="1600" b="1" i="1" u="none" strike="noStrike" cap="none" normalizeH="0" baseline="0" dirty="0" err="1" smtClean="0">
                <a:ln>
                  <a:noFill/>
                </a:ln>
                <a:solidFill>
                  <a:schemeClr val="tx1"/>
                </a:solidFill>
                <a:effectLst/>
                <a:latin typeface="Times New Roman" panose="02020603050405020304" pitchFamily="18" charset="0"/>
                <a:ea typeface="Aptos"/>
                <a:cs typeface="Times New Roman" panose="02020603050405020304" pitchFamily="18" charset="0"/>
              </a:rPr>
              <a:t>l</a:t>
            </a:r>
            <a:r>
              <a:rPr kumimoji="0" lang="ru-RU" altLang="ru-RU" sz="1600" b="1" i="1" u="none" strike="noStrike" cap="none" normalizeH="0" baseline="0" dirty="0" smtClean="0">
                <a:ln>
                  <a:noFill/>
                </a:ln>
                <a:solidFill>
                  <a:schemeClr val="tx1"/>
                </a:solidFill>
                <a:effectLst/>
                <a:latin typeface="Times New Roman" panose="02020603050405020304" pitchFamily="18" charset="0"/>
                <a:ea typeface="Aptos"/>
                <a:cs typeface="Times New Roman" panose="02020603050405020304" pitchFamily="18" charset="0"/>
              </a:rPr>
              <a:t> (</a:t>
            </a:r>
            <a:r>
              <a:rPr kumimoji="0" lang="ru-RU" altLang="ru-RU" sz="1600" b="0" i="0" u="none" strike="noStrike" cap="none" normalizeH="0" baseline="0" dirty="0" smtClean="0">
                <a:ln>
                  <a:noFill/>
                </a:ln>
                <a:solidFill>
                  <a:schemeClr val="tx1"/>
                </a:solidFill>
                <a:effectLst/>
                <a:latin typeface="Times New Roman" panose="02020603050405020304" pitchFamily="18" charset="0"/>
                <a:ea typeface="Aptos"/>
                <a:cs typeface="Times New Roman" panose="02020603050405020304" pitchFamily="18" charset="0"/>
              </a:rPr>
              <a:t>ρ = 1 г/мл).</a:t>
            </a:r>
            <a:endParaRPr kumimoji="0" lang="ru-RU" altLang="ru-RU" sz="1600" b="0" i="0" u="none" strike="noStrike" cap="none" normalizeH="0" baseline="0" dirty="0" smtClean="0">
              <a:ln>
                <a:noFill/>
              </a:ln>
              <a:solidFill>
                <a:srgbClr val="0F476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1" i="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1" i="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altLang="ru-RU" sz="1600" b="1" i="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1" i="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7950888"/>
      </p:ext>
    </p:extLst>
  </p:cSld>
  <p:clrMapOvr>
    <a:masterClrMapping/>
  </p:clrMapOvr>
  <p:transition>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xmlns="" id="{63A56208-0257-5131-102D-E68677D993E7}"/>
              </a:ext>
            </a:extLst>
          </p:cNvPr>
          <p:cNvSpPr txBox="1">
            <a:spLocks/>
          </p:cNvSpPr>
          <p:nvPr/>
        </p:nvSpPr>
        <p:spPr>
          <a:xfrm>
            <a:off x="450471" y="152400"/>
            <a:ext cx="11291058" cy="6858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nSpc>
                <a:spcPct val="100000"/>
              </a:lnSpc>
            </a:pPr>
            <a:r>
              <a:rPr lang="ru-RU" sz="2000" b="1" dirty="0">
                <a:solidFill>
                  <a:schemeClr val="tx1">
                    <a:lumMod val="95000"/>
                    <a:lumOff val="5000"/>
                  </a:schemeClr>
                </a:solidFill>
                <a:latin typeface="Times New Roman" panose="02020603050405020304" pitchFamily="18" charset="0"/>
                <a:cs typeface="Times New Roman" panose="02020603050405020304" pitchFamily="18" charset="0"/>
              </a:rPr>
              <a:t>Лабораторная работа по химии</a:t>
            </a:r>
          </a:p>
          <a:p>
            <a:pPr>
              <a:lnSpc>
                <a:spcPct val="100000"/>
              </a:lnSpc>
            </a:pPr>
            <a:r>
              <a:rPr lang="ru-RU" sz="2000" b="1" kern="100" dirty="0">
                <a:effectLst/>
                <a:latin typeface="Times New Roman" panose="02020603050405020304" pitchFamily="18" charset="0"/>
                <a:ea typeface="Aptos" panose="020B0004020202020204" pitchFamily="34" charset="0"/>
                <a:cs typeface="Times New Roman" panose="02020603050405020304" pitchFamily="18" charset="0"/>
              </a:rPr>
              <a:t>«</a:t>
            </a:r>
            <a:r>
              <a:rPr lang="ru-RU" sz="2000" b="1" dirty="0">
                <a:effectLst/>
                <a:latin typeface="Times New Roman" panose="02020603050405020304" pitchFamily="18" charset="0"/>
                <a:ea typeface="Aptos" panose="020B0004020202020204" pitchFamily="34" charset="0"/>
              </a:rPr>
              <a:t>Приготовление растворов с </a:t>
            </a:r>
            <a:r>
              <a:rPr lang="ru-RU" sz="2000" b="1" dirty="0" smtClean="0">
                <a:effectLst/>
                <a:latin typeface="Times New Roman" panose="02020603050405020304" pitchFamily="18" charset="0"/>
                <a:ea typeface="Aptos" panose="020B0004020202020204" pitchFamily="34" charset="0"/>
              </a:rPr>
              <a:t>определенной массовой долей вещества в  растворе</a:t>
            </a:r>
            <a:r>
              <a:rPr lang="ru-RU" sz="2000" b="1" kern="100" dirty="0" smtClean="0">
                <a:effectLst/>
                <a:latin typeface="Times New Roman" panose="02020603050405020304" pitchFamily="18" charset="0"/>
                <a:ea typeface="Aptos" panose="020B0004020202020204" pitchFamily="34" charset="0"/>
                <a:cs typeface="Times New Roman" panose="02020603050405020304" pitchFamily="18" charset="0"/>
              </a:rPr>
              <a:t>»</a:t>
            </a:r>
            <a:endParaRPr lang="ru-RU" sz="2000" b="1" dirty="0"/>
          </a:p>
        </p:txBody>
      </p:sp>
      <p:graphicFrame>
        <p:nvGraphicFramePr>
          <p:cNvPr id="6" name="Таблица 5"/>
          <p:cNvGraphicFramePr>
            <a:graphicFrameLocks noGrp="1"/>
          </p:cNvGraphicFramePr>
          <p:nvPr>
            <p:extLst>
              <p:ext uri="{D42A27DB-BD31-4B8C-83A1-F6EECF244321}">
                <p14:modId xmlns:p14="http://schemas.microsoft.com/office/powerpoint/2010/main" val="1152238992"/>
              </p:ext>
            </p:extLst>
          </p:nvPr>
        </p:nvGraphicFramePr>
        <p:xfrm>
          <a:off x="764641" y="5793768"/>
          <a:ext cx="9592142" cy="1011936"/>
        </p:xfrm>
        <a:graphic>
          <a:graphicData uri="http://schemas.openxmlformats.org/drawingml/2006/table">
            <a:tbl>
              <a:tblPr firstRow="1" firstCol="1" bandRow="1">
                <a:tableStyleId>{5940675A-B579-460E-94D1-54222C63F5DA}</a:tableStyleId>
              </a:tblPr>
              <a:tblGrid>
                <a:gridCol w="2581897"/>
                <a:gridCol w="1590865"/>
                <a:gridCol w="1760386"/>
                <a:gridCol w="3658994"/>
              </a:tblGrid>
              <a:tr h="0">
                <a:tc>
                  <a:txBody>
                    <a:bodyPr/>
                    <a:lstStyle/>
                    <a:p>
                      <a:pPr algn="ctr">
                        <a:lnSpc>
                          <a:spcPct val="115000"/>
                        </a:lnSpc>
                        <a:spcAft>
                          <a:spcPts val="0"/>
                        </a:spcAft>
                      </a:pPr>
                      <a:r>
                        <a:rPr lang="ru-RU" sz="1600" b="1" kern="100" dirty="0">
                          <a:effectLst/>
                        </a:rPr>
                        <a:t>Название опыта</a:t>
                      </a:r>
                      <a:endParaRPr lang="ru-RU" sz="1400" b="1" kern="100" dirty="0">
                        <a:effectLst/>
                        <a:latin typeface="Times New Roman" panose="02020603050405020304" pitchFamily="18" charset="0"/>
                        <a:ea typeface="Aptos"/>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kern="100">
                          <a:effectLst/>
                        </a:rPr>
                        <a:t>Действия</a:t>
                      </a:r>
                      <a:endParaRPr lang="ru-RU" sz="1400" b="1" kern="100">
                        <a:effectLst/>
                        <a:latin typeface="Times New Roman" panose="02020603050405020304" pitchFamily="18" charset="0"/>
                        <a:ea typeface="Aptos"/>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kern="100">
                          <a:effectLst/>
                        </a:rPr>
                        <a:t>Наблюдения</a:t>
                      </a:r>
                      <a:endParaRPr lang="ru-RU" sz="1400" b="1" kern="100">
                        <a:effectLst/>
                        <a:latin typeface="Times New Roman" panose="02020603050405020304" pitchFamily="18" charset="0"/>
                        <a:ea typeface="Aptos"/>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kern="100">
                          <a:effectLst/>
                        </a:rPr>
                        <a:t>Выводы</a:t>
                      </a:r>
                      <a:endParaRPr lang="ru-RU" sz="1400" b="1" kern="100">
                        <a:effectLst/>
                        <a:latin typeface="Times New Roman" panose="02020603050405020304" pitchFamily="18" charset="0"/>
                        <a:ea typeface="Aptos"/>
                        <a:cs typeface="Times New Roman" panose="02020603050405020304" pitchFamily="18" charset="0"/>
                      </a:endParaRPr>
                    </a:p>
                  </a:txBody>
                  <a:tcPr marL="68580" marR="68580" marT="0" marB="0"/>
                </a:tc>
              </a:tr>
              <a:tr h="0">
                <a:tc>
                  <a:txBody>
                    <a:bodyPr/>
                    <a:lstStyle/>
                    <a:p>
                      <a:pPr algn="ctr">
                        <a:lnSpc>
                          <a:spcPct val="300000"/>
                        </a:lnSpc>
                        <a:spcAft>
                          <a:spcPts val="0"/>
                        </a:spcAft>
                      </a:pPr>
                      <a:r>
                        <a:rPr lang="ru-RU" sz="1600" b="1" kern="100" dirty="0">
                          <a:effectLst/>
                        </a:rPr>
                        <a:t> </a:t>
                      </a:r>
                      <a:endParaRPr lang="ru-RU" sz="1400" b="1" kern="100" dirty="0">
                        <a:effectLst/>
                        <a:latin typeface="Times New Roman" panose="02020603050405020304" pitchFamily="18" charset="0"/>
                        <a:ea typeface="Aptos"/>
                        <a:cs typeface="Times New Roman" panose="02020603050405020304" pitchFamily="18" charset="0"/>
                      </a:endParaRPr>
                    </a:p>
                  </a:txBody>
                  <a:tcPr marL="68580" marR="68580" marT="0" marB="0"/>
                </a:tc>
                <a:tc>
                  <a:txBody>
                    <a:bodyPr/>
                    <a:lstStyle/>
                    <a:p>
                      <a:pPr algn="ctr">
                        <a:lnSpc>
                          <a:spcPct val="300000"/>
                        </a:lnSpc>
                        <a:spcAft>
                          <a:spcPts val="0"/>
                        </a:spcAft>
                      </a:pPr>
                      <a:r>
                        <a:rPr lang="ru-RU" sz="1600" b="1" kern="100">
                          <a:effectLst/>
                        </a:rPr>
                        <a:t> </a:t>
                      </a:r>
                      <a:endParaRPr lang="ru-RU" sz="1400" b="1" kern="100">
                        <a:effectLst/>
                        <a:latin typeface="Times New Roman" panose="02020603050405020304" pitchFamily="18" charset="0"/>
                        <a:ea typeface="Aptos"/>
                        <a:cs typeface="Times New Roman" panose="02020603050405020304" pitchFamily="18" charset="0"/>
                      </a:endParaRPr>
                    </a:p>
                  </a:txBody>
                  <a:tcPr marL="68580" marR="68580" marT="0" marB="0"/>
                </a:tc>
                <a:tc>
                  <a:txBody>
                    <a:bodyPr/>
                    <a:lstStyle/>
                    <a:p>
                      <a:pPr algn="ctr">
                        <a:lnSpc>
                          <a:spcPct val="300000"/>
                        </a:lnSpc>
                        <a:spcAft>
                          <a:spcPts val="0"/>
                        </a:spcAft>
                      </a:pPr>
                      <a:r>
                        <a:rPr lang="ru-RU" sz="1600" b="1" kern="100">
                          <a:effectLst/>
                        </a:rPr>
                        <a:t> </a:t>
                      </a:r>
                      <a:endParaRPr lang="ru-RU" sz="1400" b="1" kern="100">
                        <a:effectLst/>
                        <a:latin typeface="Times New Roman" panose="02020603050405020304" pitchFamily="18" charset="0"/>
                        <a:ea typeface="Aptos"/>
                        <a:cs typeface="Times New Roman" panose="02020603050405020304" pitchFamily="18" charset="0"/>
                      </a:endParaRPr>
                    </a:p>
                  </a:txBody>
                  <a:tcPr marL="68580" marR="68580" marT="0" marB="0"/>
                </a:tc>
                <a:tc>
                  <a:txBody>
                    <a:bodyPr/>
                    <a:lstStyle/>
                    <a:p>
                      <a:pPr algn="ctr">
                        <a:lnSpc>
                          <a:spcPct val="300000"/>
                        </a:lnSpc>
                        <a:spcAft>
                          <a:spcPts val="0"/>
                        </a:spcAft>
                      </a:pPr>
                      <a:r>
                        <a:rPr lang="ru-RU" sz="1600" b="1" kern="100" dirty="0">
                          <a:effectLst/>
                        </a:rPr>
                        <a:t> </a:t>
                      </a:r>
                      <a:endParaRPr lang="ru-RU" sz="1400" b="1" kern="100" dirty="0">
                        <a:effectLst/>
                        <a:latin typeface="Times New Roman" panose="02020603050405020304" pitchFamily="18" charset="0"/>
                        <a:ea typeface="Aptos"/>
                        <a:cs typeface="Times New Roman" panose="02020603050405020304" pitchFamily="18" charset="0"/>
                      </a:endParaRPr>
                    </a:p>
                  </a:txBody>
                  <a:tcPr marL="68580" marR="68580" marT="0" marB="0"/>
                </a:tc>
              </a:tr>
            </a:tbl>
          </a:graphicData>
        </a:graphic>
      </p:graphicFrame>
      <p:sp>
        <p:nvSpPr>
          <p:cNvPr id="7" name="Rectangle 1"/>
          <p:cNvSpPr>
            <a:spLocks noChangeArrowheads="1"/>
          </p:cNvSpPr>
          <p:nvPr/>
        </p:nvSpPr>
        <p:spPr bwMode="auto">
          <a:xfrm>
            <a:off x="696227" y="951481"/>
            <a:ext cx="10934299" cy="526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28528" rIns="91440" bIns="5078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ru-RU" altLang="ru-RU" b="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Задание №4:</a:t>
            </a:r>
            <a:r>
              <a:rPr kumimoji="0" lang="ru-RU" altLang="ru-RU"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выполните практическую часть</a:t>
            </a:r>
          </a:p>
          <a:p>
            <a:pPr marL="0" marR="0" lvl="0" indent="0" algn="l" defTabSz="914400" rtl="0" eaLnBrk="0" fontAlgn="base" latinLnBrk="0" hangingPunct="0">
              <a:lnSpc>
                <a:spcPct val="150000"/>
              </a:lnSpc>
              <a:spcBef>
                <a:spcPct val="0"/>
              </a:spcBef>
              <a:spcAft>
                <a:spcPct val="0"/>
              </a:spcAft>
              <a:buClrTx/>
              <a:buSzTx/>
              <a:tabLst/>
            </a:pPr>
            <a:r>
              <a:rPr kumimoji="0" lang="ru-RU" altLang="ru-RU" b="0" i="0" u="sng" strike="noStrike" cap="none" normalizeH="0" baseline="0" dirty="0" smtClean="0">
                <a:ln>
                  <a:noFill/>
                </a:ln>
                <a:solidFill>
                  <a:schemeClr val="tx1"/>
                </a:solidFill>
                <a:effectLst/>
                <a:latin typeface="Times New Roman" panose="02020603050405020304" pitchFamily="18" charset="0"/>
                <a:ea typeface="Aptos"/>
                <a:cs typeface="Times New Roman" panose="02020603050405020304" pitchFamily="18" charset="0"/>
              </a:rPr>
              <a:t>Взвешивание</a:t>
            </a:r>
            <a:r>
              <a:rPr kumimoji="0" lang="ru-RU" altLang="ru-RU" b="0" i="0" u="none" strike="noStrike" cap="none" normalizeH="0" baseline="0" dirty="0" smtClean="0">
                <a:ln>
                  <a:noFill/>
                </a:ln>
                <a:solidFill>
                  <a:schemeClr val="tx1"/>
                </a:solidFill>
                <a:effectLst/>
                <a:latin typeface="Times New Roman" panose="02020603050405020304" pitchFamily="18" charset="0"/>
                <a:ea typeface="Aptos"/>
                <a:cs typeface="Times New Roman" panose="02020603050405020304" pitchFamily="18" charset="0"/>
              </a:rPr>
              <a:t>. Перед взвешиванием проверьте техническое состояние весов. </a:t>
            </a:r>
            <a:endPar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tabLst/>
            </a:pPr>
            <a:r>
              <a:rPr kumimoji="0" lang="ru-RU" altLang="ru-RU" b="0" i="0" u="sng" strike="noStrike" cap="none" normalizeH="0" baseline="0" dirty="0" smtClean="0">
                <a:ln>
                  <a:noFill/>
                </a:ln>
                <a:solidFill>
                  <a:schemeClr val="tx1"/>
                </a:solidFill>
                <a:effectLst/>
                <a:latin typeface="Times New Roman" panose="02020603050405020304" pitchFamily="18" charset="0"/>
                <a:ea typeface="Aptos"/>
                <a:cs typeface="Times New Roman" panose="02020603050405020304" pitchFamily="18" charset="0"/>
              </a:rPr>
              <a:t>Приготовление раствора</a:t>
            </a:r>
            <a:r>
              <a:rPr kumimoji="0" lang="ru-RU" altLang="ru-RU" b="0" i="0" u="none" strike="noStrike" cap="none" normalizeH="0" baseline="0" dirty="0" smtClean="0">
                <a:ln>
                  <a:noFill/>
                </a:ln>
                <a:solidFill>
                  <a:schemeClr val="tx1"/>
                </a:solidFill>
                <a:effectLst/>
                <a:latin typeface="Times New Roman" panose="02020603050405020304" pitchFamily="18" charset="0"/>
                <a:ea typeface="Aptos"/>
                <a:cs typeface="Times New Roman" panose="02020603050405020304" pitchFamily="18" charset="0"/>
              </a:rPr>
              <a:t>. Навеску соли перенесите в колбу. При помощи мерного цилиндра отмерьте объём воды, необходимый для приготовления раствора. При отмеривании жидкости глаз наблюдателя должен находиться в одной плоскости с уровнем жидкости, а черта деления — напротив нижнего мениска уровня жидкости. Примерно половину отмеренного объёма воды вылейте в колбу с веществом. Энергичным взбалтыванием добейтесь полного растворения соли. Затем в полученный раствор вылейте остальную воду, после чего раствор взболтайте вновь. </a:t>
            </a:r>
            <a:endPar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altLang="ru-RU" b="1" u="none" strike="noStrike" cap="none" normalizeH="0" baseline="0" dirty="0" smtClean="0">
                <a:ln>
                  <a:noFill/>
                </a:ln>
                <a:solidFill>
                  <a:schemeClr val="tx1"/>
                </a:solidFill>
                <a:effectLst/>
                <a:latin typeface="Times New Roman" panose="02020603050405020304" pitchFamily="18" charset="0"/>
                <a:ea typeface="Aptos"/>
                <a:cs typeface="Times New Roman" panose="02020603050405020304" pitchFamily="18" charset="0"/>
              </a:rPr>
              <a:t>Задание №5:</a:t>
            </a:r>
            <a:r>
              <a:rPr kumimoji="0" lang="ru-RU" altLang="ru-RU" u="none" strike="noStrike" cap="none" normalizeH="0" baseline="0" dirty="0" smtClean="0">
                <a:ln>
                  <a:noFill/>
                </a:ln>
                <a:solidFill>
                  <a:schemeClr val="tx1"/>
                </a:solidFill>
                <a:effectLst/>
                <a:latin typeface="Times New Roman" panose="02020603050405020304" pitchFamily="18" charset="0"/>
                <a:ea typeface="Aptos"/>
                <a:cs typeface="Times New Roman" panose="02020603050405020304" pitchFamily="18" charset="0"/>
              </a:rPr>
              <a:t> отчет запишите в виде таблицы</a:t>
            </a:r>
            <a:endParaRPr kumimoji="0" lang="ru-RU" altLang="ru-RU"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latin typeface="Times New Roman" panose="02020603050405020304" pitchFamily="18" charset="0"/>
                <a:ea typeface="Aptos"/>
                <a:cs typeface="Times New Roman" panose="02020603050405020304" pitchFamily="18" charset="0"/>
              </a:rPr>
              <a:t>Сделайте вывод: какие операции и с каким оборудованием вы выполняли, чтобы приготовить физиологический раствор.</a:t>
            </a:r>
            <a:endPar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0839188"/>
      </p:ext>
    </p:extLst>
  </p:cSld>
  <p:clrMapOvr>
    <a:masterClrMapping/>
  </p:clrMapOvr>
  <p:transition>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CE57218-2209-6FC9-3B03-C21ECC3048C2}"/>
            </a:ext>
          </a:extLst>
        </p:cNvPr>
        <p:cNvGrpSpPr/>
        <p:nvPr/>
      </p:nvGrpSpPr>
      <p:grpSpPr>
        <a:xfrm>
          <a:off x="0" y="0"/>
          <a:ext cx="0" cy="0"/>
          <a:chOff x="0" y="0"/>
          <a:chExt cx="0" cy="0"/>
        </a:xfrm>
      </p:grpSpPr>
      <p:sp>
        <p:nvSpPr>
          <p:cNvPr id="4" name="Заголовок 1">
            <a:extLst>
              <a:ext uri="{FF2B5EF4-FFF2-40B4-BE49-F238E27FC236}">
                <a16:creationId xmlns:a16="http://schemas.microsoft.com/office/drawing/2014/main" xmlns="" id="{518CBF86-C3FB-9BDB-BCA6-2047D98533A6}"/>
              </a:ext>
            </a:extLst>
          </p:cNvPr>
          <p:cNvSpPr txBox="1">
            <a:spLocks/>
          </p:cNvSpPr>
          <p:nvPr/>
        </p:nvSpPr>
        <p:spPr>
          <a:xfrm>
            <a:off x="450471" y="0"/>
            <a:ext cx="11291058" cy="6858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nSpc>
                <a:spcPct val="100000"/>
              </a:lnSpc>
            </a:pPr>
            <a:r>
              <a:rPr lang="ru-RU" sz="2000" b="1" dirty="0">
                <a:solidFill>
                  <a:schemeClr val="tx1">
                    <a:lumMod val="95000"/>
                    <a:lumOff val="5000"/>
                  </a:schemeClr>
                </a:solidFill>
                <a:latin typeface="Times New Roman" panose="02020603050405020304" pitchFamily="18" charset="0"/>
                <a:cs typeface="Times New Roman" panose="02020603050405020304" pitchFamily="18" charset="0"/>
              </a:rPr>
              <a:t>Лабораторная работа по биологии </a:t>
            </a:r>
          </a:p>
          <a:p>
            <a:pPr>
              <a:lnSpc>
                <a:spcPct val="100000"/>
              </a:lnSpc>
            </a:pPr>
            <a:r>
              <a:rPr lang="ru-RU" sz="2000" b="1" kern="100" dirty="0">
                <a:effectLst/>
                <a:latin typeface="Times New Roman" panose="02020603050405020304" pitchFamily="18" charset="0"/>
                <a:ea typeface="Aptos" panose="020B0004020202020204" pitchFamily="34" charset="0"/>
                <a:cs typeface="Times New Roman" panose="02020603050405020304" pitchFamily="18" charset="0"/>
              </a:rPr>
              <a:t>«Плазмолиз и </a:t>
            </a:r>
            <a:r>
              <a:rPr lang="ru-RU" sz="2000" b="1" kern="100" dirty="0" err="1">
                <a:effectLst/>
                <a:latin typeface="Times New Roman" panose="02020603050405020304" pitchFamily="18" charset="0"/>
                <a:ea typeface="Aptos" panose="020B0004020202020204" pitchFamily="34" charset="0"/>
                <a:cs typeface="Times New Roman" panose="02020603050405020304" pitchFamily="18" charset="0"/>
              </a:rPr>
              <a:t>деплазмолиз</a:t>
            </a:r>
            <a:r>
              <a:rPr lang="ru-RU" sz="2000" b="1" kern="100" dirty="0">
                <a:effectLst/>
                <a:latin typeface="Times New Roman" panose="02020603050405020304" pitchFamily="18" charset="0"/>
                <a:ea typeface="Aptos" panose="020B0004020202020204" pitchFamily="34" charset="0"/>
                <a:cs typeface="Times New Roman" panose="02020603050405020304" pitchFamily="18" charset="0"/>
              </a:rPr>
              <a:t> в клетках кожицы лука».</a:t>
            </a:r>
            <a:endParaRPr lang="ru-RU" sz="2000" b="1" dirty="0"/>
          </a:p>
        </p:txBody>
      </p:sp>
      <p:sp>
        <p:nvSpPr>
          <p:cNvPr id="7" name="TextBox 6">
            <a:extLst>
              <a:ext uri="{FF2B5EF4-FFF2-40B4-BE49-F238E27FC236}">
                <a16:creationId xmlns:a16="http://schemas.microsoft.com/office/drawing/2014/main" xmlns="" id="{F51443C9-7C8E-9D55-3FF0-424EBFD527DE}"/>
              </a:ext>
            </a:extLst>
          </p:cNvPr>
          <p:cNvSpPr txBox="1"/>
          <p:nvPr/>
        </p:nvSpPr>
        <p:spPr>
          <a:xfrm>
            <a:off x="450471" y="906848"/>
            <a:ext cx="11021862" cy="5965351"/>
          </a:xfrm>
          <a:prstGeom prst="rect">
            <a:avLst/>
          </a:prstGeom>
          <a:noFill/>
        </p:spPr>
        <p:txBody>
          <a:bodyPr wrap="square">
            <a:spAutoFit/>
          </a:bodyPr>
          <a:lstStyle/>
          <a:p>
            <a:pPr>
              <a:lnSpc>
                <a:spcPct val="114000"/>
              </a:lnSpc>
            </a:pPr>
            <a:r>
              <a:rPr lang="ru-RU" sz="1600" b="1" kern="100" spc="25" dirty="0">
                <a:effectLst/>
                <a:latin typeface="Times New Roman" panose="02020603050405020304" pitchFamily="18" charset="0"/>
                <a:ea typeface="Aptos" panose="020B0004020202020204" pitchFamily="34" charset="0"/>
                <a:cs typeface="Times New Roman" panose="02020603050405020304" pitchFamily="18" charset="0"/>
              </a:rPr>
              <a:t>Задание №1</a:t>
            </a:r>
            <a:r>
              <a:rPr lang="ru-RU" sz="1600" b="1" kern="100" spc="25" dirty="0">
                <a:latin typeface="Times New Roman" panose="02020603050405020304" pitchFamily="18" charset="0"/>
                <a:ea typeface="Aptos" panose="020B0004020202020204" pitchFamily="34" charset="0"/>
                <a:cs typeface="Times New Roman" panose="02020603050405020304" pitchFamily="18" charset="0"/>
              </a:rPr>
              <a:t>. </a:t>
            </a:r>
            <a:r>
              <a:rPr lang="ru-RU" sz="1600" kern="100" spc="25" dirty="0">
                <a:latin typeface="Times New Roman" panose="02020603050405020304" pitchFamily="18" charset="0"/>
                <a:ea typeface="Aptos" panose="020B0004020202020204" pitchFamily="34" charset="0"/>
                <a:cs typeface="Times New Roman" panose="02020603050405020304" pitchFamily="18" charset="0"/>
              </a:rPr>
              <a:t>С</a:t>
            </a:r>
            <a:r>
              <a:rPr lang="ru-RU" sz="1600" kern="100" spc="25" dirty="0">
                <a:effectLst/>
                <a:latin typeface="Times New Roman" panose="02020603050405020304" pitchFamily="18" charset="0"/>
                <a:ea typeface="Aptos" panose="020B0004020202020204" pitchFamily="34" charset="0"/>
                <a:cs typeface="Times New Roman" panose="02020603050405020304" pitchFamily="18" charset="0"/>
              </a:rPr>
              <a:t>формулируйте цель работы.</a:t>
            </a:r>
          </a:p>
          <a:p>
            <a:pPr>
              <a:lnSpc>
                <a:spcPct val="114000"/>
              </a:lnSpc>
            </a:pPr>
            <a:endParaRPr lang="ru-RU" sz="1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4000"/>
              </a:lnSpc>
            </a:pPr>
            <a:r>
              <a:rPr lang="ru-RU" sz="1600" b="1" kern="100" spc="25" dirty="0">
                <a:effectLst/>
                <a:latin typeface="Times New Roman" panose="02020603050405020304" pitchFamily="18" charset="0"/>
                <a:ea typeface="Aptos" panose="020B0004020202020204" pitchFamily="34" charset="0"/>
                <a:cs typeface="Times New Roman" panose="02020603050405020304" pitchFamily="18" charset="0"/>
              </a:rPr>
              <a:t>Задание №2</a:t>
            </a:r>
            <a:r>
              <a:rPr lang="ru-RU" sz="1600" b="1" kern="100" spc="25" dirty="0">
                <a:latin typeface="Times New Roman" panose="02020603050405020304" pitchFamily="18" charset="0"/>
                <a:ea typeface="Aptos" panose="020B0004020202020204" pitchFamily="34" charset="0"/>
                <a:cs typeface="Times New Roman" panose="02020603050405020304" pitchFamily="18" charset="0"/>
              </a:rPr>
              <a:t>. </a:t>
            </a:r>
            <a:r>
              <a:rPr lang="ru-RU" sz="1600" kern="100" spc="25" dirty="0">
                <a:latin typeface="Times New Roman" panose="02020603050405020304" pitchFamily="18" charset="0"/>
                <a:ea typeface="Aptos" panose="020B0004020202020204" pitchFamily="34" charset="0"/>
                <a:cs typeface="Times New Roman" panose="02020603050405020304" pitchFamily="18" charset="0"/>
              </a:rPr>
              <a:t>И</a:t>
            </a:r>
            <a:r>
              <a:rPr lang="ru-RU" sz="1600" kern="100" spc="25" dirty="0">
                <a:effectLst/>
                <a:latin typeface="Times New Roman" panose="02020603050405020304" pitchFamily="18" charset="0"/>
                <a:ea typeface="Aptos" panose="020B0004020202020204" pitchFamily="34" charset="0"/>
                <a:cs typeface="Times New Roman" panose="02020603050405020304" pitchFamily="18" charset="0"/>
              </a:rPr>
              <a:t>з перечисленного оборудования выберите необходимое для данной работы: </a:t>
            </a:r>
          </a:p>
          <a:p>
            <a:pPr algn="just">
              <a:lnSpc>
                <a:spcPct val="114000"/>
              </a:lnSpc>
            </a:pPr>
            <a:r>
              <a:rPr lang="ru-RU" sz="1600" dirty="0">
                <a:effectLst/>
                <a:latin typeface="Times New Roman" panose="02020603050405020304" pitchFamily="18" charset="0"/>
                <a:ea typeface="Aptos" panose="020B0004020202020204" pitchFamily="34" charset="0"/>
                <a:cs typeface="Times New Roman" panose="02020603050405020304" pitchFamily="18" charset="0"/>
              </a:rPr>
              <a:t>микроскоп, предметное и покровное стекла, </a:t>
            </a:r>
            <a:r>
              <a:rPr lang="ru-RU" sz="1600" dirty="0" err="1">
                <a:effectLst/>
                <a:latin typeface="Times New Roman" panose="02020603050405020304" pitchFamily="18" charset="0"/>
                <a:ea typeface="Aptos" panose="020B0004020202020204" pitchFamily="34" charset="0"/>
                <a:cs typeface="Times New Roman" panose="02020603050405020304" pitchFamily="18" charset="0"/>
              </a:rPr>
              <a:t>препаровальная</a:t>
            </a:r>
            <a:r>
              <a:rPr lang="ru-RU" sz="1600" dirty="0">
                <a:effectLst/>
                <a:latin typeface="Times New Roman" panose="02020603050405020304" pitchFamily="18" charset="0"/>
                <a:ea typeface="Aptos" panose="020B0004020202020204" pitchFamily="34" charset="0"/>
                <a:cs typeface="Times New Roman" panose="02020603050405020304" pitchFamily="18" charset="0"/>
              </a:rPr>
              <a:t> игла, пинцет, пипетка, раствор йода, стакан химический, спиртовка, стеклянная палочка, лапка для штатива, измерительный цилиндр (мензурка), весы с разновесами (или электронные весы); кристаллический </a:t>
            </a:r>
            <a:r>
              <a:rPr lang="en-US" sz="1600" b="1" i="1" spc="25" dirty="0">
                <a:effectLst/>
                <a:latin typeface="Times New Roman" panose="02020603050405020304" pitchFamily="18" charset="0"/>
                <a:ea typeface="Aptos" panose="020B0004020202020204" pitchFamily="34" charset="0"/>
                <a:cs typeface="Times New Roman" panose="02020603050405020304" pitchFamily="18" charset="0"/>
              </a:rPr>
              <a:t>NaCl</a:t>
            </a:r>
            <a:r>
              <a:rPr lang="ru-RU" sz="1600" dirty="0">
                <a:effectLst/>
                <a:latin typeface="Times New Roman" panose="02020603050405020304" pitchFamily="18" charset="0"/>
                <a:ea typeface="Aptos" panose="020B0004020202020204" pitchFamily="34" charset="0"/>
                <a:cs typeface="Times New Roman" panose="02020603050405020304" pitchFamily="18" charset="0"/>
              </a:rPr>
              <a:t>, дистиллированная вода, С</a:t>
            </a:r>
            <a:r>
              <a:rPr lang="ru-RU" sz="1600" baseline="-25000" dirty="0">
                <a:effectLst/>
                <a:latin typeface="Times New Roman" panose="02020603050405020304" pitchFamily="18" charset="0"/>
                <a:ea typeface="Aptos" panose="020B0004020202020204" pitchFamily="34" charset="0"/>
                <a:cs typeface="Times New Roman" panose="02020603050405020304" pitchFamily="18" charset="0"/>
              </a:rPr>
              <a:t>2</a:t>
            </a:r>
            <a:r>
              <a:rPr lang="ru-RU" sz="1600" dirty="0">
                <a:effectLst/>
                <a:latin typeface="Times New Roman" panose="02020603050405020304" pitchFamily="18" charset="0"/>
                <a:ea typeface="Aptos" panose="020B0004020202020204" pitchFamily="34" charset="0"/>
                <a:cs typeface="Times New Roman" panose="02020603050405020304" pitchFamily="18" charset="0"/>
              </a:rPr>
              <a:t>Н</a:t>
            </a:r>
            <a:r>
              <a:rPr lang="ru-RU" sz="1600" baseline="-25000" dirty="0">
                <a:effectLst/>
                <a:latin typeface="Times New Roman" panose="02020603050405020304" pitchFamily="18" charset="0"/>
                <a:ea typeface="Aptos" panose="020B0004020202020204" pitchFamily="34" charset="0"/>
                <a:cs typeface="Times New Roman" panose="02020603050405020304" pitchFamily="18" charset="0"/>
              </a:rPr>
              <a:t>5</a:t>
            </a:r>
            <a:r>
              <a:rPr lang="ru-RU" sz="1600" dirty="0">
                <a:effectLst/>
                <a:latin typeface="Times New Roman" panose="02020603050405020304" pitchFamily="18" charset="0"/>
                <a:ea typeface="Aptos" panose="020B0004020202020204" pitchFamily="34" charset="0"/>
                <a:cs typeface="Times New Roman" panose="02020603050405020304" pitchFamily="18" charset="0"/>
              </a:rPr>
              <a:t>ОН (спирт)</a:t>
            </a:r>
          </a:p>
          <a:p>
            <a:pPr algn="just">
              <a:lnSpc>
                <a:spcPct val="114000"/>
              </a:lnSpc>
            </a:pPr>
            <a:endParaRPr lang="ru-RU" sz="16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4000"/>
              </a:lnSpc>
            </a:pPr>
            <a:r>
              <a:rPr lang="ru-RU" sz="1600" b="1" kern="100" spc="25" dirty="0">
                <a:effectLst/>
                <a:latin typeface="Times New Roman" panose="02020603050405020304" pitchFamily="18" charset="0"/>
                <a:ea typeface="Aptos" panose="020B0004020202020204" pitchFamily="34" charset="0"/>
                <a:cs typeface="Times New Roman" panose="02020603050405020304" pitchFamily="18" charset="0"/>
              </a:rPr>
              <a:t>Задание №3. </a:t>
            </a:r>
            <a:r>
              <a:rPr lang="ru-RU" sz="1600" kern="100" spc="25" dirty="0">
                <a:effectLst/>
                <a:latin typeface="Times New Roman" panose="02020603050405020304" pitchFamily="18" charset="0"/>
                <a:ea typeface="Aptos" panose="020B0004020202020204" pitchFamily="34" charset="0"/>
                <a:cs typeface="Times New Roman" panose="02020603050405020304" pitchFamily="18" charset="0"/>
              </a:rPr>
              <a:t>Прочитайте теоретическую часть к лабораторной работе. Выделите главную мысль.</a:t>
            </a:r>
            <a:endParaRPr lang="ru-RU" sz="1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4000"/>
              </a:lnSpc>
            </a:pPr>
            <a:r>
              <a:rPr lang="ru-RU" sz="1600" kern="100" dirty="0">
                <a:effectLst/>
                <a:latin typeface="Times New Roman" panose="02020603050405020304" pitchFamily="18" charset="0"/>
                <a:ea typeface="Aptos" panose="020B0004020202020204" pitchFamily="34" charset="0"/>
                <a:cs typeface="Times New Roman" panose="02020603050405020304" pitchFamily="18" charset="0"/>
              </a:rPr>
              <a:t>Плазмолиз — это отделение пристеночного слоя цитоплазмы от твердой оболочки растительной клетки вследствие утраты ею воды. Данный процесс обратим. Увеличение объема цитоплазмы до исходного уровня называют </a:t>
            </a:r>
            <a:r>
              <a:rPr lang="ru-RU" sz="1600" kern="100" dirty="0" err="1">
                <a:effectLst/>
                <a:latin typeface="Times New Roman" panose="02020603050405020304" pitchFamily="18" charset="0"/>
                <a:ea typeface="Aptos" panose="020B0004020202020204" pitchFamily="34" charset="0"/>
                <a:cs typeface="Times New Roman" panose="02020603050405020304" pitchFamily="18" charset="0"/>
              </a:rPr>
              <a:t>деплазмолизом</a:t>
            </a:r>
            <a:r>
              <a:rPr lang="ru-RU" sz="16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algn="just">
              <a:lnSpc>
                <a:spcPct val="114000"/>
              </a:lnSpc>
            </a:pPr>
            <a:r>
              <a:rPr lang="ru-RU" sz="1600" kern="100" dirty="0">
                <a:effectLst/>
                <a:latin typeface="Times New Roman" panose="02020603050405020304" pitchFamily="18" charset="0"/>
                <a:ea typeface="Aptos" panose="020B0004020202020204" pitchFamily="34" charset="0"/>
                <a:cs typeface="Times New Roman" panose="02020603050405020304" pitchFamily="18" charset="0"/>
              </a:rPr>
              <a:t>Для плазмолиза используют гипертонический раствор физиологически безвредного вещества.</a:t>
            </a:r>
          </a:p>
          <a:p>
            <a:pPr algn="just">
              <a:lnSpc>
                <a:spcPct val="114000"/>
              </a:lnSpc>
            </a:pPr>
            <a:r>
              <a:rPr lang="ru-RU" sz="1600" kern="100" dirty="0">
                <a:effectLst/>
                <a:latin typeface="Times New Roman" panose="02020603050405020304" pitchFamily="18" charset="0"/>
                <a:ea typeface="Aptos" panose="020B0004020202020204" pitchFamily="34" charset="0"/>
                <a:cs typeface="Times New Roman" panose="02020603050405020304" pitchFamily="18" charset="0"/>
              </a:rPr>
              <a:t>Динамика плазмолиза следующая: сначала этим процессов охватываются крайние клетки среза, а затем - остальные, протопласт сжимается и отходит от клеточных стенок.</a:t>
            </a:r>
          </a:p>
          <a:p>
            <a:pPr algn="just">
              <a:lnSpc>
                <a:spcPct val="114000"/>
              </a:lnSpc>
            </a:pPr>
            <a:r>
              <a:rPr lang="ru-RU" sz="1600" kern="100" dirty="0">
                <a:effectLst/>
                <a:latin typeface="Times New Roman" panose="02020603050405020304" pitchFamily="18" charset="0"/>
                <a:ea typeface="Aptos" panose="020B0004020202020204" pitchFamily="34" charset="0"/>
                <a:cs typeface="Times New Roman" panose="02020603050405020304" pitchFamily="18" charset="0"/>
              </a:rPr>
              <a:t>Причина плазмолиза - диффузия воды через перегородку в сторону раствора с более высокой концентрацией из области раствора с более низкой концентрацией.</a:t>
            </a:r>
          </a:p>
          <a:p>
            <a:pPr algn="just">
              <a:lnSpc>
                <a:spcPct val="114000"/>
              </a:lnSpc>
            </a:pPr>
            <a:r>
              <a:rPr lang="ru-RU" sz="1600" dirty="0">
                <a:effectLst/>
                <a:latin typeface="Times New Roman" panose="02020603050405020304" pitchFamily="18" charset="0"/>
                <a:ea typeface="Aptos" panose="020B0004020202020204" pitchFamily="34" charset="0"/>
                <a:cs typeface="Times New Roman" panose="02020603050405020304" pitchFamily="18" charset="0"/>
              </a:rPr>
              <a:t>В клетках кожицы лука цитоплазма обладает большой вязкостью, поэтому сначала будет наблюдаться вогнутый плазмолиз: цитоплазма отстанет от клеточных стенок неравномерно (только в некоторых углах и на некоторых участках), а затем он перейдет в выпуклый плазмолиз. Причем цитоплазма в вытянутых, дифференциальных клетках может распадаться на несколько комочков, часто связанных между собой тяжами цитоплазмы. После слишком длительного (глубокого) плазмолиза </a:t>
            </a:r>
            <a:r>
              <a:rPr lang="ru-RU" sz="1600" dirty="0" err="1">
                <a:effectLst/>
                <a:latin typeface="Times New Roman" panose="02020603050405020304" pitchFamily="18" charset="0"/>
                <a:ea typeface="Aptos" panose="020B0004020202020204" pitchFamily="34" charset="0"/>
                <a:cs typeface="Times New Roman" panose="02020603050405020304" pitchFamily="18" charset="0"/>
              </a:rPr>
              <a:t>деплазмолиз</a:t>
            </a:r>
            <a:r>
              <a:rPr lang="ru-RU" sz="1600" dirty="0">
                <a:effectLst/>
                <a:latin typeface="Times New Roman" panose="02020603050405020304" pitchFamily="18" charset="0"/>
                <a:ea typeface="Aptos" panose="020B0004020202020204" pitchFamily="34" charset="0"/>
                <a:cs typeface="Times New Roman" panose="02020603050405020304" pitchFamily="18" charset="0"/>
              </a:rPr>
              <a:t> не происходит, т.к. нарушается проницаемость мембран. Для деплазмолиза необходимо заменить гипертонический раствор на гипотонический, или воду.</a:t>
            </a:r>
            <a:endParaRPr lang="ru-RU" sz="16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29350286"/>
      </p:ext>
    </p:extLst>
  </p:cSld>
  <p:clrMapOvr>
    <a:masterClrMapping/>
  </p:clrMapOvr>
  <p:transition>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xmlns="" id="{34C06D60-74EC-8CB5-B6B5-25563C75B004}"/>
              </a:ext>
            </a:extLst>
          </p:cNvPr>
          <p:cNvSpPr txBox="1">
            <a:spLocks/>
          </p:cNvSpPr>
          <p:nvPr/>
        </p:nvSpPr>
        <p:spPr>
          <a:xfrm>
            <a:off x="450471" y="0"/>
            <a:ext cx="11291058" cy="6858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nSpc>
                <a:spcPct val="100000"/>
              </a:lnSpc>
            </a:pPr>
            <a:r>
              <a:rPr lang="ru-RU" sz="2000" b="1" dirty="0">
                <a:solidFill>
                  <a:schemeClr val="tx1">
                    <a:lumMod val="95000"/>
                    <a:lumOff val="5000"/>
                  </a:schemeClr>
                </a:solidFill>
                <a:latin typeface="Times New Roman" panose="02020603050405020304" pitchFamily="18" charset="0"/>
                <a:cs typeface="Times New Roman" panose="02020603050405020304" pitchFamily="18" charset="0"/>
              </a:rPr>
              <a:t>Лабораторная работа по биологии </a:t>
            </a:r>
          </a:p>
          <a:p>
            <a:pPr>
              <a:lnSpc>
                <a:spcPct val="100000"/>
              </a:lnSpc>
            </a:pPr>
            <a:r>
              <a:rPr lang="ru-RU" sz="2000" b="1" kern="100" dirty="0">
                <a:effectLst/>
                <a:latin typeface="Times New Roman" panose="02020603050405020304" pitchFamily="18" charset="0"/>
                <a:ea typeface="Aptos" panose="020B0004020202020204" pitchFamily="34" charset="0"/>
                <a:cs typeface="Times New Roman" panose="02020603050405020304" pitchFamily="18" charset="0"/>
              </a:rPr>
              <a:t>«Плазмолиз и </a:t>
            </a:r>
            <a:r>
              <a:rPr lang="ru-RU" sz="2000" b="1" kern="100" dirty="0" err="1">
                <a:effectLst/>
                <a:latin typeface="Times New Roman" panose="02020603050405020304" pitchFamily="18" charset="0"/>
                <a:ea typeface="Aptos" panose="020B0004020202020204" pitchFamily="34" charset="0"/>
                <a:cs typeface="Times New Roman" panose="02020603050405020304" pitchFamily="18" charset="0"/>
              </a:rPr>
              <a:t>деплазмолиз</a:t>
            </a:r>
            <a:r>
              <a:rPr lang="ru-RU" sz="2000" b="1" kern="100" dirty="0">
                <a:effectLst/>
                <a:latin typeface="Times New Roman" panose="02020603050405020304" pitchFamily="18" charset="0"/>
                <a:ea typeface="Aptos" panose="020B0004020202020204" pitchFamily="34" charset="0"/>
                <a:cs typeface="Times New Roman" panose="02020603050405020304" pitchFamily="18" charset="0"/>
              </a:rPr>
              <a:t> в клетках кожицы лука».</a:t>
            </a:r>
            <a:endParaRPr lang="ru-RU" sz="2000" b="1" dirty="0"/>
          </a:p>
        </p:txBody>
      </p:sp>
      <p:sp>
        <p:nvSpPr>
          <p:cNvPr id="7" name="TextBox 6">
            <a:extLst>
              <a:ext uri="{FF2B5EF4-FFF2-40B4-BE49-F238E27FC236}">
                <a16:creationId xmlns:a16="http://schemas.microsoft.com/office/drawing/2014/main" xmlns="" id="{2FAC3B96-5A31-330C-7CC1-AD73340939DD}"/>
              </a:ext>
            </a:extLst>
          </p:cNvPr>
          <p:cNvSpPr txBox="1"/>
          <p:nvPr/>
        </p:nvSpPr>
        <p:spPr>
          <a:xfrm>
            <a:off x="344978" y="685800"/>
            <a:ext cx="11502043" cy="6018764"/>
          </a:xfrm>
          <a:prstGeom prst="rect">
            <a:avLst/>
          </a:prstGeom>
          <a:noFill/>
        </p:spPr>
        <p:txBody>
          <a:bodyPr wrap="square">
            <a:spAutoFit/>
          </a:bodyPr>
          <a:lstStyle/>
          <a:p>
            <a:pPr algn="just">
              <a:lnSpc>
                <a:spcPct val="115000"/>
              </a:lnSpc>
            </a:pPr>
            <a:r>
              <a:rPr lang="ru-RU" sz="1400" b="1" kern="100" spc="25" dirty="0">
                <a:latin typeface="Times New Roman" panose="02020603050405020304" pitchFamily="18" charset="0"/>
                <a:cs typeface="Times New Roman" panose="02020603050405020304" pitchFamily="18" charset="0"/>
              </a:rPr>
              <a:t>Задание №4. </a:t>
            </a:r>
            <a:r>
              <a:rPr lang="ru-RU" sz="1400" kern="100" spc="25" dirty="0">
                <a:latin typeface="Times New Roman" panose="02020603050405020304" pitchFamily="18" charset="0"/>
                <a:cs typeface="Times New Roman" panose="02020603050405020304" pitchFamily="18" charset="0"/>
              </a:rPr>
              <a:t>Выполните практическую часть.</a:t>
            </a:r>
          </a:p>
          <a:p>
            <a:pPr>
              <a:lnSpc>
                <a:spcPct val="115000"/>
              </a:lnSpc>
            </a:pPr>
            <a:r>
              <a:rPr lang="ru-RU" sz="1400" kern="100" spc="25" dirty="0">
                <a:latin typeface="Times New Roman" panose="02020603050405020304" pitchFamily="18" charset="0"/>
                <a:cs typeface="Times New Roman" panose="02020603050405020304" pitchFamily="18" charset="0"/>
              </a:rPr>
              <a:t>1. </a:t>
            </a:r>
            <a:r>
              <a:rPr lang="ru-RU" sz="1400" u="sng" kern="100" spc="25" dirty="0">
                <a:latin typeface="Times New Roman" panose="02020603050405020304" pitchFamily="18" charset="0"/>
                <a:cs typeface="Times New Roman" panose="02020603050405020304" pitchFamily="18" charset="0"/>
              </a:rPr>
              <a:t>Приготовить препарат кожицы чешуи лука</a:t>
            </a:r>
            <a:r>
              <a:rPr lang="ru-RU" sz="1400" kern="100" spc="25" dirty="0">
                <a:latin typeface="Times New Roman" panose="02020603050405020304" pitchFamily="18" charset="0"/>
                <a:cs typeface="Times New Roman" panose="02020603050405020304" pitchFamily="18" charset="0"/>
              </a:rPr>
              <a:t>. </a:t>
            </a:r>
          </a:p>
          <a:p>
            <a:pPr>
              <a:lnSpc>
                <a:spcPct val="115000"/>
              </a:lnSpc>
              <a:tabLst>
                <a:tab pos="270510" algn="l"/>
              </a:tabLs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1) Протереть предметное стекло.</a:t>
            </a:r>
          </a:p>
          <a:p>
            <a:pPr>
              <a:lnSpc>
                <a:spcPct val="115000"/>
              </a:lnSpc>
              <a:tabLst>
                <a:tab pos="270510" algn="l"/>
              </a:tabLs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2) Пипеткой на предметное стекло поместить 1–2  капли воды.</a:t>
            </a:r>
          </a:p>
          <a:p>
            <a:pPr>
              <a:lnSpc>
                <a:spcPct val="115000"/>
              </a:lnSpc>
              <a:tabLst>
                <a:tab pos="270510" algn="l"/>
              </a:tabLs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3) Снять кожицу с белой чешуи лука и поместить в каплю воды на предметное стекло. </a:t>
            </a:r>
          </a:p>
          <a:p>
            <a:pPr>
              <a:lnSpc>
                <a:spcPct val="115000"/>
              </a:lnSpc>
              <a:tabLst>
                <a:tab pos="270510" algn="l"/>
              </a:tabLs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4) Расправить кожицу препаровальной иглой. </a:t>
            </a:r>
          </a:p>
          <a:p>
            <a:pPr>
              <a:lnSpc>
                <a:spcPct val="115000"/>
              </a:lnSpc>
              <a:tabLst>
                <a:tab pos="270510" algn="l"/>
              </a:tabLs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5) Окрасить кожицу лука каплей раствора йода. </a:t>
            </a:r>
          </a:p>
          <a:p>
            <a:pPr>
              <a:lnSpc>
                <a:spcPct val="115000"/>
              </a:lnSpc>
              <a:tabLst>
                <a:tab pos="270510" algn="l"/>
              </a:tabLs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6) Накрыть препарат покровным стеклом так, чтобы под ним не осталось пузырьков воздуха. </a:t>
            </a:r>
          </a:p>
          <a:p>
            <a:pPr>
              <a:lnSpc>
                <a:spcPct val="115000"/>
              </a:lnSpc>
              <a:tabLst>
                <a:tab pos="270510" algn="l"/>
              </a:tabLs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7) Установить приготовленный препарат на предметный столик в микроскопе.</a:t>
            </a:r>
          </a:p>
          <a:p>
            <a:pPr>
              <a:lnSpc>
                <a:spcPct val="115000"/>
              </a:lnSpc>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8) Рассмотреть и зарисовать многоклеточное строение кожицы чешуи лука, подписать видимые органоиды клетки.</a:t>
            </a:r>
          </a:p>
          <a:p>
            <a:pPr algn="just">
              <a:lnSpc>
                <a:spcPct val="115000"/>
              </a:lnSpc>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2.  </a:t>
            </a:r>
            <a:r>
              <a:rPr lang="ru-RU" sz="1400" i="1" u="sng" dirty="0">
                <a:effectLst/>
                <a:latin typeface="Times New Roman" panose="02020603050405020304" pitchFamily="18" charset="0"/>
                <a:ea typeface="Calibri" panose="020F0502020204030204" pitchFamily="34" charset="0"/>
                <a:cs typeface="Times New Roman" panose="02020603050405020304" pitchFamily="18" charset="0"/>
              </a:rPr>
              <a:t>Провести и пронаблюдать плазмолиз и </a:t>
            </a:r>
            <a:r>
              <a:rPr lang="ru-RU" sz="1400" i="1" u="sng" dirty="0" err="1">
                <a:effectLst/>
                <a:latin typeface="Times New Roman" panose="02020603050405020304" pitchFamily="18" charset="0"/>
                <a:ea typeface="Calibri" panose="020F0502020204030204" pitchFamily="34" charset="0"/>
                <a:cs typeface="Times New Roman" panose="02020603050405020304" pitchFamily="18" charset="0"/>
              </a:rPr>
              <a:t>деплазмолиз</a:t>
            </a: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1) Снять препарат со столика микроскопа, на предметное стекло вплотную к покровному стеклу нанести каплю раствора поваренной соли.</a:t>
            </a:r>
          </a:p>
          <a:p>
            <a:pPr algn="just">
              <a:lnSpc>
                <a:spcPct val="115000"/>
              </a:lnSpc>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2) С противоположной стороны покровного стекла, также вплотную к нему, поместить полоску фильтрованной бумаги, которой оттягивается вода до тех пор, пока раствор соли, войдя под покровное стекло, полностью не заместит ее. Через некоторое время начнется плазмолиз.</a:t>
            </a:r>
          </a:p>
          <a:p>
            <a:pPr algn="just">
              <a:lnSpc>
                <a:spcPct val="115000"/>
              </a:lnSpc>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3) Затем, не снимая покровного стекла, оттянуть фильтрованной бумагой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плазмолизирующий</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раствор и заменить его водой, наступит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деплазмолиз</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4) Зарисовать несколько клеток с разной формой плазмолиза. </a:t>
            </a:r>
          </a:p>
          <a:p>
            <a:pPr algn="just">
              <a:lnSpc>
                <a:spcPct val="115000"/>
              </a:lnSpc>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Сделать необходимые подписи к рисунку.</a:t>
            </a:r>
          </a:p>
          <a:p>
            <a:pPr algn="just">
              <a:lnSpc>
                <a:spcPct val="115000"/>
              </a:lnSpc>
            </a:pPr>
            <a:r>
              <a:rPr lang="ru-RU" sz="1400" b="1" kern="100" spc="25" dirty="0">
                <a:latin typeface="Times New Roman" panose="02020603050405020304" pitchFamily="18" charset="0"/>
                <a:cs typeface="Times New Roman" panose="02020603050405020304" pitchFamily="18" charset="0"/>
              </a:rPr>
              <a:t>ИТОГОВАЯ ДИАГНОСТИКА.</a:t>
            </a:r>
          </a:p>
          <a:p>
            <a:pPr algn="just">
              <a:lnSpc>
                <a:spcPct val="115000"/>
              </a:lnSpc>
            </a:pPr>
            <a:r>
              <a:rPr lang="ru-RU" sz="1400" b="1" kern="100" spc="25" dirty="0">
                <a:latin typeface="Times New Roman" panose="02020603050405020304" pitchFamily="18" charset="0"/>
                <a:cs typeface="Times New Roman" panose="02020603050405020304" pitchFamily="18" charset="0"/>
              </a:rPr>
              <a:t>Задание.  </a:t>
            </a:r>
            <a:r>
              <a:rPr lang="ru-RU" sz="1400" kern="100" spc="25" dirty="0">
                <a:latin typeface="Times New Roman" panose="02020603050405020304" pitchFamily="18" charset="0"/>
                <a:cs typeface="Times New Roman" panose="02020603050405020304" pitchFamily="18" charset="0"/>
              </a:rPr>
              <a:t>Выполните отчёт по лабораторной работе. Информацию внесите в таблицу.</a:t>
            </a:r>
          </a:p>
          <a:p>
            <a:pPr algn="just">
              <a:lnSpc>
                <a:spcPct val="115000"/>
              </a:lnSpc>
            </a:pPr>
            <a:r>
              <a:rPr lang="ru-RU" sz="1400" dirty="0">
                <a:effectLst/>
                <a:latin typeface="Times New Roman" panose="02020603050405020304" pitchFamily="18" charset="0"/>
                <a:ea typeface="Aptos" panose="020B0004020202020204" pitchFamily="34" charset="0"/>
                <a:cs typeface="Times New Roman" panose="02020603050405020304" pitchFamily="18" charset="0"/>
              </a:rPr>
              <a:t>Сделайте вывод: о чем свидетельствует изменение состояния цитоплазмы в клетке, помещенной в воду и раствор поваренной соли? </a:t>
            </a:r>
            <a:r>
              <a:rPr lang="ru-RU" sz="1400" kern="100" spc="25" dirty="0">
                <a:latin typeface="Times New Roman" panose="02020603050405020304" pitchFamily="18" charset="0"/>
                <a:cs typeface="Times New Roman" panose="02020603050405020304" pitchFamily="18" charset="0"/>
              </a:rPr>
              <a:t>.</a:t>
            </a:r>
          </a:p>
          <a:p>
            <a:pPr algn="just">
              <a:lnSpc>
                <a:spcPct val="115000"/>
              </a:lnSpc>
            </a:pP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Рисунок 7">
            <a:extLst>
              <a:ext uri="{FF2B5EF4-FFF2-40B4-BE49-F238E27FC236}">
                <a16:creationId xmlns:a16="http://schemas.microsoft.com/office/drawing/2014/main" xmlns="" id="{66968E1C-49A3-24D1-FE4B-2ED5C43A307F}"/>
              </a:ext>
            </a:extLst>
          </p:cNvPr>
          <p:cNvPicPr>
            <a:picLocks noChangeAspect="1"/>
          </p:cNvPicPr>
          <p:nvPr/>
        </p:nvPicPr>
        <p:blipFill>
          <a:blip r:embed="rId2" cstate="print">
            <a:clrChange>
              <a:clrFrom>
                <a:srgbClr val="FFFDDF"/>
              </a:clrFrom>
              <a:clrTo>
                <a:srgbClr val="FFFDDF">
                  <a:alpha val="0"/>
                </a:srgbClr>
              </a:clrTo>
            </a:clrChange>
            <a:extLst>
              <a:ext uri="{28A0092B-C50C-407E-A947-70E740481C1C}">
                <a14:useLocalDpi xmlns:a14="http://schemas.microsoft.com/office/drawing/2010/main" val="0"/>
              </a:ext>
            </a:extLst>
          </a:blip>
          <a:srcRect/>
          <a:stretch>
            <a:fillRect/>
          </a:stretch>
        </p:blipFill>
        <p:spPr bwMode="auto">
          <a:xfrm>
            <a:off x="9020905" y="847611"/>
            <a:ext cx="2654841" cy="2090322"/>
          </a:xfrm>
          <a:prstGeom prst="rect">
            <a:avLst/>
          </a:prstGeom>
          <a:noFill/>
          <a:ln>
            <a:noFill/>
          </a:ln>
        </p:spPr>
      </p:pic>
      <p:pic>
        <p:nvPicPr>
          <p:cNvPr id="9" name="Рисунок 8">
            <a:extLst>
              <a:ext uri="{FF2B5EF4-FFF2-40B4-BE49-F238E27FC236}">
                <a16:creationId xmlns:a16="http://schemas.microsoft.com/office/drawing/2014/main" xmlns="" id="{0A3B40A7-0A91-8A9F-7577-ED3E97E94F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267"/>
          <a:stretch/>
        </p:blipFill>
        <p:spPr bwMode="auto">
          <a:xfrm>
            <a:off x="8996681" y="4245929"/>
            <a:ext cx="2679065" cy="1143635"/>
          </a:xfrm>
          <a:prstGeom prst="rect">
            <a:avLst/>
          </a:prstGeom>
          <a:noFill/>
          <a:ln>
            <a:noFill/>
          </a:ln>
          <a:extLst>
            <a:ext uri="{53640926-AAD7-44D8-BBD7-CCE9431645EC}">
              <a14:shadowObscured xmlns:a14="http://schemas.microsoft.com/office/drawing/2010/main"/>
            </a:ext>
          </a:extLst>
        </p:spPr>
      </p:pic>
      <p:graphicFrame>
        <p:nvGraphicFramePr>
          <p:cNvPr id="10" name="Таблица 9">
            <a:extLst>
              <a:ext uri="{FF2B5EF4-FFF2-40B4-BE49-F238E27FC236}">
                <a16:creationId xmlns:a16="http://schemas.microsoft.com/office/drawing/2014/main" xmlns="" id="{9AD52EC3-CC74-1A4D-671E-93D9F789A085}"/>
              </a:ext>
            </a:extLst>
          </p:cNvPr>
          <p:cNvGraphicFramePr>
            <a:graphicFrameLocks noGrp="1"/>
          </p:cNvGraphicFramePr>
          <p:nvPr>
            <p:extLst>
              <p:ext uri="{D42A27DB-BD31-4B8C-83A1-F6EECF244321}">
                <p14:modId xmlns:p14="http://schemas.microsoft.com/office/powerpoint/2010/main" val="719766799"/>
              </p:ext>
            </p:extLst>
          </p:nvPr>
        </p:nvGraphicFramePr>
        <p:xfrm>
          <a:off x="450471" y="6057900"/>
          <a:ext cx="5992495" cy="544195"/>
        </p:xfrm>
        <a:graphic>
          <a:graphicData uri="http://schemas.openxmlformats.org/drawingml/2006/table">
            <a:tbl>
              <a:tblPr firstRow="1" firstCol="1" bandRow="1"/>
              <a:tblGrid>
                <a:gridCol w="1257300">
                  <a:extLst>
                    <a:ext uri="{9D8B030D-6E8A-4147-A177-3AD203B41FA5}">
                      <a16:colId xmlns:a16="http://schemas.microsoft.com/office/drawing/2014/main" xmlns="" val="984836672"/>
                    </a:ext>
                  </a:extLst>
                </a:gridCol>
                <a:gridCol w="958850">
                  <a:extLst>
                    <a:ext uri="{9D8B030D-6E8A-4147-A177-3AD203B41FA5}">
                      <a16:colId xmlns:a16="http://schemas.microsoft.com/office/drawing/2014/main" xmlns="" val="2638710368"/>
                    </a:ext>
                  </a:extLst>
                </a:gridCol>
                <a:gridCol w="2169795">
                  <a:extLst>
                    <a:ext uri="{9D8B030D-6E8A-4147-A177-3AD203B41FA5}">
                      <a16:colId xmlns:a16="http://schemas.microsoft.com/office/drawing/2014/main" xmlns="" val="3087585024"/>
                    </a:ext>
                  </a:extLst>
                </a:gridCol>
                <a:gridCol w="1606550">
                  <a:extLst>
                    <a:ext uri="{9D8B030D-6E8A-4147-A177-3AD203B41FA5}">
                      <a16:colId xmlns:a16="http://schemas.microsoft.com/office/drawing/2014/main" xmlns="" val="188569630"/>
                    </a:ext>
                  </a:extLst>
                </a:gridCol>
              </a:tblGrid>
              <a:tr h="259080">
                <a:tc>
                  <a:txBody>
                    <a:bodyPr/>
                    <a:lstStyle/>
                    <a:p>
                      <a:pPr algn="ctr"/>
                      <a:r>
                        <a:rPr lang="ru-RU" sz="1100" b="1" kern="100" dirty="0">
                          <a:effectLst/>
                          <a:latin typeface="Times New Roman" panose="02020603050405020304" pitchFamily="18" charset="0"/>
                          <a:ea typeface="Calibri" panose="020F0502020204030204" pitchFamily="34" charset="0"/>
                          <a:cs typeface="Times New Roman" panose="02020603050405020304" pitchFamily="18" charset="0"/>
                        </a:rPr>
                        <a:t>Название опыта</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100" b="1" kern="100" dirty="0">
                          <a:effectLst/>
                          <a:latin typeface="Times New Roman" panose="02020603050405020304" pitchFamily="18" charset="0"/>
                          <a:ea typeface="Calibri" panose="020F0502020204030204" pitchFamily="34" charset="0"/>
                          <a:cs typeface="Times New Roman" panose="02020603050405020304" pitchFamily="18" charset="0"/>
                        </a:rPr>
                        <a:t>Действия</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100" b="1" kern="100">
                          <a:effectLst/>
                          <a:latin typeface="Times New Roman" panose="02020603050405020304" pitchFamily="18" charset="0"/>
                          <a:ea typeface="Calibri" panose="020F0502020204030204" pitchFamily="34" charset="0"/>
                          <a:cs typeface="Times New Roman" panose="02020603050405020304" pitchFamily="18" charset="0"/>
                        </a:rPr>
                        <a:t>Наблюдения, рисунки</a:t>
                      </a:r>
                      <a:endParaRPr lang="ru-R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100" b="1" kern="100">
                          <a:effectLst/>
                          <a:latin typeface="Times New Roman" panose="02020603050405020304" pitchFamily="18" charset="0"/>
                          <a:ea typeface="Calibri" panose="020F0502020204030204" pitchFamily="34" charset="0"/>
                          <a:cs typeface="Times New Roman" panose="02020603050405020304" pitchFamily="18" charset="0"/>
                        </a:rPr>
                        <a:t>Выводы</a:t>
                      </a:r>
                      <a:endParaRPr lang="ru-R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683376536"/>
                  </a:ext>
                </a:extLst>
              </a:tr>
              <a:tr h="285115">
                <a:tc>
                  <a:txBody>
                    <a:bodyPr/>
                    <a:lstStyle/>
                    <a:p>
                      <a:r>
                        <a:rPr lang="ru-RU" sz="11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100" kern="1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100" kern="1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1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313497040"/>
                  </a:ext>
                </a:extLst>
              </a:tr>
            </a:tbl>
          </a:graphicData>
        </a:graphic>
      </p:graphicFrame>
    </p:spTree>
    <p:extLst>
      <p:ext uri="{BB962C8B-B14F-4D97-AF65-F5344CB8AC3E}">
        <p14:creationId xmlns:p14="http://schemas.microsoft.com/office/powerpoint/2010/main" val="1742431548"/>
      </p:ext>
    </p:extLst>
  </p:cSld>
  <p:clrMapOvr>
    <a:masterClrMapping/>
  </p:clrMapOvr>
  <p:transition>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646947"/>
            <a:ext cx="10351752" cy="791535"/>
          </a:xfrm>
        </p:spPr>
        <p:txBody>
          <a:bodyPr>
            <a:normAutofit fontScale="90000"/>
          </a:bodyPr>
          <a:lstStyle/>
          <a:p>
            <a:r>
              <a:rPr lang="ru-RU" b="1" dirty="0" smtClean="0">
                <a:effectLst>
                  <a:outerShdw blurRad="38100" dist="38100" dir="2700000" algn="tl">
                    <a:srgbClr val="000000">
                      <a:alpha val="43137"/>
                    </a:srgbClr>
                  </a:outerShdw>
                </a:effectLst>
              </a:rPr>
              <a:t>Итоговая диагностика. Подведение итогов</a:t>
            </a:r>
            <a:endParaRPr lang="ru-RU" b="1" dirty="0">
              <a:effectLst>
                <a:outerShdw blurRad="38100" dist="38100" dir="2700000" algn="tl">
                  <a:srgbClr val="000000">
                    <a:alpha val="43137"/>
                  </a:srgbClr>
                </a:outerShdw>
              </a:effectLst>
            </a:endParaRPr>
          </a:p>
        </p:txBody>
      </p:sp>
      <p:sp>
        <p:nvSpPr>
          <p:cNvPr id="3" name="Текст 2"/>
          <p:cNvSpPr>
            <a:spLocks noGrp="1"/>
          </p:cNvSpPr>
          <p:nvPr>
            <p:ph type="body" idx="1"/>
          </p:nvPr>
        </p:nvSpPr>
        <p:spPr/>
        <p:txBody>
          <a:bodyPr>
            <a:normAutofit/>
          </a:bodyPr>
          <a:lstStyle/>
          <a:p>
            <a:r>
              <a:rPr lang="ru-RU" sz="2800" b="1" dirty="0" smtClean="0"/>
              <a:t>Задания для диагностики усвоения связей</a:t>
            </a:r>
            <a:endParaRPr lang="ru-RU" sz="2800" b="1" dirty="0"/>
          </a:p>
        </p:txBody>
      </p:sp>
    </p:spTree>
    <p:extLst>
      <p:ext uri="{BB962C8B-B14F-4D97-AF65-F5344CB8AC3E}">
        <p14:creationId xmlns:p14="http://schemas.microsoft.com/office/powerpoint/2010/main" val="4010427387"/>
      </p:ext>
    </p:extLst>
  </p:cSld>
  <p:clrMapOvr>
    <a:masterClrMapping/>
  </p:clrMapOvr>
  <p:transition>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2138722"/>
            <a:ext cx="10364452" cy="1345624"/>
          </a:xfrm>
        </p:spPr>
        <p:txBody>
          <a:bodyPr/>
          <a:lstStyle/>
          <a:p>
            <a:r>
              <a:rPr lang="ru-RU" b="1" dirty="0" smtClean="0">
                <a:effectLst>
                  <a:outerShdw blurRad="38100" dist="38100" dir="2700000" algn="tl">
                    <a:srgbClr val="000000">
                      <a:alpha val="43137"/>
                    </a:srgbClr>
                  </a:outerShdw>
                </a:effectLst>
              </a:rPr>
              <a:t>Спасибо за внимание</a:t>
            </a:r>
            <a:r>
              <a:rPr lang="en-US" b="1" dirty="0" smtClean="0">
                <a:effectLst>
                  <a:outerShdw blurRad="38100" dist="38100" dir="2700000" algn="tl">
                    <a:srgbClr val="000000">
                      <a:alpha val="43137"/>
                    </a:srgbClr>
                  </a:outerShdw>
                </a:effectLst>
              </a:rPr>
              <a:t>!</a:t>
            </a:r>
            <a:endParaRPr lang="ru-RU" b="1" dirty="0">
              <a:effectLst>
                <a:outerShdw blurRad="38100" dist="38100" dir="2700000" algn="tl">
                  <a:srgbClr val="000000">
                    <a:alpha val="43137"/>
                  </a:srgbClr>
                </a:outerShdw>
              </a:effectLst>
            </a:endParaRPr>
          </a:p>
        </p:txBody>
      </p:sp>
      <p:sp>
        <p:nvSpPr>
          <p:cNvPr id="3" name="Текст 2"/>
          <p:cNvSpPr>
            <a:spLocks noGrp="1"/>
          </p:cNvSpPr>
          <p:nvPr>
            <p:ph type="body" sz="half" idx="2"/>
          </p:nvPr>
        </p:nvSpPr>
        <p:spPr>
          <a:xfrm>
            <a:off x="788647" y="3670933"/>
            <a:ext cx="10364452" cy="1140644"/>
          </a:xfrm>
        </p:spPr>
        <p:txBody>
          <a:bodyPr/>
          <a:lstStyle/>
          <a:p>
            <a:r>
              <a:rPr lang="en-US" dirty="0" smtClean="0"/>
              <a:t>kuksova1801@mail.ru</a:t>
            </a:r>
            <a:endParaRPr lang="ru-RU" dirty="0"/>
          </a:p>
        </p:txBody>
      </p:sp>
    </p:spTree>
    <p:extLst>
      <p:ext uri="{BB962C8B-B14F-4D97-AF65-F5344CB8AC3E}">
        <p14:creationId xmlns:p14="http://schemas.microsoft.com/office/powerpoint/2010/main" val="644333860"/>
      </p:ext>
    </p:extLst>
  </p:cSld>
  <p:clrMapOvr>
    <a:masterClrMapping/>
  </p:clrMapOvr>
  <p:transition>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0428491A-0E23-93A1-3DFD-B3454FE220E2}"/>
              </a:ext>
            </a:extLst>
          </p:cNvPr>
          <p:cNvSpPr txBox="1"/>
          <p:nvPr/>
        </p:nvSpPr>
        <p:spPr>
          <a:xfrm>
            <a:off x="575110" y="465039"/>
            <a:ext cx="10975206" cy="6324808"/>
          </a:xfrm>
          <a:prstGeom prst="rect">
            <a:avLst/>
          </a:prstGeom>
          <a:noFill/>
        </p:spPr>
        <p:txBody>
          <a:bodyPr wrap="square">
            <a:spAutoFit/>
          </a:bodyPr>
          <a:lstStyle/>
          <a:p>
            <a:pPr>
              <a:lnSpc>
                <a:spcPct val="150000"/>
              </a:lnSpc>
            </a:pPr>
            <a:r>
              <a:rPr lang="ru-RU" b="1" kern="100" cap="all" dirty="0" smtClean="0">
                <a:effectLst/>
                <a:latin typeface="Times New Roman" panose="02020603050405020304" pitchFamily="18" charset="0"/>
                <a:ea typeface="Aptos" panose="020B0004020202020204" pitchFamily="34" charset="0"/>
                <a:cs typeface="Times New Roman" panose="02020603050405020304" pitchFamily="18" charset="0"/>
              </a:rPr>
              <a:t>                                                                             Структура </a:t>
            </a:r>
            <a:r>
              <a:rPr lang="ru-RU" b="1" kern="100" cap="all" dirty="0">
                <a:effectLst/>
                <a:latin typeface="Times New Roman" panose="02020603050405020304" pitchFamily="18" charset="0"/>
                <a:ea typeface="Aptos" panose="020B0004020202020204" pitchFamily="34" charset="0"/>
                <a:cs typeface="Times New Roman" panose="02020603050405020304" pitchFamily="18" charset="0"/>
              </a:rPr>
              <a:t>урока:</a:t>
            </a:r>
          </a:p>
          <a:p>
            <a:pPr>
              <a:lnSpc>
                <a:spcPct val="150000"/>
              </a:lnSpc>
            </a:pPr>
            <a:r>
              <a:rPr lang="ru-RU" b="1" kern="100" cap="all" dirty="0">
                <a:latin typeface="Times New Roman" panose="02020603050405020304" pitchFamily="18" charset="0"/>
                <a:ea typeface="Aptos" panose="020B0004020202020204" pitchFamily="34" charset="0"/>
                <a:cs typeface="Times New Roman" panose="02020603050405020304" pitchFamily="18" charset="0"/>
              </a:rPr>
              <a:t>Урок_1</a:t>
            </a:r>
            <a:endParaRPr lang="ru-RU" b="1" kern="100" cap="all" dirty="0">
              <a:effectLst/>
              <a:latin typeface="Times New Roman" panose="02020603050405020304" pitchFamily="18" charset="0"/>
              <a:ea typeface="Aptos" panose="020B0004020202020204" pitchFamily="34" charset="0"/>
              <a:cs typeface="Times New Roman" panose="02020603050405020304" pitchFamily="18" charset="0"/>
            </a:endParaRPr>
          </a:p>
          <a:p>
            <a:pPr marL="285750" indent="-285750">
              <a:lnSpc>
                <a:spcPct val="150000"/>
              </a:lnSpc>
              <a:buFont typeface="Wingdings" panose="05000000000000000000" pitchFamily="2" charset="2"/>
              <a:buChar char="ü"/>
            </a:pPr>
            <a:r>
              <a:rPr lang="ru-RU" dirty="0">
                <a:solidFill>
                  <a:schemeClr val="tx1">
                    <a:lumMod val="95000"/>
                    <a:lumOff val="5000"/>
                  </a:schemeClr>
                </a:solidFill>
                <a:latin typeface="Times New Roman" panose="02020603050405020304" pitchFamily="18" charset="0"/>
                <a:cs typeface="Times New Roman" panose="02020603050405020304" pitchFamily="18" charset="0"/>
              </a:rPr>
              <a:t>Проблемная жизненная ситуация.</a:t>
            </a:r>
          </a:p>
          <a:p>
            <a:pPr marL="285750" indent="-285750">
              <a:lnSpc>
                <a:spcPct val="150000"/>
              </a:lnSpc>
              <a:buFont typeface="Wingdings" panose="05000000000000000000" pitchFamily="2" charset="2"/>
              <a:buChar char="ü"/>
            </a:pPr>
            <a:r>
              <a:rPr lang="ru-RU" dirty="0">
                <a:solidFill>
                  <a:schemeClr val="tx1">
                    <a:lumMod val="95000"/>
                    <a:lumOff val="5000"/>
                  </a:schemeClr>
                </a:solidFill>
                <a:latin typeface="Times New Roman" panose="02020603050405020304" pitchFamily="18" charset="0"/>
                <a:cs typeface="Times New Roman" panose="02020603050405020304" pitchFamily="18" charset="0"/>
              </a:rPr>
              <a:t>Диагностика готовности к пониманию (входная диагностика);</a:t>
            </a:r>
          </a:p>
          <a:p>
            <a:pPr marL="285750" indent="-285750">
              <a:lnSpc>
                <a:spcPct val="150000"/>
              </a:lnSpc>
              <a:buFont typeface="Wingdings" panose="05000000000000000000" pitchFamily="2" charset="2"/>
              <a:buChar char="ü"/>
            </a:pPr>
            <a:r>
              <a:rPr lang="ru-RU" dirty="0">
                <a:solidFill>
                  <a:schemeClr val="tx1">
                    <a:lumMod val="95000"/>
                    <a:lumOff val="5000"/>
                  </a:schemeClr>
                </a:solidFill>
                <a:latin typeface="Times New Roman" panose="02020603050405020304" pitchFamily="18" charset="0"/>
                <a:cs typeface="Times New Roman" panose="02020603050405020304" pitchFamily="18" charset="0"/>
              </a:rPr>
              <a:t>Поверхностная логическая переработка (работа с текстом);</a:t>
            </a:r>
          </a:p>
          <a:p>
            <a:pPr marL="285750" indent="-285750">
              <a:lnSpc>
                <a:spcPct val="150000"/>
              </a:lnSpc>
              <a:buFont typeface="Wingdings" panose="05000000000000000000" pitchFamily="2" charset="2"/>
              <a:buChar char="ü"/>
            </a:pPr>
            <a:r>
              <a:rPr lang="ru-RU" dirty="0">
                <a:solidFill>
                  <a:schemeClr val="tx1">
                    <a:lumMod val="95000"/>
                    <a:lumOff val="5000"/>
                  </a:schemeClr>
                </a:solidFill>
                <a:latin typeface="Times New Roman" panose="02020603050405020304" pitchFamily="18" charset="0"/>
                <a:cs typeface="Times New Roman" panose="02020603050405020304" pitchFamily="18" charset="0"/>
              </a:rPr>
              <a:t>Многократная логическая переработка (задания к тексту);</a:t>
            </a:r>
          </a:p>
          <a:p>
            <a:pPr marL="285750" indent="-285750">
              <a:lnSpc>
                <a:spcPct val="150000"/>
              </a:lnSpc>
              <a:buFont typeface="Wingdings" panose="05000000000000000000" pitchFamily="2" charset="2"/>
              <a:buChar char="ü"/>
            </a:pPr>
            <a:r>
              <a:rPr lang="ru-RU" dirty="0">
                <a:solidFill>
                  <a:schemeClr val="tx1">
                    <a:lumMod val="95000"/>
                    <a:lumOff val="5000"/>
                  </a:schemeClr>
                </a:solidFill>
                <a:latin typeface="Times New Roman" panose="02020603050405020304" pitchFamily="18" charset="0"/>
                <a:cs typeface="Times New Roman" panose="02020603050405020304" pitchFamily="18" charset="0"/>
              </a:rPr>
              <a:t>Диагностика усвоения информации (з</a:t>
            </a:r>
            <a:r>
              <a:rPr lang="ru-RU" dirty="0">
                <a:effectLst/>
                <a:latin typeface="Times New Roman" panose="02020603050405020304" pitchFamily="18" charset="0"/>
                <a:ea typeface="Aptos" panose="020B0004020202020204" pitchFamily="34" charset="0"/>
              </a:rPr>
              <a:t>адания  для диагностики усвоения признаков</a:t>
            </a:r>
            <a:r>
              <a:rPr lang="ru-RU" dirty="0">
                <a:solidFill>
                  <a:schemeClr val="tx1">
                    <a:lumMod val="95000"/>
                    <a:lumOff val="5000"/>
                  </a:schemeClr>
                </a:solidFill>
                <a:latin typeface="Times New Roman" panose="02020603050405020304" pitchFamily="18" charset="0"/>
                <a:cs typeface="Times New Roman" panose="02020603050405020304" pitchFamily="18" charset="0"/>
              </a:rPr>
              <a:t>);</a:t>
            </a:r>
          </a:p>
          <a:p>
            <a:pPr marL="285750" indent="-285750">
              <a:lnSpc>
                <a:spcPct val="150000"/>
              </a:lnSpc>
              <a:buFont typeface="Wingdings" panose="05000000000000000000" pitchFamily="2" charset="2"/>
              <a:buChar char="ü"/>
            </a:pPr>
            <a:r>
              <a:rPr lang="ru-RU" dirty="0">
                <a:solidFill>
                  <a:schemeClr val="tx1">
                    <a:lumMod val="95000"/>
                    <a:lumOff val="5000"/>
                  </a:schemeClr>
                </a:solidFill>
                <a:latin typeface="Times New Roman" panose="02020603050405020304" pitchFamily="18" charset="0"/>
                <a:cs typeface="Times New Roman" panose="02020603050405020304" pitchFamily="18" charset="0"/>
              </a:rPr>
              <a:t>Многократная логическая переработка (з</a:t>
            </a:r>
            <a:r>
              <a:rPr lang="ru-RU" dirty="0">
                <a:effectLst/>
                <a:latin typeface="Times New Roman" panose="02020603050405020304" pitchFamily="18" charset="0"/>
                <a:ea typeface="Aptos" panose="020B0004020202020204" pitchFamily="34" charset="0"/>
              </a:rPr>
              <a:t>адания  для диагностики усвоения связей</a:t>
            </a:r>
            <a:r>
              <a:rPr lang="ru-RU" dirty="0">
                <a:solidFill>
                  <a:schemeClr val="tx1">
                    <a:lumMod val="95000"/>
                    <a:lumOff val="5000"/>
                  </a:schemeClr>
                </a:solidFill>
                <a:latin typeface="Times New Roman" panose="02020603050405020304" pitchFamily="18" charset="0"/>
                <a:cs typeface="Times New Roman" panose="02020603050405020304" pitchFamily="18" charset="0"/>
              </a:rPr>
              <a:t>);</a:t>
            </a:r>
          </a:p>
          <a:p>
            <a:pPr marL="285750" indent="-285750">
              <a:lnSpc>
                <a:spcPct val="150000"/>
              </a:lnSpc>
              <a:buFont typeface="Wingdings" panose="05000000000000000000" pitchFamily="2" charset="2"/>
              <a:buChar char="ü"/>
            </a:pPr>
            <a:r>
              <a:rPr lang="ru-RU" dirty="0">
                <a:solidFill>
                  <a:schemeClr val="tx1">
                    <a:lumMod val="95000"/>
                    <a:lumOff val="5000"/>
                  </a:schemeClr>
                </a:solidFill>
                <a:latin typeface="Times New Roman" panose="02020603050405020304" pitchFamily="18" charset="0"/>
                <a:cs typeface="Times New Roman" panose="02020603050405020304" pitchFamily="18" charset="0"/>
              </a:rPr>
              <a:t>Итоговая диагностика.</a:t>
            </a:r>
          </a:p>
          <a:p>
            <a:pPr>
              <a:lnSpc>
                <a:spcPct val="150000"/>
              </a:lnSpc>
            </a:pPr>
            <a:r>
              <a:rPr lang="ru-RU" b="1" kern="100" cap="all" dirty="0" smtClean="0">
                <a:latin typeface="Times New Roman" panose="02020603050405020304" pitchFamily="18" charset="0"/>
                <a:ea typeface="Aptos" panose="020B0004020202020204" pitchFamily="34" charset="0"/>
                <a:cs typeface="Times New Roman" panose="02020603050405020304" pitchFamily="18" charset="0"/>
              </a:rPr>
              <a:t>Урок_2</a:t>
            </a:r>
            <a:endParaRPr lang="ru-RU" b="1" kern="100" cap="all" dirty="0">
              <a:effectLst/>
              <a:latin typeface="Times New Roman" panose="02020603050405020304" pitchFamily="18" charset="0"/>
              <a:ea typeface="Aptos" panose="020B0004020202020204" pitchFamily="34" charset="0"/>
              <a:cs typeface="Times New Roman" panose="02020603050405020304" pitchFamily="18" charset="0"/>
            </a:endParaRPr>
          </a:p>
          <a:p>
            <a:pPr marL="285750" indent="-285750">
              <a:lnSpc>
                <a:spcPct val="150000"/>
              </a:lnSpc>
              <a:buFont typeface="Wingdings" panose="05000000000000000000" pitchFamily="2" charset="2"/>
              <a:buChar char="ü"/>
            </a:pPr>
            <a:r>
              <a:rPr lang="ru-RU" dirty="0">
                <a:solidFill>
                  <a:schemeClr val="tx1">
                    <a:lumMod val="95000"/>
                    <a:lumOff val="5000"/>
                  </a:schemeClr>
                </a:solidFill>
                <a:latin typeface="Times New Roman" panose="02020603050405020304" pitchFamily="18" charset="0"/>
                <a:cs typeface="Times New Roman" panose="02020603050405020304" pitchFamily="18" charset="0"/>
              </a:rPr>
              <a:t>Диагностика готовности к пониманию (входная диагностика);</a:t>
            </a:r>
            <a:endParaRPr lang="ru-RU"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285750" lvl="0" indent="-285750">
              <a:lnSpc>
                <a:spcPct val="150000"/>
              </a:lnSpc>
              <a:buFont typeface="Wingdings" panose="05000000000000000000" pitchFamily="2" charset="2"/>
              <a:buChar char="ü"/>
            </a:pPr>
            <a:r>
              <a:rPr lang="ru-RU" kern="100" dirty="0">
                <a:effectLst/>
                <a:latin typeface="Times New Roman" panose="02020603050405020304" pitchFamily="18" charset="0"/>
                <a:ea typeface="Aptos" panose="020B0004020202020204" pitchFamily="34" charset="0"/>
                <a:cs typeface="Times New Roman" panose="02020603050405020304" pitchFamily="18" charset="0"/>
              </a:rPr>
              <a:t>Лабораторная работа по химии: «Приготовление растворов с заданной концентрацией раствора»;</a:t>
            </a:r>
          </a:p>
          <a:p>
            <a:pPr marL="285750" lvl="0" indent="-285750">
              <a:lnSpc>
                <a:spcPct val="150000"/>
              </a:lnSpc>
              <a:buFont typeface="Wingdings" panose="05000000000000000000" pitchFamily="2" charset="2"/>
              <a:buChar char="ü"/>
            </a:pPr>
            <a:r>
              <a:rPr lang="ru-RU" dirty="0">
                <a:effectLst/>
                <a:latin typeface="Times New Roman" panose="02020603050405020304" pitchFamily="18" charset="0"/>
                <a:ea typeface="Aptos" panose="020B0004020202020204" pitchFamily="34" charset="0"/>
                <a:cs typeface="Times New Roman" panose="02020603050405020304" pitchFamily="18" charset="0"/>
              </a:rPr>
              <a:t>Лабораторная работа по биологии «Плазмолиз и деплазмолиз»;</a:t>
            </a:r>
          </a:p>
          <a:p>
            <a:pPr marL="285750" indent="-285750">
              <a:lnSpc>
                <a:spcPct val="150000"/>
              </a:lnSpc>
              <a:buFont typeface="Wingdings" panose="05000000000000000000" pitchFamily="2" charset="2"/>
              <a:buChar char="ü"/>
            </a:pPr>
            <a:r>
              <a:rPr lang="ru-RU" dirty="0">
                <a:solidFill>
                  <a:schemeClr val="tx1">
                    <a:lumMod val="95000"/>
                    <a:lumOff val="5000"/>
                  </a:schemeClr>
                </a:solidFill>
                <a:latin typeface="Times New Roman" panose="02020603050405020304" pitchFamily="18" charset="0"/>
                <a:cs typeface="Times New Roman" panose="02020603050405020304" pitchFamily="18" charset="0"/>
              </a:rPr>
              <a:t>Итоговая диагностика</a:t>
            </a:r>
            <a:r>
              <a:rPr lang="ru-RU" dirty="0" smtClean="0">
                <a:solidFill>
                  <a:schemeClr val="tx1">
                    <a:lumMod val="95000"/>
                    <a:lumOff val="5000"/>
                  </a:schemeClr>
                </a:solidFill>
                <a:latin typeface="Times New Roman" panose="02020603050405020304" pitchFamily="18" charset="0"/>
                <a:cs typeface="Times New Roman" panose="02020603050405020304" pitchFamily="18" charset="0"/>
              </a:rPr>
              <a:t>.</a:t>
            </a:r>
          </a:p>
          <a:p>
            <a:pPr marL="285750" indent="-285750">
              <a:lnSpc>
                <a:spcPct val="150000"/>
              </a:lnSpc>
              <a:buFont typeface="Wingdings" panose="05000000000000000000" pitchFamily="2" charset="2"/>
              <a:buChar char="ü"/>
            </a:pPr>
            <a:r>
              <a:rPr lang="ru-RU" dirty="0" smtClean="0">
                <a:solidFill>
                  <a:schemeClr val="tx1">
                    <a:lumMod val="95000"/>
                    <a:lumOff val="5000"/>
                  </a:schemeClr>
                </a:solidFill>
                <a:effectLst/>
                <a:latin typeface="Times New Roman" panose="02020603050405020304" pitchFamily="18" charset="0"/>
                <a:ea typeface="Aptos" panose="020B0004020202020204" pitchFamily="34" charset="0"/>
                <a:cs typeface="Times New Roman" panose="02020603050405020304" pitchFamily="18" charset="0"/>
              </a:rPr>
              <a:t>Рефлексия. Перспектива.</a:t>
            </a:r>
            <a:endParaRPr lang="ru-RU"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8967925"/>
      </p:ext>
    </p:extLst>
  </p:cSld>
  <p:clrMapOvr>
    <a:masterClrMapping/>
  </p:clrMapOvr>
  <p:transition>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3025" y="2475605"/>
            <a:ext cx="10364452" cy="854735"/>
          </a:xfrm>
        </p:spPr>
        <p:txBody>
          <a:bodyPr>
            <a:normAutofit/>
          </a:bodyPr>
          <a:lstStyle/>
          <a:p>
            <a:r>
              <a:rPr lang="ru-RU" sz="4000" b="1" dirty="0" smtClean="0">
                <a:effectLst>
                  <a:outerShdw blurRad="38100" dist="38100" dir="2700000" algn="tl">
                    <a:srgbClr val="000000">
                      <a:alpha val="43137"/>
                    </a:srgbClr>
                  </a:outerShdw>
                </a:effectLst>
              </a:rPr>
              <a:t>Входная диагностика</a:t>
            </a:r>
            <a:endParaRPr lang="ru-RU"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9175529"/>
      </p:ext>
    </p:extLst>
  </p:cSld>
  <p:clrMapOvr>
    <a:masterClrMapping/>
  </p:clrMapOvr>
  <p:transition>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74676FA-5017-4121-0AE5-2E6234283EA7}"/>
              </a:ext>
            </a:extLst>
          </p:cNvPr>
          <p:cNvSpPr>
            <a:spLocks noGrp="1"/>
          </p:cNvSpPr>
          <p:nvPr>
            <p:ph type="title"/>
          </p:nvPr>
        </p:nvSpPr>
        <p:spPr>
          <a:xfrm>
            <a:off x="557641" y="69877"/>
            <a:ext cx="11291058" cy="709769"/>
          </a:xfrm>
        </p:spPr>
        <p:txBody>
          <a:bodyPr>
            <a:normAutofit/>
          </a:bodyPr>
          <a:lstStyle/>
          <a:p>
            <a:pPr>
              <a:lnSpc>
                <a:spcPct val="100000"/>
              </a:lnSpc>
            </a:pPr>
            <a:r>
              <a:rPr lang="ru-RU" sz="2000" b="1" dirty="0">
                <a:solidFill>
                  <a:schemeClr val="tx1">
                    <a:lumMod val="95000"/>
                    <a:lumOff val="5000"/>
                  </a:schemeClr>
                </a:solidFill>
                <a:latin typeface="Times New Roman" panose="02020603050405020304" pitchFamily="18" charset="0"/>
                <a:cs typeface="Times New Roman" panose="02020603050405020304" pitchFamily="18" charset="0"/>
              </a:rPr>
              <a:t>Диагностика готовности к пониманию (входная диагностика)</a:t>
            </a:r>
            <a:endParaRPr lang="ru-RU" sz="2000" b="1" dirty="0"/>
          </a:p>
        </p:txBody>
      </p:sp>
      <p:sp>
        <p:nvSpPr>
          <p:cNvPr id="5" name="TextBox 4">
            <a:extLst>
              <a:ext uri="{FF2B5EF4-FFF2-40B4-BE49-F238E27FC236}">
                <a16:creationId xmlns:a16="http://schemas.microsoft.com/office/drawing/2014/main" xmlns="" id="{14F28296-E9D7-B0CB-378F-9999E95C8978}"/>
              </a:ext>
            </a:extLst>
          </p:cNvPr>
          <p:cNvSpPr txBox="1"/>
          <p:nvPr/>
        </p:nvSpPr>
        <p:spPr>
          <a:xfrm>
            <a:off x="343301" y="779646"/>
            <a:ext cx="11505398" cy="5992859"/>
          </a:xfrm>
          <a:prstGeom prst="rect">
            <a:avLst/>
          </a:prstGeom>
          <a:noFill/>
        </p:spPr>
        <p:txBody>
          <a:bodyPr wrap="square">
            <a:spAutoFit/>
          </a:bodyPr>
          <a:lstStyle/>
          <a:p>
            <a:pPr>
              <a:lnSpc>
                <a:spcPct val="114000"/>
              </a:lnSpc>
            </a:pPr>
            <a:r>
              <a:rPr lang="ru-RU" sz="1400" b="1" kern="100" dirty="0">
                <a:effectLst/>
                <a:latin typeface="Times New Roman" panose="02020603050405020304" pitchFamily="18" charset="0"/>
                <a:ea typeface="Aptos" panose="020B0004020202020204" pitchFamily="34" charset="0"/>
                <a:cs typeface="Times New Roman" panose="02020603050405020304" pitchFamily="18" charset="0"/>
              </a:rPr>
              <a:t>Входная </a:t>
            </a:r>
            <a:r>
              <a:rPr lang="ru-RU" sz="1400" b="1" kern="100" dirty="0" smtClean="0">
                <a:effectLst/>
                <a:latin typeface="Times New Roman" panose="02020603050405020304" pitchFamily="18" charset="0"/>
                <a:ea typeface="Aptos" panose="020B0004020202020204" pitchFamily="34" charset="0"/>
                <a:cs typeface="Times New Roman" panose="02020603050405020304" pitchFamily="18" charset="0"/>
              </a:rPr>
              <a:t>диагностика (биология).</a:t>
            </a:r>
            <a:endParaRPr lang="ru-RU" sz="1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4000"/>
              </a:lnSpc>
            </a:pPr>
            <a:r>
              <a:rPr lang="ru-RU" sz="1400" b="1" kern="100" dirty="0">
                <a:effectLst/>
                <a:latin typeface="Times New Roman" panose="02020603050405020304" pitchFamily="18" charset="0"/>
                <a:ea typeface="Aptos" panose="020B0004020202020204" pitchFamily="34" charset="0"/>
                <a:cs typeface="Times New Roman" panose="02020603050405020304" pitchFamily="18" charset="0"/>
              </a:rPr>
              <a:t>Задание №1.</a:t>
            </a:r>
            <a:r>
              <a:rPr lang="ru-RU" sz="1400" kern="100" dirty="0">
                <a:effectLst/>
                <a:latin typeface="Times New Roman" panose="02020603050405020304" pitchFamily="18" charset="0"/>
                <a:ea typeface="Aptos" panose="020B0004020202020204" pitchFamily="34" charset="0"/>
                <a:cs typeface="Times New Roman" panose="02020603050405020304" pitchFamily="18" charset="0"/>
              </a:rPr>
              <a:t> Какие признаки характерны для гомеостаза? Выберете три верных признака из шести, ответы запишите в таблицу</a:t>
            </a:r>
          </a:p>
          <a:p>
            <a:pPr marL="342900" lvl="0" indent="-342900">
              <a:lnSpc>
                <a:spcPct val="114000"/>
              </a:lnSpc>
              <a:buFont typeface="+mj-lt"/>
              <a:buAutoNum type="arabicPeriod"/>
              <a:tabLst>
                <a:tab pos="270510" algn="l"/>
              </a:tabLst>
            </a:pPr>
            <a:r>
              <a:rPr lang="ru-RU" sz="1400" kern="100" dirty="0">
                <a:effectLst/>
                <a:latin typeface="Times New Roman" panose="02020603050405020304" pitchFamily="18" charset="0"/>
                <a:ea typeface="Aptos" panose="020B0004020202020204" pitchFamily="34" charset="0"/>
                <a:cs typeface="Times New Roman" panose="02020603050405020304" pitchFamily="18" charset="0"/>
              </a:rPr>
              <a:t>Стабильность концентрации веществ.</a:t>
            </a:r>
          </a:p>
          <a:p>
            <a:pPr marL="342900" lvl="0" indent="-342900">
              <a:lnSpc>
                <a:spcPct val="114000"/>
              </a:lnSpc>
              <a:buFont typeface="+mj-lt"/>
              <a:buAutoNum type="arabicPeriod"/>
              <a:tabLst>
                <a:tab pos="270510" algn="l"/>
              </a:tabLst>
            </a:pPr>
            <a:r>
              <a:rPr lang="ru-RU" sz="1400" kern="100" dirty="0">
                <a:effectLst/>
                <a:latin typeface="Times New Roman" panose="02020603050405020304" pitchFamily="18" charset="0"/>
                <a:ea typeface="Aptos" panose="020B0004020202020204" pitchFamily="34" charset="0"/>
                <a:cs typeface="Times New Roman" panose="02020603050405020304" pitchFamily="18" charset="0"/>
              </a:rPr>
              <a:t>Разнообразие содержащихся в клетке растворов.</a:t>
            </a:r>
          </a:p>
          <a:p>
            <a:pPr marL="342900" lvl="0" indent="-342900">
              <a:lnSpc>
                <a:spcPct val="114000"/>
              </a:lnSpc>
              <a:buFont typeface="+mj-lt"/>
              <a:buAutoNum type="arabicPeriod"/>
              <a:tabLst>
                <a:tab pos="270510" algn="l"/>
              </a:tabLst>
            </a:pPr>
            <a:r>
              <a:rPr lang="ru-RU" sz="1400" kern="100" dirty="0">
                <a:effectLst/>
                <a:latin typeface="Times New Roman" panose="02020603050405020304" pitchFamily="18" charset="0"/>
                <a:ea typeface="Aptos" panose="020B0004020202020204" pitchFamily="34" charset="0"/>
                <a:cs typeface="Times New Roman" panose="02020603050405020304" pitchFamily="18" charset="0"/>
              </a:rPr>
              <a:t>Накопление избыточных минеральных веществ в клетке.</a:t>
            </a:r>
          </a:p>
          <a:p>
            <a:pPr marL="342900" lvl="0" indent="-342900">
              <a:lnSpc>
                <a:spcPct val="114000"/>
              </a:lnSpc>
              <a:buFont typeface="+mj-lt"/>
              <a:buAutoNum type="arabicPeriod"/>
              <a:tabLst>
                <a:tab pos="270510" algn="l"/>
              </a:tabLst>
            </a:pPr>
            <a:r>
              <a:rPr lang="ru-RU" sz="1400" kern="100" dirty="0">
                <a:effectLst/>
                <a:latin typeface="Times New Roman" panose="02020603050405020304" pitchFamily="18" charset="0"/>
                <a:ea typeface="Aptos" panose="020B0004020202020204" pitchFamily="34" charset="0"/>
                <a:cs typeface="Times New Roman" panose="02020603050405020304" pitchFamily="18" charset="0"/>
              </a:rPr>
              <a:t>Избыточное поступление воды в клетку.</a:t>
            </a:r>
          </a:p>
          <a:p>
            <a:pPr marL="342900" lvl="0" indent="-342900">
              <a:lnSpc>
                <a:spcPct val="114000"/>
              </a:lnSpc>
              <a:buFont typeface="+mj-lt"/>
              <a:buAutoNum type="arabicPeriod"/>
              <a:tabLst>
                <a:tab pos="270510" algn="l"/>
              </a:tabLst>
            </a:pPr>
            <a:r>
              <a:rPr lang="ru-RU" sz="1400" kern="100" dirty="0">
                <a:effectLst/>
                <a:latin typeface="Times New Roman" panose="02020603050405020304" pitchFamily="18" charset="0"/>
                <a:ea typeface="Aptos" panose="020B0004020202020204" pitchFamily="34" charset="0"/>
                <a:cs typeface="Times New Roman" panose="02020603050405020304" pitchFamily="18" charset="0"/>
              </a:rPr>
              <a:t>Поддержание динамического постоянства внутренней среды организма.</a:t>
            </a:r>
          </a:p>
          <a:p>
            <a:pPr marL="342900" lvl="0" indent="-342900">
              <a:lnSpc>
                <a:spcPct val="114000"/>
              </a:lnSpc>
              <a:buFont typeface="+mj-lt"/>
              <a:buAutoNum type="arabicPeriod"/>
              <a:tabLst>
                <a:tab pos="270510" algn="l"/>
              </a:tabLst>
            </a:pPr>
            <a:r>
              <a:rPr lang="ru-RU" sz="1400" kern="100" dirty="0">
                <a:effectLst/>
                <a:latin typeface="Times New Roman" panose="02020603050405020304" pitchFamily="18" charset="0"/>
                <a:ea typeface="Aptos" panose="020B0004020202020204" pitchFamily="34" charset="0"/>
                <a:cs typeface="Times New Roman" panose="02020603050405020304" pitchFamily="18" charset="0"/>
              </a:rPr>
              <a:t>Реакция на изменение определённых пределов веществ в клетке.</a:t>
            </a:r>
          </a:p>
          <a:p>
            <a:pPr lvl="0">
              <a:lnSpc>
                <a:spcPct val="114000"/>
              </a:lnSpc>
              <a:tabLst>
                <a:tab pos="270510" algn="l"/>
              </a:tabLst>
            </a:pPr>
            <a:r>
              <a:rPr lang="ru-RU" sz="1400" kern="100" dirty="0">
                <a:effectLst/>
                <a:latin typeface="Times New Roman" panose="02020603050405020304" pitchFamily="18" charset="0"/>
                <a:ea typeface="Aptos" panose="020B0004020202020204" pitchFamily="34" charset="0"/>
                <a:cs typeface="Times New Roman" panose="02020603050405020304" pitchFamily="18" charset="0"/>
              </a:rPr>
              <a:t>Ответ:</a:t>
            </a:r>
          </a:p>
          <a:p>
            <a:pPr lvl="0">
              <a:lnSpc>
                <a:spcPct val="114000"/>
              </a:lnSpc>
              <a:tabLst>
                <a:tab pos="270510" algn="l"/>
              </a:tabLst>
            </a:pPr>
            <a:endParaRPr lang="ru-RU" sz="1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4000"/>
              </a:lnSpc>
            </a:pPr>
            <a:r>
              <a:rPr lang="ru-RU" sz="1400" b="1" kern="100" dirty="0">
                <a:effectLst/>
                <a:latin typeface="Times New Roman" panose="02020603050405020304" pitchFamily="18" charset="0"/>
                <a:ea typeface="Aptos" panose="020B0004020202020204" pitchFamily="34" charset="0"/>
                <a:cs typeface="Times New Roman" panose="02020603050405020304" pitchFamily="18" charset="0"/>
              </a:rPr>
              <a:t>Задание №2.</a:t>
            </a:r>
            <a:r>
              <a:rPr lang="ru-RU" sz="1400" kern="100" dirty="0">
                <a:effectLst/>
                <a:latin typeface="Times New Roman" panose="02020603050405020304" pitchFamily="18" charset="0"/>
                <a:ea typeface="Aptos" panose="020B0004020202020204" pitchFamily="34" charset="0"/>
                <a:cs typeface="Times New Roman" panose="02020603050405020304" pitchFamily="18" charset="0"/>
              </a:rPr>
              <a:t> Между первым и вторым словами, разделёнными двоеточиями, существует определённая связь. Между третьим и одним из пяти слов, предлагаемых на выбор, существует аналогичная связь. Найдите и впишите в таблицу.</a:t>
            </a:r>
          </a:p>
          <a:p>
            <a:pPr lvl="0">
              <a:lnSpc>
                <a:spcPct val="114000"/>
              </a:lnSpc>
              <a:tabLst>
                <a:tab pos="180340" algn="l"/>
                <a:tab pos="270510" algn="l"/>
              </a:tabLst>
            </a:pPr>
            <a:r>
              <a:rPr lang="ru-RU" sz="1400" kern="100" dirty="0">
                <a:effectLst/>
                <a:latin typeface="Times New Roman" panose="02020603050405020304" pitchFamily="18" charset="0"/>
                <a:ea typeface="Aptos" panose="020B0004020202020204" pitchFamily="34" charset="0"/>
                <a:cs typeface="Times New Roman" panose="02020603050405020304" pitchFamily="18" charset="0"/>
              </a:rPr>
              <a:t>1. Вода : растворение = обмен веществ : </a:t>
            </a:r>
            <a:r>
              <a:rPr lang="ru-RU" sz="1400" b="1" kern="100" dirty="0">
                <a:effectLst/>
                <a:latin typeface="Times New Roman" panose="02020603050405020304" pitchFamily="18" charset="0"/>
                <a:ea typeface="Aptos" panose="020B0004020202020204" pitchFamily="34" charset="0"/>
                <a:cs typeface="Times New Roman" panose="02020603050405020304" pitchFamily="18" charset="0"/>
              </a:rPr>
              <a:t>_____?_____.</a:t>
            </a:r>
            <a:endParaRPr lang="ru-RU" sz="1400" b="1" kern="100" dirty="0">
              <a:latin typeface="Times New Roman" panose="02020603050405020304" pitchFamily="18" charset="0"/>
              <a:ea typeface="Aptos" panose="020B0004020202020204" pitchFamily="34" charset="0"/>
              <a:cs typeface="Times New Roman" panose="02020603050405020304" pitchFamily="18" charset="0"/>
            </a:endParaRPr>
          </a:p>
          <a:p>
            <a:pPr lvl="0">
              <a:lnSpc>
                <a:spcPct val="114000"/>
              </a:lnSpc>
              <a:tabLst>
                <a:tab pos="180340" algn="l"/>
                <a:tab pos="270510" algn="l"/>
              </a:tabLst>
            </a:pPr>
            <a:r>
              <a:rPr lang="ru-RU" sz="1400" i="1" u="sng" kern="100" dirty="0">
                <a:effectLst/>
                <a:latin typeface="Times New Roman" panose="02020603050405020304" pitchFamily="18" charset="0"/>
                <a:ea typeface="Aptos" panose="020B0004020202020204" pitchFamily="34" charset="0"/>
                <a:cs typeface="Times New Roman" panose="02020603050405020304" pitchFamily="18" charset="0"/>
              </a:rPr>
              <a:t>Слова для вставки:</a:t>
            </a:r>
            <a:endParaRPr lang="ru-RU" sz="1400" i="1" u="sng" kern="100" dirty="0">
              <a:latin typeface="Times New Roman" panose="02020603050405020304" pitchFamily="18" charset="0"/>
              <a:ea typeface="Aptos" panose="020B0004020202020204" pitchFamily="34" charset="0"/>
              <a:cs typeface="Times New Roman" panose="02020603050405020304" pitchFamily="18" charset="0"/>
            </a:endParaRPr>
          </a:p>
          <a:p>
            <a:pPr lvl="0">
              <a:lnSpc>
                <a:spcPct val="114000"/>
              </a:lnSpc>
              <a:tabLst>
                <a:tab pos="180340" algn="l"/>
                <a:tab pos="270510" algn="l"/>
              </a:tabLst>
            </a:pPr>
            <a:r>
              <a:rPr lang="ru-RU" sz="1400" kern="100" dirty="0">
                <a:effectLst/>
                <a:latin typeface="Times New Roman" panose="02020603050405020304" pitchFamily="18" charset="0"/>
                <a:ea typeface="Aptos" panose="020B0004020202020204" pitchFamily="34" charset="0"/>
                <a:cs typeface="Times New Roman" panose="02020603050405020304" pitchFamily="18" charset="0"/>
              </a:rPr>
              <a:t>метаболизм (А), проницаемость (Б), гомеостаз (В), изменение (Г), развитие (Д).</a:t>
            </a:r>
          </a:p>
          <a:p>
            <a:pPr lvl="0">
              <a:lnSpc>
                <a:spcPct val="114000"/>
              </a:lnSpc>
              <a:tabLst>
                <a:tab pos="180340" algn="l"/>
                <a:tab pos="270510" algn="l"/>
              </a:tabLst>
            </a:pPr>
            <a:r>
              <a:rPr lang="ru-RU" sz="1400" kern="100" dirty="0">
                <a:effectLst/>
                <a:latin typeface="Times New Roman" panose="02020603050405020304" pitchFamily="18" charset="0"/>
                <a:ea typeface="Aptos" panose="020B0004020202020204" pitchFamily="34" charset="0"/>
                <a:cs typeface="Times New Roman" panose="02020603050405020304" pitchFamily="18" charset="0"/>
              </a:rPr>
              <a:t>2. Ядро : хранение = плазматическая мембрана : </a:t>
            </a:r>
            <a:r>
              <a:rPr lang="ru-RU" sz="1400" b="1" kern="100" dirty="0">
                <a:effectLst/>
                <a:latin typeface="Times New Roman" panose="02020603050405020304" pitchFamily="18" charset="0"/>
                <a:ea typeface="Aptos" panose="020B0004020202020204" pitchFamily="34" charset="0"/>
                <a:cs typeface="Times New Roman" panose="02020603050405020304" pitchFamily="18" charset="0"/>
              </a:rPr>
              <a:t>_____?_____.</a:t>
            </a:r>
            <a:endParaRPr lang="ru-RU" sz="1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4000"/>
              </a:lnSpc>
              <a:tabLst>
                <a:tab pos="180340" algn="l"/>
                <a:tab pos="270510" algn="l"/>
              </a:tabLst>
            </a:pPr>
            <a:r>
              <a:rPr lang="ru-RU" sz="1400" i="1" u="sng" kern="100" dirty="0">
                <a:effectLst/>
                <a:latin typeface="Times New Roman" panose="02020603050405020304" pitchFamily="18" charset="0"/>
                <a:ea typeface="Aptos" panose="020B0004020202020204" pitchFamily="34" charset="0"/>
                <a:cs typeface="Times New Roman" panose="02020603050405020304" pitchFamily="18" charset="0"/>
              </a:rPr>
              <a:t>Слова для вставки:</a:t>
            </a:r>
            <a:endParaRPr lang="ru-RU" sz="1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4000"/>
              </a:lnSpc>
              <a:tabLst>
                <a:tab pos="180340" algn="l"/>
                <a:tab pos="270510" algn="l"/>
              </a:tabLst>
            </a:pPr>
            <a:r>
              <a:rPr lang="ru-RU" sz="1400" kern="100" dirty="0">
                <a:latin typeface="Times New Roman" panose="02020603050405020304" pitchFamily="18" charset="0"/>
                <a:ea typeface="Aptos" panose="020B0004020202020204" pitchFamily="34" charset="0"/>
                <a:cs typeface="Times New Roman" panose="02020603050405020304" pitchFamily="18" charset="0"/>
              </a:rPr>
              <a:t>с</a:t>
            </a:r>
            <a:r>
              <a:rPr lang="ru-RU" sz="1400" kern="100" dirty="0">
                <a:effectLst/>
                <a:latin typeface="Times New Roman" panose="02020603050405020304" pitchFamily="18" charset="0"/>
                <a:ea typeface="Aptos" panose="020B0004020202020204" pitchFamily="34" charset="0"/>
                <a:cs typeface="Times New Roman" panose="02020603050405020304" pitchFamily="18" charset="0"/>
              </a:rPr>
              <a:t>интез жиров (А), раздражение (Б), фотосинтез (В), поступление веществ (Г), хранение веществ (Д).</a:t>
            </a:r>
          </a:p>
          <a:p>
            <a:pPr lvl="0">
              <a:lnSpc>
                <a:spcPct val="114000"/>
              </a:lnSpc>
              <a:tabLst>
                <a:tab pos="180340" algn="l"/>
                <a:tab pos="270510" algn="l"/>
              </a:tabLst>
            </a:pPr>
            <a:r>
              <a:rPr lang="ru-RU" sz="1400" b="1" kern="100" dirty="0">
                <a:effectLst/>
                <a:latin typeface="Times New Roman" panose="02020603050405020304" pitchFamily="18" charset="0"/>
                <a:ea typeface="Aptos" panose="020B0004020202020204" pitchFamily="34" charset="0"/>
                <a:cs typeface="Times New Roman" panose="02020603050405020304" pitchFamily="18" charset="0"/>
              </a:rPr>
              <a:t>3. _____?_____ </a:t>
            </a:r>
            <a:r>
              <a:rPr lang="ru-RU" sz="1400" kern="100" dirty="0">
                <a:effectLst/>
                <a:latin typeface="Times New Roman" panose="02020603050405020304" pitchFamily="18" charset="0"/>
                <a:ea typeface="Aptos" panose="020B0004020202020204" pitchFamily="34" charset="0"/>
                <a:cs typeface="Times New Roman" panose="02020603050405020304" pitchFamily="18" charset="0"/>
              </a:rPr>
              <a:t>: вода = органические вещества : белки.</a:t>
            </a:r>
          </a:p>
          <a:p>
            <a:pPr>
              <a:lnSpc>
                <a:spcPct val="114000"/>
              </a:lnSpc>
              <a:tabLst>
                <a:tab pos="180340" algn="l"/>
                <a:tab pos="270510" algn="l"/>
              </a:tabLst>
            </a:pPr>
            <a:r>
              <a:rPr lang="ru-RU" sz="1400" i="1" u="sng" kern="100" dirty="0">
                <a:effectLst/>
                <a:latin typeface="Times New Roman" panose="02020603050405020304" pitchFamily="18" charset="0"/>
                <a:ea typeface="Aptos" panose="020B0004020202020204" pitchFamily="34" charset="0"/>
                <a:cs typeface="Times New Roman" panose="02020603050405020304" pitchFamily="18" charset="0"/>
              </a:rPr>
              <a:t>Слова для вставки:</a:t>
            </a:r>
            <a:endParaRPr lang="ru-RU" sz="1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4000"/>
              </a:lnSpc>
              <a:tabLst>
                <a:tab pos="180340" algn="l"/>
                <a:tab pos="270510" algn="l"/>
              </a:tabLst>
            </a:pPr>
            <a:r>
              <a:rPr lang="ru-RU" sz="1400" kern="100" dirty="0">
                <a:latin typeface="Times New Roman" panose="02020603050405020304" pitchFamily="18" charset="0"/>
                <a:ea typeface="Aptos" panose="020B0004020202020204" pitchFamily="34" charset="0"/>
                <a:cs typeface="Times New Roman" panose="02020603050405020304" pitchFamily="18" charset="0"/>
              </a:rPr>
              <a:t>г</a:t>
            </a:r>
            <a:r>
              <a:rPr lang="ru-RU" sz="1400" kern="100" dirty="0">
                <a:effectLst/>
                <a:latin typeface="Times New Roman" panose="02020603050405020304" pitchFamily="18" charset="0"/>
                <a:ea typeface="Aptos" panose="020B0004020202020204" pitchFamily="34" charset="0"/>
                <a:cs typeface="Times New Roman" panose="02020603050405020304" pitchFamily="18" charset="0"/>
              </a:rPr>
              <a:t>люкоза (А), жиры (Б), крахмал (В), минеральные вещества (Г), растворитель (Д).</a:t>
            </a:r>
          </a:p>
          <a:p>
            <a:pPr>
              <a:lnSpc>
                <a:spcPct val="114000"/>
              </a:lnSpc>
              <a:tabLst>
                <a:tab pos="270510" algn="l"/>
              </a:tabLst>
            </a:pPr>
            <a:r>
              <a:rPr lang="ru-RU" sz="1400" kern="100" dirty="0">
                <a:effectLst/>
                <a:latin typeface="Times New Roman" panose="02020603050405020304" pitchFamily="18" charset="0"/>
                <a:ea typeface="Aptos" panose="020B0004020202020204" pitchFamily="34" charset="0"/>
                <a:cs typeface="Times New Roman" panose="02020603050405020304" pitchFamily="18" charset="0"/>
              </a:rPr>
              <a:t>Ответ:</a:t>
            </a:r>
          </a:p>
          <a:p>
            <a:pPr lvl="0">
              <a:lnSpc>
                <a:spcPct val="114000"/>
              </a:lnSpc>
              <a:tabLst>
                <a:tab pos="270510" algn="l"/>
              </a:tabLst>
            </a:pPr>
            <a:endParaRPr lang="ru-RU" sz="1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nSpc>
                <a:spcPct val="130000"/>
              </a:lnSpc>
              <a:spcAft>
                <a:spcPts val="800"/>
              </a:spcAft>
              <a:buFont typeface="+mj-lt"/>
              <a:buAutoNum type="arabicPeriod"/>
              <a:tabLst>
                <a:tab pos="270510" algn="l"/>
              </a:tabLst>
            </a:pPr>
            <a:endParaRPr lang="ru-RU" sz="1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graphicFrame>
        <p:nvGraphicFramePr>
          <p:cNvPr id="9" name="Таблица 8">
            <a:extLst>
              <a:ext uri="{FF2B5EF4-FFF2-40B4-BE49-F238E27FC236}">
                <a16:creationId xmlns:a16="http://schemas.microsoft.com/office/drawing/2014/main" xmlns="" id="{F9905C9F-95F9-7108-7396-B125447DC5FF}"/>
              </a:ext>
            </a:extLst>
          </p:cNvPr>
          <p:cNvGraphicFramePr>
            <a:graphicFrameLocks noGrp="1"/>
          </p:cNvGraphicFramePr>
          <p:nvPr>
            <p:extLst>
              <p:ext uri="{D42A27DB-BD31-4B8C-83A1-F6EECF244321}">
                <p14:modId xmlns:p14="http://schemas.microsoft.com/office/powerpoint/2010/main" val="2503928373"/>
              </p:ext>
            </p:extLst>
          </p:nvPr>
        </p:nvGraphicFramePr>
        <p:xfrm>
          <a:off x="1082357" y="2874381"/>
          <a:ext cx="940435" cy="263525"/>
        </p:xfrm>
        <a:graphic>
          <a:graphicData uri="http://schemas.openxmlformats.org/drawingml/2006/table">
            <a:tbl>
              <a:tblPr firstRow="1" firstCol="1" bandRow="1">
                <a:tableStyleId>{5940675A-B579-460E-94D1-54222C63F5DA}</a:tableStyleId>
              </a:tblPr>
              <a:tblGrid>
                <a:gridCol w="330835">
                  <a:extLst>
                    <a:ext uri="{9D8B030D-6E8A-4147-A177-3AD203B41FA5}">
                      <a16:colId xmlns:a16="http://schemas.microsoft.com/office/drawing/2014/main" xmlns="" val="4057667090"/>
                    </a:ext>
                  </a:extLst>
                </a:gridCol>
                <a:gridCol w="342900">
                  <a:extLst>
                    <a:ext uri="{9D8B030D-6E8A-4147-A177-3AD203B41FA5}">
                      <a16:colId xmlns:a16="http://schemas.microsoft.com/office/drawing/2014/main" xmlns="" val="3519589404"/>
                    </a:ext>
                  </a:extLst>
                </a:gridCol>
                <a:gridCol w="266700">
                  <a:extLst>
                    <a:ext uri="{9D8B030D-6E8A-4147-A177-3AD203B41FA5}">
                      <a16:colId xmlns:a16="http://schemas.microsoft.com/office/drawing/2014/main" xmlns="" val="113041535"/>
                    </a:ext>
                  </a:extLst>
                </a:gridCol>
              </a:tblGrid>
              <a:tr h="263525">
                <a:tc>
                  <a:txBody>
                    <a:bodyPr/>
                    <a:lstStyle/>
                    <a:p>
                      <a:pPr algn="ctr">
                        <a:lnSpc>
                          <a:spcPct val="115000"/>
                        </a:lnSpc>
                        <a:spcAft>
                          <a:spcPts val="800"/>
                        </a:spcAft>
                      </a:pP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588332725"/>
                  </a:ext>
                </a:extLst>
              </a:tr>
            </a:tbl>
          </a:graphicData>
        </a:graphic>
      </p:graphicFrame>
      <p:graphicFrame>
        <p:nvGraphicFramePr>
          <p:cNvPr id="12" name="Таблица 11">
            <a:extLst>
              <a:ext uri="{FF2B5EF4-FFF2-40B4-BE49-F238E27FC236}">
                <a16:creationId xmlns:a16="http://schemas.microsoft.com/office/drawing/2014/main" xmlns="" id="{17319B69-230B-2BA8-919D-6323E6F326EB}"/>
              </a:ext>
            </a:extLst>
          </p:cNvPr>
          <p:cNvGraphicFramePr>
            <a:graphicFrameLocks noGrp="1"/>
          </p:cNvGraphicFramePr>
          <p:nvPr>
            <p:extLst>
              <p:ext uri="{D42A27DB-BD31-4B8C-83A1-F6EECF244321}">
                <p14:modId xmlns:p14="http://schemas.microsoft.com/office/powerpoint/2010/main" val="3317504997"/>
              </p:ext>
            </p:extLst>
          </p:nvPr>
        </p:nvGraphicFramePr>
        <p:xfrm>
          <a:off x="1082357" y="6078354"/>
          <a:ext cx="926148" cy="417548"/>
        </p:xfrm>
        <a:graphic>
          <a:graphicData uri="http://schemas.openxmlformats.org/drawingml/2006/table">
            <a:tbl>
              <a:tblPr firstRow="1" firstCol="1" bandRow="1">
                <a:tableStyleId>{5940675A-B579-460E-94D1-54222C63F5DA}</a:tableStyleId>
              </a:tblPr>
              <a:tblGrid>
                <a:gridCol w="326073">
                  <a:extLst>
                    <a:ext uri="{9D8B030D-6E8A-4147-A177-3AD203B41FA5}">
                      <a16:colId xmlns:a16="http://schemas.microsoft.com/office/drawing/2014/main" xmlns="" val="1087976788"/>
                    </a:ext>
                  </a:extLst>
                </a:gridCol>
                <a:gridCol w="344487">
                  <a:extLst>
                    <a:ext uri="{9D8B030D-6E8A-4147-A177-3AD203B41FA5}">
                      <a16:colId xmlns:a16="http://schemas.microsoft.com/office/drawing/2014/main" xmlns="" val="1557677977"/>
                    </a:ext>
                  </a:extLst>
                </a:gridCol>
                <a:gridCol w="255588">
                  <a:extLst>
                    <a:ext uri="{9D8B030D-6E8A-4147-A177-3AD203B41FA5}">
                      <a16:colId xmlns:a16="http://schemas.microsoft.com/office/drawing/2014/main" xmlns="" val="3756728671"/>
                    </a:ext>
                  </a:extLst>
                </a:gridCol>
              </a:tblGrid>
              <a:tr h="200060">
                <a:tc>
                  <a:txBody>
                    <a:bodyPr/>
                    <a:lstStyle/>
                    <a:p>
                      <a:pPr algn="ctr">
                        <a:lnSpc>
                          <a:spcPct val="115000"/>
                        </a:lnSpc>
                        <a:spcAft>
                          <a:spcPts val="800"/>
                        </a:spcAft>
                      </a:pP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034318862"/>
                  </a:ext>
                </a:extLst>
              </a:tr>
              <a:tr h="217488">
                <a:tc>
                  <a:txBody>
                    <a:bodyPr/>
                    <a:lstStyle/>
                    <a:p>
                      <a:pPr algn="ctr">
                        <a:lnSpc>
                          <a:spcPct val="115000"/>
                        </a:lnSpc>
                        <a:spcAft>
                          <a:spcPts val="800"/>
                        </a:spcAft>
                      </a:pP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766320814"/>
                  </a:ext>
                </a:extLst>
              </a:tr>
            </a:tbl>
          </a:graphicData>
        </a:graphic>
      </p:graphicFrame>
    </p:spTree>
    <p:extLst>
      <p:ext uri="{BB962C8B-B14F-4D97-AF65-F5344CB8AC3E}">
        <p14:creationId xmlns:p14="http://schemas.microsoft.com/office/powerpoint/2010/main" val="4007260714"/>
      </p:ext>
    </p:extLst>
  </p:cSld>
  <p:clrMapOvr>
    <a:masterClrMapping/>
  </p:clrMapOvr>
  <p:transition>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74676FA-5017-4121-0AE5-2E6234283EA7}"/>
              </a:ext>
            </a:extLst>
          </p:cNvPr>
          <p:cNvSpPr>
            <a:spLocks noGrp="1"/>
          </p:cNvSpPr>
          <p:nvPr>
            <p:ph type="title"/>
          </p:nvPr>
        </p:nvSpPr>
        <p:spPr>
          <a:xfrm>
            <a:off x="557641" y="69877"/>
            <a:ext cx="11291058" cy="709769"/>
          </a:xfrm>
        </p:spPr>
        <p:txBody>
          <a:bodyPr>
            <a:normAutofit/>
          </a:bodyPr>
          <a:lstStyle/>
          <a:p>
            <a:pPr>
              <a:lnSpc>
                <a:spcPct val="100000"/>
              </a:lnSpc>
            </a:pPr>
            <a:r>
              <a:rPr lang="ru-RU" sz="2000" b="1" dirty="0">
                <a:solidFill>
                  <a:schemeClr val="tx1">
                    <a:lumMod val="95000"/>
                    <a:lumOff val="5000"/>
                  </a:schemeClr>
                </a:solidFill>
                <a:latin typeface="Times New Roman" panose="02020603050405020304" pitchFamily="18" charset="0"/>
                <a:cs typeface="Times New Roman" panose="02020603050405020304" pitchFamily="18" charset="0"/>
              </a:rPr>
              <a:t>Диагностика готовности к пониманию (входная диагностика)</a:t>
            </a:r>
            <a:endParaRPr lang="ru-RU" sz="2000" b="1" dirty="0"/>
          </a:p>
        </p:txBody>
      </p:sp>
      <p:sp>
        <p:nvSpPr>
          <p:cNvPr id="5" name="TextBox 4">
            <a:extLst>
              <a:ext uri="{FF2B5EF4-FFF2-40B4-BE49-F238E27FC236}">
                <a16:creationId xmlns:a16="http://schemas.microsoft.com/office/drawing/2014/main" xmlns="" id="{14F28296-E9D7-B0CB-378F-9999E95C8978}"/>
              </a:ext>
            </a:extLst>
          </p:cNvPr>
          <p:cNvSpPr txBox="1"/>
          <p:nvPr/>
        </p:nvSpPr>
        <p:spPr>
          <a:xfrm>
            <a:off x="343301" y="779646"/>
            <a:ext cx="11505398" cy="6735370"/>
          </a:xfrm>
          <a:prstGeom prst="rect">
            <a:avLst/>
          </a:prstGeom>
          <a:noFill/>
        </p:spPr>
        <p:txBody>
          <a:bodyPr wrap="square">
            <a:spAutoFit/>
          </a:bodyPr>
          <a:lstStyle/>
          <a:p>
            <a:pPr>
              <a:lnSpc>
                <a:spcPct val="114000"/>
              </a:lnSpc>
            </a:pPr>
            <a:r>
              <a:rPr lang="ru-RU" b="1" kern="100" dirty="0">
                <a:effectLst/>
                <a:latin typeface="Times New Roman" panose="02020603050405020304" pitchFamily="18" charset="0"/>
                <a:ea typeface="Aptos" panose="020B0004020202020204" pitchFamily="34" charset="0"/>
                <a:cs typeface="Times New Roman" panose="02020603050405020304" pitchFamily="18" charset="0"/>
              </a:rPr>
              <a:t>Входная </a:t>
            </a:r>
            <a:r>
              <a:rPr lang="ru-RU" b="1" kern="100" dirty="0" smtClean="0">
                <a:effectLst/>
                <a:latin typeface="Times New Roman" panose="02020603050405020304" pitchFamily="18" charset="0"/>
                <a:ea typeface="Aptos" panose="020B0004020202020204" pitchFamily="34" charset="0"/>
                <a:cs typeface="Times New Roman" panose="02020603050405020304" pitchFamily="18" charset="0"/>
              </a:rPr>
              <a:t>диагностика (химия).</a:t>
            </a:r>
            <a:endParaRPr lang="ru-RU" kern="100" dirty="0">
              <a:effectLst/>
              <a:latin typeface="Times New Roman" panose="02020603050405020304" pitchFamily="18" charset="0"/>
              <a:ea typeface="Aptos" panose="020B0004020202020204" pitchFamily="34" charset="0"/>
              <a:cs typeface="Times New Roman" panose="02020603050405020304" pitchFamily="18" charset="0"/>
            </a:endParaRPr>
          </a:p>
          <a:p>
            <a:r>
              <a:rPr lang="ru-RU" b="1" kern="100" dirty="0">
                <a:effectLst/>
                <a:latin typeface="Times New Roman" panose="02020603050405020304" pitchFamily="18" charset="0"/>
                <a:ea typeface="Aptos" panose="020B0004020202020204" pitchFamily="34" charset="0"/>
                <a:cs typeface="Times New Roman" panose="02020603050405020304" pitchFamily="18" charset="0"/>
              </a:rPr>
              <a:t>Задание №1.</a:t>
            </a:r>
            <a:r>
              <a:rPr lang="ru-RU"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Какие </a:t>
            </a:r>
            <a:r>
              <a:rPr lang="ru-RU" dirty="0">
                <a:latin typeface="Times New Roman" panose="02020603050405020304" pitchFamily="18" charset="0"/>
                <a:cs typeface="Times New Roman" panose="02020603050405020304" pitchFamily="18" charset="0"/>
              </a:rPr>
              <a:t>признаки характерны для воды – как сложного вещества? Выберете три верных признака из шести, ответы запишите в таблицу</a:t>
            </a:r>
          </a:p>
          <a:p>
            <a:pPr lvl="0"/>
            <a:r>
              <a:rPr lang="ru-RU" dirty="0" smtClean="0">
                <a:latin typeface="Times New Roman" panose="02020603050405020304" pitchFamily="18" charset="0"/>
                <a:cs typeface="Times New Roman" panose="02020603050405020304" pitchFamily="18" charset="0"/>
              </a:rPr>
              <a:t>1. Вода </a:t>
            </a:r>
            <a:r>
              <a:rPr lang="ru-RU" dirty="0">
                <a:latin typeface="Times New Roman" panose="02020603050405020304" pitchFamily="18" charset="0"/>
                <a:cs typeface="Times New Roman" panose="02020603050405020304" pitchFamily="18" charset="0"/>
              </a:rPr>
              <a:t>– смесь водорода и кислорода</a:t>
            </a:r>
          </a:p>
          <a:p>
            <a:pPr lvl="0"/>
            <a:r>
              <a:rPr lang="ru-RU" dirty="0" smtClean="0">
                <a:latin typeface="Times New Roman" panose="02020603050405020304" pitchFamily="18" charset="0"/>
                <a:cs typeface="Times New Roman" panose="02020603050405020304" pitchFamily="18" charset="0"/>
              </a:rPr>
              <a:t>2. Вода </a:t>
            </a:r>
            <a:r>
              <a:rPr lang="ru-RU" dirty="0">
                <a:latin typeface="Times New Roman" panose="02020603050405020304" pitchFamily="18" charset="0"/>
                <a:cs typeface="Times New Roman" panose="02020603050405020304" pitchFamily="18" charset="0"/>
              </a:rPr>
              <a:t>не имеет цвет, вкус, запах</a:t>
            </a:r>
          </a:p>
          <a:p>
            <a:pPr lvl="0"/>
            <a:r>
              <a:rPr lang="ru-RU" dirty="0" smtClean="0">
                <a:latin typeface="Times New Roman" panose="02020603050405020304" pitchFamily="18" charset="0"/>
                <a:cs typeface="Times New Roman" panose="02020603050405020304" pitchFamily="18" charset="0"/>
              </a:rPr>
              <a:t>3. Вода </a:t>
            </a:r>
            <a:r>
              <a:rPr lang="ru-RU" dirty="0">
                <a:latin typeface="Times New Roman" panose="02020603050405020304" pitchFamily="18" charset="0"/>
                <a:cs typeface="Times New Roman" panose="02020603050405020304" pitchFamily="18" charset="0"/>
              </a:rPr>
              <a:t>– самое распространенное вещество на земле</a:t>
            </a:r>
          </a:p>
          <a:p>
            <a:pPr lvl="0"/>
            <a:r>
              <a:rPr lang="ru-RU" dirty="0" smtClean="0">
                <a:latin typeface="Times New Roman" panose="02020603050405020304" pitchFamily="18" charset="0"/>
                <a:cs typeface="Times New Roman" panose="02020603050405020304" pitchFamily="18" charset="0"/>
              </a:rPr>
              <a:t>4. Вода </a:t>
            </a:r>
            <a:r>
              <a:rPr lang="ru-RU" dirty="0">
                <a:latin typeface="Times New Roman" panose="02020603050405020304" pitchFamily="18" charset="0"/>
                <a:cs typeface="Times New Roman" panose="02020603050405020304" pitchFamily="18" charset="0"/>
              </a:rPr>
              <a:t>обладает высокой теплоемкостью</a:t>
            </a:r>
          </a:p>
          <a:p>
            <a:pPr lvl="0"/>
            <a:r>
              <a:rPr lang="ru-RU" dirty="0" smtClean="0">
                <a:latin typeface="Times New Roman" panose="02020603050405020304" pitchFamily="18" charset="0"/>
                <a:cs typeface="Times New Roman" panose="02020603050405020304" pitchFamily="18" charset="0"/>
              </a:rPr>
              <a:t>5. Вода </a:t>
            </a:r>
            <a:r>
              <a:rPr lang="ru-RU" dirty="0">
                <a:latin typeface="Times New Roman" panose="02020603050405020304" pitchFamily="18" charset="0"/>
                <a:cs typeface="Times New Roman" panose="02020603050405020304" pitchFamily="18" charset="0"/>
              </a:rPr>
              <a:t>имеет запах</a:t>
            </a:r>
          </a:p>
          <a:p>
            <a:pPr lvl="0"/>
            <a:r>
              <a:rPr lang="ru-RU" dirty="0" smtClean="0">
                <a:latin typeface="Times New Roman" panose="02020603050405020304" pitchFamily="18" charset="0"/>
                <a:cs typeface="Times New Roman" panose="02020603050405020304" pitchFamily="18" charset="0"/>
              </a:rPr>
              <a:t>6. Вода </a:t>
            </a:r>
            <a:r>
              <a:rPr lang="ru-RU" dirty="0">
                <a:latin typeface="Times New Roman" panose="02020603050405020304" pitchFamily="18" charset="0"/>
                <a:cs typeface="Times New Roman" panose="02020603050405020304" pitchFamily="18" charset="0"/>
              </a:rPr>
              <a:t>не может взаимодействовать с простыми веществами</a:t>
            </a:r>
          </a:p>
          <a:p>
            <a:pPr lvl="0">
              <a:lnSpc>
                <a:spcPct val="114000"/>
              </a:lnSpc>
              <a:tabLst>
                <a:tab pos="270510" algn="l"/>
              </a:tabLst>
            </a:pPr>
            <a:r>
              <a:rPr lang="ru-RU" kern="100" dirty="0" smtClean="0">
                <a:effectLst/>
                <a:latin typeface="Times New Roman" panose="02020603050405020304" pitchFamily="18" charset="0"/>
                <a:ea typeface="Aptos" panose="020B0004020202020204" pitchFamily="34" charset="0"/>
                <a:cs typeface="Times New Roman" panose="02020603050405020304" pitchFamily="18" charset="0"/>
              </a:rPr>
              <a:t>Ответ</a:t>
            </a:r>
            <a:r>
              <a:rPr lang="ru-RU" kern="100" dirty="0">
                <a:effectLst/>
                <a:latin typeface="Times New Roman" panose="02020603050405020304" pitchFamily="18" charset="0"/>
                <a:ea typeface="Aptos" panose="020B0004020202020204" pitchFamily="34" charset="0"/>
                <a:cs typeface="Times New Roman" panose="02020603050405020304" pitchFamily="18" charset="0"/>
              </a:rPr>
              <a:t>:</a:t>
            </a:r>
          </a:p>
          <a:p>
            <a:pPr lvl="0">
              <a:lnSpc>
                <a:spcPct val="114000"/>
              </a:lnSpc>
              <a:tabLst>
                <a:tab pos="270510" algn="l"/>
              </a:tabLst>
            </a:pPr>
            <a:endParaRPr lang="ru-RU" sz="1400" kern="100" dirty="0">
              <a:effectLst/>
              <a:latin typeface="Times New Roman" panose="02020603050405020304" pitchFamily="18" charset="0"/>
              <a:ea typeface="Aptos" panose="020B0004020202020204" pitchFamily="34" charset="0"/>
              <a:cs typeface="Times New Roman" panose="02020603050405020304" pitchFamily="18" charset="0"/>
            </a:endParaRPr>
          </a:p>
          <a:p>
            <a:r>
              <a:rPr lang="ru-RU" b="1" kern="100" dirty="0">
                <a:effectLst/>
                <a:latin typeface="Times New Roman" panose="02020603050405020304" pitchFamily="18" charset="0"/>
                <a:ea typeface="Aptos" panose="020B0004020202020204" pitchFamily="34" charset="0"/>
                <a:cs typeface="Times New Roman" panose="02020603050405020304" pitchFamily="18" charset="0"/>
              </a:rPr>
              <a:t>Задание №2.</a:t>
            </a:r>
            <a:r>
              <a:rPr lang="ru-RU"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Первое и второе слова логически взаимосвязаны. Между третьим и одним из четырех слов (словосочетаний), предлагаемых на выбор, существует аналогичная связь. Это слово необходимо найти среди предложенных и записать в таблицу.</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1. Отстаивание: делительная воронка = выпаривание: </a:t>
            </a:r>
            <a:r>
              <a:rPr lang="ru-RU" b="1" dirty="0">
                <a:latin typeface="Times New Roman" panose="02020603050405020304" pitchFamily="18" charset="0"/>
                <a:cs typeface="Times New Roman" panose="02020603050405020304" pitchFamily="18" charset="0"/>
              </a:rPr>
              <a:t>_____?_____.</a:t>
            </a:r>
            <a:r>
              <a:rPr lang="ru-RU" dirty="0">
                <a:latin typeface="Times New Roman" panose="02020603050405020304" pitchFamily="18" charset="0"/>
                <a:cs typeface="Times New Roman" panose="02020603050405020304" pitchFamily="18" charset="0"/>
              </a:rPr>
              <a:t> </a:t>
            </a:r>
            <a:r>
              <a:rPr lang="ru-RU" i="1" u="sng" dirty="0">
                <a:latin typeface="Times New Roman" panose="02020603050405020304" pitchFamily="18" charset="0"/>
                <a:cs typeface="Times New Roman" panose="02020603050405020304" pitchFamily="18" charset="0"/>
              </a:rPr>
              <a:t>Слова для вставки:</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штатив (А), воронка (Б), химический стакан (В), фарфоровая чашечка (Г), лапка (Д).</a:t>
            </a:r>
          </a:p>
          <a:p>
            <a:r>
              <a:rPr lang="ru-RU" dirty="0">
                <a:latin typeface="Times New Roman" panose="02020603050405020304" pitchFamily="18" charset="0"/>
                <a:cs typeface="Times New Roman" panose="02020603050405020304" pitchFamily="18" charset="0"/>
              </a:rPr>
              <a:t>2. Растительное масло: жмых = речная вода: </a:t>
            </a:r>
            <a:r>
              <a:rPr lang="ru-RU" b="1" dirty="0">
                <a:latin typeface="Times New Roman" panose="02020603050405020304" pitchFamily="18" charset="0"/>
                <a:cs typeface="Times New Roman" panose="02020603050405020304" pitchFamily="18" charset="0"/>
              </a:rPr>
              <a:t>_____?_____.</a:t>
            </a:r>
            <a:r>
              <a:rPr lang="ru-RU" dirty="0">
                <a:latin typeface="Times New Roman" panose="02020603050405020304" pitchFamily="18" charset="0"/>
                <a:cs typeface="Times New Roman" panose="02020603050405020304" pitchFamily="18" charset="0"/>
              </a:rPr>
              <a:t> </a:t>
            </a:r>
            <a:r>
              <a:rPr lang="ru-RU" i="1" u="sng" dirty="0">
                <a:latin typeface="Times New Roman" panose="02020603050405020304" pitchFamily="18" charset="0"/>
                <a:cs typeface="Times New Roman" panose="02020603050405020304" pitchFamily="18" charset="0"/>
              </a:rPr>
              <a:t>Слова для вставки:</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поваренная соль (А), песок (Б), вода (В), бактерии (Г), спирт (Д).</a:t>
            </a:r>
          </a:p>
          <a:p>
            <a:r>
              <a:rPr lang="ru-RU" dirty="0">
                <a:latin typeface="Times New Roman" panose="02020603050405020304" pitchFamily="18" charset="0"/>
                <a:cs typeface="Times New Roman" panose="02020603050405020304" pitchFamily="18" charset="0"/>
              </a:rPr>
              <a:t>3. Вода: испарение = медный купорос: </a:t>
            </a:r>
            <a:r>
              <a:rPr lang="ru-RU" b="1" dirty="0">
                <a:latin typeface="Times New Roman" panose="02020603050405020304" pitchFamily="18" charset="0"/>
                <a:cs typeface="Times New Roman" panose="02020603050405020304" pitchFamily="18" charset="0"/>
              </a:rPr>
              <a:t>_____?_____.</a:t>
            </a:r>
            <a:endParaRPr lang="ru-RU" dirty="0">
              <a:latin typeface="Times New Roman" panose="02020603050405020304" pitchFamily="18" charset="0"/>
              <a:cs typeface="Times New Roman" panose="02020603050405020304" pitchFamily="18" charset="0"/>
            </a:endParaRPr>
          </a:p>
          <a:p>
            <a:r>
              <a:rPr lang="ru-RU" i="1" u="sng" dirty="0">
                <a:latin typeface="Times New Roman" panose="02020603050405020304" pitchFamily="18" charset="0"/>
                <a:cs typeface="Times New Roman" panose="02020603050405020304" pitchFamily="18" charset="0"/>
              </a:rPr>
              <a:t>Слова для вставки:</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кристаллизация (А), фильтрование (Б), испарение (В), отстаивание (Г), дистилляция (Д</a:t>
            </a:r>
            <a:r>
              <a:rPr lang="ru-RU" dirty="0" smtClean="0">
                <a:latin typeface="Times New Roman" panose="02020603050405020304" pitchFamily="18" charset="0"/>
                <a:cs typeface="Times New Roman" panose="02020603050405020304" pitchFamily="18" charset="0"/>
              </a:rPr>
              <a:t>).</a:t>
            </a:r>
            <a:r>
              <a:rPr lang="ru-RU" sz="1400" kern="100" dirty="0">
                <a:latin typeface="Times New Roman" panose="02020603050405020304" pitchFamily="18" charset="0"/>
                <a:ea typeface="Aptos" panose="020B0004020202020204" pitchFamily="34" charset="0"/>
                <a:cs typeface="Times New Roman" panose="02020603050405020304" pitchFamily="18" charset="0"/>
              </a:rPr>
              <a:t> </a:t>
            </a:r>
            <a:r>
              <a:rPr lang="ru-RU" sz="1400" kern="100" dirty="0" smtClean="0">
                <a:latin typeface="Times New Roman" panose="02020603050405020304" pitchFamily="18" charset="0"/>
                <a:ea typeface="Aptos" panose="020B0004020202020204" pitchFamily="34" charset="0"/>
                <a:cs typeface="Times New Roman" panose="02020603050405020304" pitchFamily="18" charset="0"/>
              </a:rPr>
              <a:t>                   </a:t>
            </a:r>
            <a:r>
              <a:rPr lang="ru-RU" kern="100" dirty="0" smtClean="0">
                <a:latin typeface="Times New Roman" panose="02020603050405020304" pitchFamily="18" charset="0"/>
                <a:ea typeface="Aptos" panose="020B0004020202020204" pitchFamily="34" charset="0"/>
                <a:cs typeface="Times New Roman" panose="02020603050405020304" pitchFamily="18" charset="0"/>
              </a:rPr>
              <a:t>Ответ</a:t>
            </a:r>
            <a:r>
              <a:rPr lang="ru-RU" kern="100" dirty="0">
                <a:latin typeface="Times New Roman" panose="02020603050405020304" pitchFamily="18" charset="0"/>
                <a:ea typeface="Aptos" panose="020B0004020202020204" pitchFamily="34" charset="0"/>
                <a:cs typeface="Times New Roman" panose="02020603050405020304" pitchFamily="18" charset="0"/>
              </a:rPr>
              <a:t>:</a:t>
            </a:r>
            <a:endParaRPr lang="ru-RU" sz="1400" kern="100" dirty="0">
              <a:latin typeface="Times New Roman" panose="02020603050405020304" pitchFamily="18" charset="0"/>
              <a:ea typeface="Aptos" panose="020B0004020202020204" pitchFamily="34"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a:p>
            <a:pPr lvl="0">
              <a:lnSpc>
                <a:spcPct val="114000"/>
              </a:lnSpc>
              <a:tabLst>
                <a:tab pos="270510" algn="l"/>
              </a:tabLst>
            </a:pPr>
            <a:endParaRPr lang="ru-RU" sz="1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nSpc>
                <a:spcPct val="130000"/>
              </a:lnSpc>
              <a:spcAft>
                <a:spcPts val="800"/>
              </a:spcAft>
              <a:buFont typeface="+mj-lt"/>
              <a:buAutoNum type="arabicPeriod"/>
              <a:tabLst>
                <a:tab pos="270510" algn="l"/>
              </a:tabLst>
            </a:pPr>
            <a:endParaRPr lang="ru-RU" sz="1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graphicFrame>
        <p:nvGraphicFramePr>
          <p:cNvPr id="9" name="Таблица 8">
            <a:extLst>
              <a:ext uri="{FF2B5EF4-FFF2-40B4-BE49-F238E27FC236}">
                <a16:creationId xmlns:a16="http://schemas.microsoft.com/office/drawing/2014/main" xmlns="" id="{F9905C9F-95F9-7108-7396-B125447DC5FF}"/>
              </a:ext>
            </a:extLst>
          </p:cNvPr>
          <p:cNvGraphicFramePr>
            <a:graphicFrameLocks noGrp="1"/>
          </p:cNvGraphicFramePr>
          <p:nvPr>
            <p:extLst>
              <p:ext uri="{D42A27DB-BD31-4B8C-83A1-F6EECF244321}">
                <p14:modId xmlns:p14="http://schemas.microsoft.com/office/powerpoint/2010/main" val="1895916477"/>
              </p:ext>
            </p:extLst>
          </p:nvPr>
        </p:nvGraphicFramePr>
        <p:xfrm>
          <a:off x="1202823" y="3442271"/>
          <a:ext cx="940435" cy="263525"/>
        </p:xfrm>
        <a:graphic>
          <a:graphicData uri="http://schemas.openxmlformats.org/drawingml/2006/table">
            <a:tbl>
              <a:tblPr firstRow="1" firstCol="1" bandRow="1">
                <a:tableStyleId>{5940675A-B579-460E-94D1-54222C63F5DA}</a:tableStyleId>
              </a:tblPr>
              <a:tblGrid>
                <a:gridCol w="330835">
                  <a:extLst>
                    <a:ext uri="{9D8B030D-6E8A-4147-A177-3AD203B41FA5}">
                      <a16:colId xmlns:a16="http://schemas.microsoft.com/office/drawing/2014/main" xmlns="" val="4057667090"/>
                    </a:ext>
                  </a:extLst>
                </a:gridCol>
                <a:gridCol w="328981">
                  <a:extLst>
                    <a:ext uri="{9D8B030D-6E8A-4147-A177-3AD203B41FA5}">
                      <a16:colId xmlns:a16="http://schemas.microsoft.com/office/drawing/2014/main" xmlns="" val="3519589404"/>
                    </a:ext>
                  </a:extLst>
                </a:gridCol>
                <a:gridCol w="280619">
                  <a:extLst>
                    <a:ext uri="{9D8B030D-6E8A-4147-A177-3AD203B41FA5}">
                      <a16:colId xmlns:a16="http://schemas.microsoft.com/office/drawing/2014/main" xmlns="" val="113041535"/>
                    </a:ext>
                  </a:extLst>
                </a:gridCol>
              </a:tblGrid>
              <a:tr h="263525">
                <a:tc>
                  <a:txBody>
                    <a:bodyPr/>
                    <a:lstStyle/>
                    <a:p>
                      <a:pPr algn="ctr">
                        <a:lnSpc>
                          <a:spcPct val="115000"/>
                        </a:lnSpc>
                        <a:spcAft>
                          <a:spcPts val="800"/>
                        </a:spcAft>
                      </a:pP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588332725"/>
                  </a:ext>
                </a:extLst>
              </a:tr>
            </a:tbl>
          </a:graphicData>
        </a:graphic>
      </p:graphicFrame>
      <p:graphicFrame>
        <p:nvGraphicFramePr>
          <p:cNvPr id="12" name="Таблица 11">
            <a:extLst>
              <a:ext uri="{FF2B5EF4-FFF2-40B4-BE49-F238E27FC236}">
                <a16:creationId xmlns:a16="http://schemas.microsoft.com/office/drawing/2014/main" xmlns="" id="{17319B69-230B-2BA8-919D-6323E6F326EB}"/>
              </a:ext>
            </a:extLst>
          </p:cNvPr>
          <p:cNvGraphicFramePr>
            <a:graphicFrameLocks noGrp="1"/>
          </p:cNvGraphicFramePr>
          <p:nvPr>
            <p:extLst>
              <p:ext uri="{D42A27DB-BD31-4B8C-83A1-F6EECF244321}">
                <p14:modId xmlns:p14="http://schemas.microsoft.com/office/powerpoint/2010/main" val="138898904"/>
              </p:ext>
            </p:extLst>
          </p:nvPr>
        </p:nvGraphicFramePr>
        <p:xfrm>
          <a:off x="10922551" y="6299735"/>
          <a:ext cx="926148" cy="417548"/>
        </p:xfrm>
        <a:graphic>
          <a:graphicData uri="http://schemas.openxmlformats.org/drawingml/2006/table">
            <a:tbl>
              <a:tblPr firstRow="1" firstCol="1" bandRow="1">
                <a:tableStyleId>{5940675A-B579-460E-94D1-54222C63F5DA}</a:tableStyleId>
              </a:tblPr>
              <a:tblGrid>
                <a:gridCol w="326073">
                  <a:extLst>
                    <a:ext uri="{9D8B030D-6E8A-4147-A177-3AD203B41FA5}">
                      <a16:colId xmlns:a16="http://schemas.microsoft.com/office/drawing/2014/main" xmlns="" val="1087976788"/>
                    </a:ext>
                  </a:extLst>
                </a:gridCol>
                <a:gridCol w="344487">
                  <a:extLst>
                    <a:ext uri="{9D8B030D-6E8A-4147-A177-3AD203B41FA5}">
                      <a16:colId xmlns:a16="http://schemas.microsoft.com/office/drawing/2014/main" xmlns="" val="1557677977"/>
                    </a:ext>
                  </a:extLst>
                </a:gridCol>
                <a:gridCol w="255588">
                  <a:extLst>
                    <a:ext uri="{9D8B030D-6E8A-4147-A177-3AD203B41FA5}">
                      <a16:colId xmlns:a16="http://schemas.microsoft.com/office/drawing/2014/main" xmlns="" val="3756728671"/>
                    </a:ext>
                  </a:extLst>
                </a:gridCol>
              </a:tblGrid>
              <a:tr h="200060">
                <a:tc>
                  <a:txBody>
                    <a:bodyPr/>
                    <a:lstStyle/>
                    <a:p>
                      <a:pPr algn="ctr">
                        <a:lnSpc>
                          <a:spcPct val="115000"/>
                        </a:lnSpc>
                        <a:spcAft>
                          <a:spcPts val="800"/>
                        </a:spcAft>
                      </a:pP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034318862"/>
                  </a:ext>
                </a:extLst>
              </a:tr>
              <a:tr h="217488">
                <a:tc>
                  <a:txBody>
                    <a:bodyPr/>
                    <a:lstStyle/>
                    <a:p>
                      <a:pPr algn="ctr">
                        <a:lnSpc>
                          <a:spcPct val="115000"/>
                        </a:lnSpc>
                        <a:spcAft>
                          <a:spcPts val="800"/>
                        </a:spcAft>
                      </a:pP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endParaRPr lang="ru-R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766320814"/>
                  </a:ext>
                </a:extLst>
              </a:tr>
            </a:tbl>
          </a:graphicData>
        </a:graphic>
      </p:graphicFrame>
    </p:spTree>
    <p:extLst>
      <p:ext uri="{BB962C8B-B14F-4D97-AF65-F5344CB8AC3E}">
        <p14:creationId xmlns:p14="http://schemas.microsoft.com/office/powerpoint/2010/main" val="4288591877"/>
      </p:ext>
    </p:extLst>
  </p:cSld>
  <p:clrMapOvr>
    <a:masterClrMapping/>
  </p:clrMapOvr>
  <p:transition>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3026" y="2379940"/>
            <a:ext cx="10364451" cy="1596177"/>
          </a:xfrm>
        </p:spPr>
        <p:txBody>
          <a:bodyPr/>
          <a:lstStyle/>
          <a:p>
            <a:r>
              <a:rPr lang="ru-RU" b="1" dirty="0" smtClean="0">
                <a:effectLst>
                  <a:outerShdw blurRad="38100" dist="38100" dir="2700000" algn="tl">
                    <a:srgbClr val="000000">
                      <a:alpha val="43137"/>
                    </a:srgbClr>
                  </a:outerShdw>
                </a:effectLst>
              </a:rPr>
              <a:t>Задание 1: работа с текстом</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19513637"/>
      </p:ext>
    </p:extLst>
  </p:cSld>
  <p:clrMapOvr>
    <a:masterClrMapping/>
  </p:clrMapOvr>
  <p:transition>
    <p:pull/>
  </p:transition>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Капля</Template>
  <TotalTime>3254</TotalTime>
  <Words>3768</Words>
  <Application>Microsoft Office PowerPoint</Application>
  <PresentationFormat>Широкоэкранный</PresentationFormat>
  <Paragraphs>493</Paragraphs>
  <Slides>49</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49</vt:i4>
      </vt:variant>
    </vt:vector>
  </HeadingPairs>
  <TitlesOfParts>
    <vt:vector size="57" baseType="lpstr">
      <vt:lpstr>Aptos</vt:lpstr>
      <vt:lpstr>Arial</vt:lpstr>
      <vt:lpstr>Calibri</vt:lpstr>
      <vt:lpstr>Symbol</vt:lpstr>
      <vt:lpstr>Times New Roman</vt:lpstr>
      <vt:lpstr>Tw Cen MT</vt:lpstr>
      <vt:lpstr>Wingdings</vt:lpstr>
      <vt:lpstr>Капля</vt:lpstr>
      <vt:lpstr>МАСТЕР-КЛАСС ПО ФОРМИРОВАНИЮ ЕСТЕСТВЕННО-НАУЧНОЙ ФУНКЦИОНАЛЬНОЙ ГРАМОТНОСТИ</vt:lpstr>
      <vt:lpstr>Презентация PowerPoint</vt:lpstr>
      <vt:lpstr>Презентация PowerPoint</vt:lpstr>
      <vt:lpstr>                                                  Жизненная проблемная ситуация к уроку   Семья Громовых оправилась в путешествие на далёкие океанские острова. Перелёт был долгим, более двух суток, с пересадками в нескольких странах и остановкой на ночь.  К концу первых суток, находясь в гостинице, Громовых настигли неожиданные разочарования: у бабушки от долгого перелёта отекли и очень болели ноги; у папы заложило нос, его продуло; внучка в аэропорту съела мороженое, и у неё заболело горло; у мамы воспалилась десна, вдобавок ко всему у дедушки от непривычной пищи расстроился кишечник.   Как поступить семье Громовых в этой патовой жизненной ситуации? В чужой стране, где лекарства в аптеках отпускают только по рецепту местных врачей? Мама подумала: «У себя дома я бы купила в аптеке следующие лекарства: Регидрон для дедушки за 700 руб., Аквамастер спрей для мужа за 400 руб., Аквалор Горло для дочери за 600 руб., Аква Марис Стронг Спрей для себя за 400 руб. и пару упаковок морской соли для бабушки по 200 рублей от отёков ног. За 2500 рублей семья была бы здорова! Но, к сожалению, сейчас это невозможно!»  Мама решила эту проблему, зайдя в супермаркет и потратив 50 центов (45 руб.).  Что мама купила за 50 центов? И почему это решило проблемы?</vt:lpstr>
      <vt:lpstr>Презентация PowerPoint</vt:lpstr>
      <vt:lpstr>Входная диагностика</vt:lpstr>
      <vt:lpstr>Диагностика готовности к пониманию (входная диагностика)</vt:lpstr>
      <vt:lpstr>Диагностика готовности к пониманию (входная диагностика)</vt:lpstr>
      <vt:lpstr>Задание 1: работа с текстом</vt:lpstr>
      <vt:lpstr>Поверхностная логическая переработка (работа с текстом)</vt:lpstr>
      <vt:lpstr>Задание 2: вставка пропущенных слов</vt:lpstr>
      <vt:lpstr>многократная логическая переработка (задания к тексту)</vt:lpstr>
      <vt:lpstr>Диагностика усвоения информации</vt:lpstr>
      <vt:lpstr>Презентация PowerPoint</vt:lpstr>
      <vt:lpstr>Диагностика усвоения информации</vt:lpstr>
      <vt:lpstr>Презентация PowerPoint</vt:lpstr>
      <vt:lpstr>Диагностика усвоения информации</vt:lpstr>
      <vt:lpstr>Презентация PowerPoint</vt:lpstr>
      <vt:lpstr>Диагностика усвоения информации</vt:lpstr>
      <vt:lpstr>Презентация PowerPoint</vt:lpstr>
      <vt:lpstr>Диагностика усвоения информации</vt:lpstr>
      <vt:lpstr>Презентация PowerPoint</vt:lpstr>
      <vt:lpstr>Презентация PowerPoint</vt:lpstr>
      <vt:lpstr>Диагностика усвоения информации</vt:lpstr>
      <vt:lpstr>Презентация PowerPoint</vt:lpstr>
      <vt:lpstr>Презентация PowerPoint</vt:lpstr>
      <vt:lpstr>Диагностика усвоения информации</vt:lpstr>
      <vt:lpstr>Презентация PowerPoint</vt:lpstr>
      <vt:lpstr>Презентация PowerPoint</vt:lpstr>
      <vt:lpstr>Диагностика усвоения информации</vt:lpstr>
      <vt:lpstr>Презентация PowerPoint</vt:lpstr>
      <vt:lpstr>Презентация PowerPoint</vt:lpstr>
      <vt:lpstr>Презентация PowerPoint</vt:lpstr>
      <vt:lpstr>Диагностика усвоения информации</vt:lpstr>
      <vt:lpstr>Презентация PowerPoint</vt:lpstr>
      <vt:lpstr>Диагностика усвоения информации</vt:lpstr>
      <vt:lpstr>Презентация PowerPoint</vt:lpstr>
      <vt:lpstr>Презентация PowerPoint</vt:lpstr>
      <vt:lpstr>Презентация PowerPoint</vt:lpstr>
      <vt:lpstr>Презентация PowerPoint</vt:lpstr>
      <vt:lpstr>Практическая часть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Итоговая диагностика. Подведение итогов</vt:lpstr>
      <vt:lpstr>Спасибо за внимание!</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МАСТЕР-КЛАСС ПО ФОРМИРОВАНИЮ ЕСТЕСТВЕННО-НАУЧНОЙ ФУНКЦИОНАЛЬНОЙ ГРАМОТНОСТИ</dc:title>
  <dc:creator>Галина Кирмасова</dc:creator>
  <cp:lastModifiedBy>16</cp:lastModifiedBy>
  <cp:revision>57</cp:revision>
  <dcterms:created xsi:type="dcterms:W3CDTF">2025-02-23T15:52:15Z</dcterms:created>
  <dcterms:modified xsi:type="dcterms:W3CDTF">2026-05-19T07:54:42Z</dcterms:modified>
</cp:coreProperties>
</file>