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51"/>
  </p:notesMasterIdLst>
  <p:sldIdLst>
    <p:sldId id="312" r:id="rId2"/>
    <p:sldId id="257" r:id="rId3"/>
    <p:sldId id="305" r:id="rId4"/>
    <p:sldId id="313" r:id="rId5"/>
    <p:sldId id="314" r:id="rId6"/>
    <p:sldId id="286" r:id="rId7"/>
    <p:sldId id="260" r:id="rId8"/>
    <p:sldId id="277" r:id="rId9"/>
    <p:sldId id="287" r:id="rId10"/>
    <p:sldId id="306" r:id="rId11"/>
    <p:sldId id="289" r:id="rId12"/>
    <p:sldId id="307" r:id="rId13"/>
    <p:sldId id="293" r:id="rId14"/>
    <p:sldId id="263" r:id="rId15"/>
    <p:sldId id="294" r:id="rId16"/>
    <p:sldId id="292" r:id="rId17"/>
    <p:sldId id="295" r:id="rId18"/>
    <p:sldId id="278" r:id="rId19"/>
    <p:sldId id="296" r:id="rId20"/>
    <p:sldId id="264" r:id="rId21"/>
    <p:sldId id="297" r:id="rId22"/>
    <p:sldId id="265" r:id="rId23"/>
    <p:sldId id="298" r:id="rId24"/>
    <p:sldId id="299" r:id="rId25"/>
    <p:sldId id="279" r:id="rId26"/>
    <p:sldId id="280" r:id="rId27"/>
    <p:sldId id="300" r:id="rId28"/>
    <p:sldId id="301" r:id="rId29"/>
    <p:sldId id="266" r:id="rId30"/>
    <p:sldId id="302" r:id="rId31"/>
    <p:sldId id="267" r:id="rId32"/>
    <p:sldId id="268" r:id="rId33"/>
    <p:sldId id="303" r:id="rId34"/>
    <p:sldId id="304" r:id="rId35"/>
    <p:sldId id="269" r:id="rId36"/>
    <p:sldId id="308" r:id="rId37"/>
    <p:sldId id="270" r:id="rId38"/>
    <p:sldId id="271" r:id="rId39"/>
    <p:sldId id="281" r:id="rId40"/>
    <p:sldId id="282" r:id="rId41"/>
    <p:sldId id="309" r:id="rId42"/>
    <p:sldId id="272" r:id="rId43"/>
    <p:sldId id="283" r:id="rId44"/>
    <p:sldId id="274" r:id="rId45"/>
    <p:sldId id="284" r:id="rId46"/>
    <p:sldId id="275" r:id="rId47"/>
    <p:sldId id="276" r:id="rId48"/>
    <p:sldId id="310" r:id="rId49"/>
    <p:sldId id="311"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2" d="100"/>
          <a:sy n="72" d="100"/>
        </p:scale>
        <p:origin x="660" y="54"/>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8A9D97-B4FD-4E1A-85E9-198D0709E76D}" type="datetimeFigureOut">
              <a:rPr lang="ru-RU" smtClean="0"/>
              <a:t>19.05.2026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02B9C-B265-4F68-A9CC-AC60B3CA0DAD}" type="slidenum">
              <a:rPr lang="ru-RU" smtClean="0"/>
              <a:t>‹#›</a:t>
            </a:fld>
            <a:endParaRPr lang="ru-RU"/>
          </a:p>
        </p:txBody>
      </p:sp>
    </p:spTree>
    <p:extLst>
      <p:ext uri="{BB962C8B-B14F-4D97-AF65-F5344CB8AC3E}">
        <p14:creationId xmlns:p14="http://schemas.microsoft.com/office/powerpoint/2010/main" val="2092797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FE667B3E-F5D1-47D9-9D19-7E2D96D1D9D4}" type="slidenum">
              <a:rPr lang="ru-RU" smtClean="0"/>
              <a:t>3</a:t>
            </a:fld>
            <a:endParaRPr lang="ru-RU"/>
          </a:p>
        </p:txBody>
      </p:sp>
    </p:spTree>
    <p:extLst>
      <p:ext uri="{BB962C8B-B14F-4D97-AF65-F5344CB8AC3E}">
        <p14:creationId xmlns:p14="http://schemas.microsoft.com/office/powerpoint/2010/main" val="1315560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3602B9C-B265-4F68-A9CC-AC60B3CA0DAD}" type="slidenum">
              <a:rPr lang="ru-RU" smtClean="0"/>
              <a:t>9</a:t>
            </a:fld>
            <a:endParaRPr lang="ru-RU"/>
          </a:p>
        </p:txBody>
      </p:sp>
    </p:spTree>
    <p:extLst>
      <p:ext uri="{BB962C8B-B14F-4D97-AF65-F5344CB8AC3E}">
        <p14:creationId xmlns:p14="http://schemas.microsoft.com/office/powerpoint/2010/main" val="4171616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836406873"/>
      </p:ext>
    </p:extLst>
  </p:cSld>
  <p:clrMapOvr>
    <a:masterClrMapping/>
  </p:clrMapOvr>
  <p:transition>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3816532794"/>
      </p:ext>
    </p:extLst>
  </p:cSld>
  <p:clrMapOvr>
    <a:masterClrMapping/>
  </p:clrMapOvr>
  <p:transition>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1243797493"/>
      </p:ext>
    </p:extLst>
  </p:cSld>
  <p:clrMapOvr>
    <a:masterClrMapping/>
  </p:clrMapOvr>
  <p:transition>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2172820599"/>
      </p:ext>
    </p:extLst>
  </p:cSld>
  <p:clrMapOvr>
    <a:masterClrMapping/>
  </p:clrMapOvr>
  <p:transition>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2960609676"/>
      </p:ext>
    </p:extLst>
  </p:cSld>
  <p:clrMapOvr>
    <a:masterClrMapping/>
  </p:clrMapOvr>
  <p:transition>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816831928"/>
      </p:ext>
    </p:extLst>
  </p:cSld>
  <p:clrMapOvr>
    <a:masterClrMapping/>
  </p:clrMapOvr>
  <p:transition>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1133873408"/>
      </p:ext>
    </p:extLst>
  </p:cSld>
  <p:clrMapOvr>
    <a:masterClrMapping/>
  </p:clrMapOvr>
  <p:transition>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3705549845"/>
      </p:ext>
    </p:extLst>
  </p:cSld>
  <p:clrMapOvr>
    <a:masterClrMapping/>
  </p:clrMapOvr>
  <p:transition>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3472084020"/>
      </p:ext>
    </p:extLst>
  </p:cSld>
  <p:clrMapOvr>
    <a:masterClrMapping/>
  </p:clrMapOvr>
  <p:transition>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2701850646"/>
      </p:ext>
    </p:extLst>
  </p:cSld>
  <p:clrMapOvr>
    <a:masterClrMapping/>
  </p:clrMapOvr>
  <p:transition>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2277685340"/>
      </p:ext>
    </p:extLst>
  </p:cSld>
  <p:clrMapOvr>
    <a:masterClrMapping/>
  </p:clrMapOvr>
  <p:transition>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19257633"/>
      </p:ext>
    </p:extLst>
  </p:cSld>
  <p:clrMapOvr>
    <a:masterClrMapping/>
  </p:clrMapOvr>
  <p:transition>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1352770475"/>
      </p:ext>
    </p:extLst>
  </p:cSld>
  <p:clrMapOvr>
    <a:masterClrMapping/>
  </p:clrMapOvr>
  <p:transition>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1409680074"/>
      </p:ext>
    </p:extLst>
  </p:cSld>
  <p:clrMapOvr>
    <a:masterClrMapping/>
  </p:clrMapOvr>
  <p:transition>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739298761"/>
      </p:ext>
    </p:extLst>
  </p:cSld>
  <p:clrMapOvr>
    <a:masterClrMapping/>
  </p:clrMapOvr>
  <p:transition>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1462753706"/>
      </p:ext>
    </p:extLst>
  </p:cSld>
  <p:clrMapOvr>
    <a:masterClrMapping/>
  </p:clrMapOvr>
  <p:transition>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224D6D2-4D31-4517-AB5C-4D9D417374F6}" type="datetimeFigureOut">
              <a:rPr lang="ru-RU" smtClean="0"/>
              <a:t>19.05.2026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122A0720-0F76-43F2-8451-3DAFA478EC3D}" type="slidenum">
              <a:rPr lang="ru-RU" smtClean="0"/>
              <a:t>‹#›</a:t>
            </a:fld>
            <a:endParaRPr lang="ru-RU" dirty="0"/>
          </a:p>
        </p:txBody>
      </p:sp>
    </p:spTree>
    <p:extLst>
      <p:ext uri="{BB962C8B-B14F-4D97-AF65-F5344CB8AC3E}">
        <p14:creationId xmlns:p14="http://schemas.microsoft.com/office/powerpoint/2010/main" val="300210627"/>
      </p:ext>
    </p:extLst>
  </p:cSld>
  <p:clrMapOvr>
    <a:masterClrMapping/>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C224D6D2-4D31-4517-AB5C-4D9D417374F6}" type="datetimeFigureOut">
              <a:rPr lang="ru-RU" smtClean="0"/>
              <a:t>19.05.2026</a:t>
            </a:fld>
            <a:endParaRPr lang="ru-RU"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22A0720-0F76-43F2-8451-3DAFA478EC3D}" type="slidenum">
              <a:rPr lang="ru-RU" smtClean="0"/>
              <a:t>‹#›</a:t>
            </a:fld>
            <a:endParaRPr lang="ru-RU" dirty="0"/>
          </a:p>
        </p:txBody>
      </p:sp>
    </p:spTree>
    <p:extLst>
      <p:ext uri="{BB962C8B-B14F-4D97-AF65-F5344CB8AC3E}">
        <p14:creationId xmlns:p14="http://schemas.microsoft.com/office/powerpoint/2010/main" val="108034148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ransition>
    <p:pull/>
  </p:transition>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51012" y="848594"/>
            <a:ext cx="8689976" cy="1946912"/>
          </a:xfrm>
        </p:spPr>
        <p:txBody>
          <a:bodyPr>
            <a:noAutofit/>
          </a:bodyPr>
          <a:lstStyle/>
          <a:p>
            <a:r>
              <a:rPr lang="ru-RU" sz="3200" b="1" dirty="0">
                <a:latin typeface="Times New Roman" panose="02020603050405020304" pitchFamily="18" charset="0"/>
                <a:cs typeface="Times New Roman" panose="02020603050405020304" pitchFamily="18" charset="0"/>
              </a:rPr>
              <a:t>МАСТЕР-КЛАСС ПО ФОРМИРОВАНИЮ ЕСТЕСТВЕННО-НАУЧНОЙ ФУНКЦИОНАЛЬНОЙ ГРАМОТНОСТИ</a:t>
            </a:r>
            <a:endParaRPr lang="ru-RU" sz="3200" dirty="0"/>
          </a:p>
        </p:txBody>
      </p:sp>
      <p:sp>
        <p:nvSpPr>
          <p:cNvPr id="3" name="Подзаголовок 2"/>
          <p:cNvSpPr>
            <a:spLocks noGrp="1"/>
          </p:cNvSpPr>
          <p:nvPr>
            <p:ph type="subTitle" idx="1"/>
          </p:nvPr>
        </p:nvSpPr>
        <p:spPr>
          <a:xfrm>
            <a:off x="1751012" y="3247698"/>
            <a:ext cx="8689976" cy="2774482"/>
          </a:xfrm>
        </p:spPr>
        <p:txBody>
          <a:bodyPr>
            <a:normAutofit/>
          </a:bodyPr>
          <a:lstStyle/>
          <a:p>
            <a:pPr>
              <a:spcBef>
                <a:spcPts val="0"/>
              </a:spcBef>
            </a:pPr>
            <a:r>
              <a:rPr lang="ru-RU" b="1" dirty="0">
                <a:solidFill>
                  <a:schemeClr val="tx1"/>
                </a:solidFill>
                <a:latin typeface="Times New Roman" panose="02020603050405020304" pitchFamily="18" charset="0"/>
                <a:cs typeface="Times New Roman" panose="02020603050405020304" pitchFamily="18" charset="0"/>
              </a:rPr>
              <a:t>ИНТЕГРИРОВАННЫЙ УРОК: ХИМИЯ – БИОЛОГИЯ </a:t>
            </a:r>
          </a:p>
          <a:p>
            <a:pPr>
              <a:spcBef>
                <a:spcPts val="0"/>
              </a:spcBef>
            </a:pPr>
            <a:r>
              <a:rPr lang="ru-RU" b="1" dirty="0">
                <a:solidFill>
                  <a:schemeClr val="tx1"/>
                </a:solidFill>
                <a:latin typeface="Times New Roman" panose="02020603050405020304" pitchFamily="18" charset="0"/>
                <a:cs typeface="Times New Roman" panose="02020603050405020304" pitchFamily="18" charset="0"/>
              </a:rPr>
              <a:t>ПО ТЕМЕ: «ОБМЕН МИНЕРАЛЬНЫХ ВЕЩЕСТВ И ИХ РОЛЬ В ЖИВЫХ ОРГАНИЗМАХ. ПРИГОТОВЛЕНИЕ РАСТВОРОВ Минеральных ВЕЩЕСТВ»</a:t>
            </a:r>
          </a:p>
          <a:p>
            <a:r>
              <a:rPr lang="ru-RU" sz="2000" dirty="0" smtClean="0"/>
              <a:t>Учитель химии: </a:t>
            </a:r>
            <a:r>
              <a:rPr lang="ru-RU" sz="2000" dirty="0" err="1" smtClean="0"/>
              <a:t>Дехнич</a:t>
            </a:r>
            <a:r>
              <a:rPr lang="ru-RU" sz="2000" dirty="0" smtClean="0"/>
              <a:t> А.А.</a:t>
            </a:r>
          </a:p>
          <a:p>
            <a:r>
              <a:rPr lang="ru-RU" sz="2000" dirty="0" smtClean="0"/>
              <a:t>Учитель биологии: </a:t>
            </a:r>
            <a:r>
              <a:rPr lang="ru-RU" sz="2000" dirty="0" err="1" smtClean="0"/>
              <a:t>Дехнич</a:t>
            </a:r>
            <a:r>
              <a:rPr lang="ru-RU" sz="2000" dirty="0" smtClean="0"/>
              <a:t> С.Н.</a:t>
            </a:r>
            <a:endParaRPr lang="ru-RU" sz="2000" dirty="0"/>
          </a:p>
        </p:txBody>
      </p:sp>
    </p:spTree>
    <p:extLst>
      <p:ext uri="{BB962C8B-B14F-4D97-AF65-F5344CB8AC3E}">
        <p14:creationId xmlns:p14="http://schemas.microsoft.com/office/powerpoint/2010/main" val="3370969161"/>
      </p:ext>
    </p:extLst>
  </p:cSld>
  <p:clrMapOvr>
    <a:masterClrMapping/>
  </p:clrMapOvr>
  <p:transition>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CD77193-3266-D3D9-7E4E-6BA41B318F3E}"/>
              </a:ext>
            </a:extLst>
          </p:cNvPr>
          <p:cNvSpPr>
            <a:spLocks noGrp="1"/>
          </p:cNvSpPr>
          <p:nvPr>
            <p:ph sz="quarter" idx="13"/>
          </p:nvPr>
        </p:nvSpPr>
        <p:spPr>
          <a:xfrm>
            <a:off x="973129" y="1078029"/>
            <a:ext cx="10875569" cy="3493971"/>
          </a:xfrm>
        </p:spPr>
        <p:txBody>
          <a:bodyPr>
            <a:noAutofit/>
          </a:bodyPr>
          <a:lstStyle/>
          <a:p>
            <a:pPr marL="0" indent="0">
              <a:lnSpc>
                <a:spcPct val="150000"/>
              </a:lnSpc>
              <a:spcBef>
                <a:spcPts val="0"/>
              </a:spcBef>
              <a:buNone/>
            </a:pPr>
            <a:r>
              <a:rPr lang="ru-RU" sz="2800" b="1" dirty="0">
                <a:latin typeface="Times New Roman" panose="02020603050405020304" pitchFamily="18" charset="0"/>
                <a:cs typeface="Times New Roman" panose="02020603050405020304" pitchFamily="18" charset="0"/>
              </a:rPr>
              <a:t>Цель: </a:t>
            </a:r>
            <a:endParaRPr lang="ru-RU" sz="2800" b="1" dirty="0" smtClean="0">
              <a:latin typeface="Times New Roman" panose="02020603050405020304" pitchFamily="18" charset="0"/>
              <a:cs typeface="Times New Roman" panose="02020603050405020304" pitchFamily="18" charset="0"/>
            </a:endParaRPr>
          </a:p>
          <a:p>
            <a:pPr marL="0" indent="0">
              <a:lnSpc>
                <a:spcPct val="150000"/>
              </a:lnSpc>
              <a:spcBef>
                <a:spcPts val="0"/>
              </a:spcBef>
              <a:buNone/>
            </a:pPr>
            <a:endParaRPr lang="ru-RU" sz="2800" cap="none" dirty="0">
              <a:latin typeface="Times New Roman" panose="02020603050405020304" pitchFamily="18" charset="0"/>
              <a:cs typeface="Times New Roman" panose="02020603050405020304" pitchFamily="18" charset="0"/>
            </a:endParaRPr>
          </a:p>
          <a:p>
            <a:pPr>
              <a:lnSpc>
                <a:spcPct val="150000"/>
              </a:lnSpc>
              <a:spcBef>
                <a:spcPts val="0"/>
              </a:spcBef>
              <a:buFont typeface="Wingdings" panose="05000000000000000000" pitchFamily="2" charset="2"/>
              <a:buChar char="q"/>
            </a:pPr>
            <a:r>
              <a:rPr lang="ru-RU" sz="2800" cap="none" dirty="0">
                <a:latin typeface="Times New Roman" panose="02020603050405020304" pitchFamily="18" charset="0"/>
                <a:cs typeface="Times New Roman" panose="02020603050405020304" pitchFamily="18" charset="0"/>
              </a:rPr>
              <a:t> На примере проблемной жизненной ситуации, найти рациональное решение, используя полученные на уроках химии и биологии знания. Объяснить сущность явлений и процессов, помогающих решить эту </a:t>
            </a:r>
            <a:r>
              <a:rPr lang="ru-RU" sz="2800" cap="none" dirty="0" smtClean="0">
                <a:latin typeface="Times New Roman" panose="02020603050405020304" pitchFamily="18" charset="0"/>
                <a:cs typeface="Times New Roman" panose="02020603050405020304" pitchFamily="18" charset="0"/>
              </a:rPr>
              <a:t>проблему</a:t>
            </a:r>
            <a:endParaRPr lang="ru-RU" sz="2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3724134"/>
      </p:ext>
    </p:extLst>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9A72E43A-2FC3-43A9-8E8E-0BF749E66E4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Рисунок 3">
            <a:extLst>
              <a:ext uri="{FF2B5EF4-FFF2-40B4-BE49-F238E27FC236}">
                <a16:creationId xmlns="" xmlns:a16="http://schemas.microsoft.com/office/drawing/2014/main" id="{C3E3E90E-E33A-2658-46E8-FEF47F1020BB}"/>
              </a:ext>
            </a:extLst>
          </p:cNvPr>
          <p:cNvPicPr>
            <a:picLocks noChangeAspect="1"/>
          </p:cNvPicPr>
          <p:nvPr/>
        </p:nvPicPr>
        <p:blipFill>
          <a:blip r:embed="rId3"/>
          <a:srcRect t="12951" r="2" b="4086"/>
          <a:stretch/>
        </p:blipFill>
        <p:spPr>
          <a:xfrm>
            <a:off x="20" y="10"/>
            <a:ext cx="4003019" cy="3388883"/>
          </a:xfrm>
          <a:prstGeom prst="rect">
            <a:avLst/>
          </a:prstGeom>
        </p:spPr>
      </p:pic>
      <p:pic>
        <p:nvPicPr>
          <p:cNvPr id="5" name="Рисунок 4">
            <a:extLst>
              <a:ext uri="{FF2B5EF4-FFF2-40B4-BE49-F238E27FC236}">
                <a16:creationId xmlns="" xmlns:a16="http://schemas.microsoft.com/office/drawing/2014/main" id="{CF9EC257-0FAB-355B-3E90-557A60D9DB74}"/>
              </a:ext>
            </a:extLst>
          </p:cNvPr>
          <p:cNvPicPr>
            <a:picLocks noChangeAspect="1"/>
          </p:cNvPicPr>
          <p:nvPr/>
        </p:nvPicPr>
        <p:blipFill>
          <a:blip r:embed="rId4"/>
          <a:srcRect l="6971" r="30720" b="-1"/>
          <a:stretch/>
        </p:blipFill>
        <p:spPr>
          <a:xfrm>
            <a:off x="20" y="3469102"/>
            <a:ext cx="4003019" cy="3388893"/>
          </a:xfrm>
          <a:prstGeom prst="rect">
            <a:avLst/>
          </a:prstGeom>
        </p:spPr>
      </p:pic>
      <p:pic>
        <p:nvPicPr>
          <p:cNvPr id="8" name="Picture 2" descr="Picture background">
            <a:extLst>
              <a:ext uri="{FF2B5EF4-FFF2-40B4-BE49-F238E27FC236}">
                <a16:creationId xmlns="" xmlns:a16="http://schemas.microsoft.com/office/drawing/2014/main" id="{B8CCB2FF-1996-706B-900A-8CF13E5C7E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23" r="16939"/>
          <a:stretch/>
        </p:blipFill>
        <p:spPr bwMode="auto">
          <a:xfrm>
            <a:off x="4094479" y="10"/>
            <a:ext cx="401404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icture background">
            <a:extLst>
              <a:ext uri="{FF2B5EF4-FFF2-40B4-BE49-F238E27FC236}">
                <a16:creationId xmlns="" xmlns:a16="http://schemas.microsoft.com/office/drawing/2014/main" id="{A2FC4D0D-C283-7412-0EF1-8D9DD1357B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7928" r="7" b="4955"/>
          <a:stretch/>
        </p:blipFill>
        <p:spPr bwMode="auto">
          <a:xfrm>
            <a:off x="8188960" y="10"/>
            <a:ext cx="4003039" cy="3383270"/>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 xmlns:a16="http://schemas.microsoft.com/office/drawing/2014/main" id="{A2D21D97-35D2-4978-DA23-E9F243DB0237}"/>
              </a:ext>
            </a:extLst>
          </p:cNvPr>
          <p:cNvPicPr>
            <a:picLocks noChangeAspect="1"/>
          </p:cNvPicPr>
          <p:nvPr/>
        </p:nvPicPr>
        <p:blipFill>
          <a:blip r:embed="rId7"/>
          <a:srcRect t="15109" r="-1" b="-1"/>
          <a:stretch/>
        </p:blipFill>
        <p:spPr>
          <a:xfrm>
            <a:off x="8199966" y="3469102"/>
            <a:ext cx="3992034" cy="3388893"/>
          </a:xfrm>
          <a:prstGeom prst="rect">
            <a:avLst/>
          </a:prstGeom>
        </p:spPr>
      </p:pic>
    </p:spTree>
    <p:extLst>
      <p:ext uri="{BB962C8B-B14F-4D97-AF65-F5344CB8AC3E}">
        <p14:creationId xmlns:p14="http://schemas.microsoft.com/office/powerpoint/2010/main" val="3808466777"/>
      </p:ext>
    </p:extLst>
  </p:cSld>
  <p:clrMapOvr>
    <a:masterClrMapping/>
  </p:clrMapOvr>
  <p:transition>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9E84892-6C93-51B7-4751-298625A769C4}"/>
              </a:ext>
            </a:extLst>
          </p:cNvPr>
          <p:cNvSpPr>
            <a:spLocks noGrp="1"/>
          </p:cNvSpPr>
          <p:nvPr>
            <p:ph type="title"/>
          </p:nvPr>
        </p:nvSpPr>
        <p:spPr>
          <a:xfrm>
            <a:off x="308008" y="144379"/>
            <a:ext cx="11685069" cy="5900286"/>
          </a:xfrm>
        </p:spPr>
        <p:txBody>
          <a:bodyPr>
            <a:normAutofit/>
          </a:bodyPr>
          <a:lstStyle/>
          <a:p>
            <a:pPr algn="l"/>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                                                  Жизненная </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проблемная ситуация к </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уроку</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
            </a:r>
            <a:b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r>
            <a:b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r>
            <a:b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Семья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Громовых оправилась в путешествие на далёкие океанские острова. Перелёт был долгим, более двух суток, с пересадками в нескольких странах и остановкой на ночь. </a:t>
            </a:r>
            <a:b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К концу первых суток, находясь в гостинице, Громовых настигли неожиданные разочарования: у бабушки от долгого перелёта отекли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и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очень </a:t>
            </a:r>
            <a:r>
              <a:rPr lang="ru-RU" sz="2000" kern="100" cap="none" dirty="0">
                <a:latin typeface="Times New Roman" panose="02020603050405020304" pitchFamily="18" charset="0"/>
                <a:ea typeface="Aptos" panose="020B0004020202020204" pitchFamily="34" charset="0"/>
                <a:cs typeface="Times New Roman" panose="02020603050405020304" pitchFamily="18" charset="0"/>
              </a:rPr>
              <a:t>болели ноги;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у папы заложило нос, его продуло; внучка в аэропорту съела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мороженое,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и у неё заболело горло; у мамы воспалилась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десна, вдобавок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ко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всему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у дедушки от непривычной пищи расстроился кишечник.  </a:t>
            </a:r>
            <a:b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Как поступить семье Громовых в этой патовой жизненной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ситуации? В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чужой стране, где лекарства в аптеках отпускают только по рецепту местных врачей?</a:t>
            </a:r>
            <a:b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b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Мама подумала: «У себя дома я бы купила в аптеке следующие лекарства: </a:t>
            </a:r>
            <a:r>
              <a:rPr lang="ru-RU" sz="2000" b="1" kern="100" cap="none" dirty="0">
                <a:effectLst/>
                <a:latin typeface="Times New Roman" panose="02020603050405020304" pitchFamily="18" charset="0"/>
                <a:ea typeface="Aptos" panose="020B0004020202020204" pitchFamily="34" charset="0"/>
                <a:cs typeface="Times New Roman" panose="02020603050405020304" pitchFamily="18" charset="0"/>
              </a:rPr>
              <a:t>Регидрон</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 для дедушки за 700 руб., </a:t>
            </a:r>
            <a:r>
              <a:rPr lang="ru-RU" sz="2000" b="1" kern="100" cap="none" dirty="0">
                <a:effectLst/>
                <a:latin typeface="Times New Roman" panose="02020603050405020304" pitchFamily="18" charset="0"/>
                <a:ea typeface="Aptos" panose="020B0004020202020204" pitchFamily="34" charset="0"/>
                <a:cs typeface="Times New Roman" panose="02020603050405020304" pitchFamily="18" charset="0"/>
              </a:rPr>
              <a:t>Аквамастер спрей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для мужа за 400 руб., </a:t>
            </a:r>
            <a:r>
              <a:rPr lang="ru-RU" sz="2000" b="1" kern="100" cap="none" dirty="0">
                <a:effectLst/>
                <a:latin typeface="Times New Roman" panose="02020603050405020304" pitchFamily="18" charset="0"/>
                <a:ea typeface="Aptos" panose="020B0004020202020204" pitchFamily="34" charset="0"/>
                <a:cs typeface="Times New Roman" panose="02020603050405020304" pitchFamily="18" charset="0"/>
              </a:rPr>
              <a:t>Аквалор Горло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для дочери за 600 руб., </a:t>
            </a:r>
            <a:r>
              <a:rPr lang="ru-RU" sz="2000" b="1" kern="100" cap="none" dirty="0">
                <a:effectLst/>
                <a:latin typeface="Times New Roman" panose="02020603050405020304" pitchFamily="18" charset="0"/>
                <a:ea typeface="Aptos" panose="020B0004020202020204" pitchFamily="34" charset="0"/>
                <a:cs typeface="Times New Roman" panose="02020603050405020304" pitchFamily="18" charset="0"/>
              </a:rPr>
              <a:t>Аква Марис Стронг Спрей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для себя за 400 руб</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000" kern="100" cap="none" dirty="0">
                <a:effectLst/>
                <a:latin typeface="Times New Roman" panose="02020603050405020304" pitchFamily="18" charset="0"/>
                <a:ea typeface="Aptos" panose="020B0004020202020204" pitchFamily="34" charset="0"/>
                <a:cs typeface="Times New Roman" panose="02020603050405020304" pitchFamily="18" charset="0"/>
              </a:rPr>
              <a:t>и пару упаковок морской соли для бабушки по 200 рублей от отёков ног. За 2500 рублей семья была бы здорова! Но, к сожалению, сейчас это </a:t>
            </a:r>
            <a: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невозможно!» </a:t>
            </a:r>
            <a:br>
              <a:rPr lang="ru-RU" sz="2000" kern="100" cap="none" dirty="0" smtClean="0">
                <a:effectLst/>
                <a:latin typeface="Times New Roman" panose="02020603050405020304" pitchFamily="18" charset="0"/>
                <a:ea typeface="Aptos" panose="020B0004020202020204" pitchFamily="34" charset="0"/>
                <a:cs typeface="Times New Roman" panose="02020603050405020304" pitchFamily="18" charset="0"/>
              </a:rPr>
            </a:br>
            <a:r>
              <a:rPr lang="ru-RU" sz="2000" cap="none" dirty="0">
                <a:latin typeface="Times New Roman" panose="02020603050405020304" pitchFamily="18" charset="0"/>
                <a:cs typeface="Times New Roman" panose="02020603050405020304" pitchFamily="18" charset="0"/>
              </a:rPr>
              <a:t>М</a:t>
            </a:r>
            <a:r>
              <a:rPr lang="ru-RU" sz="2000" cap="none" dirty="0" smtClean="0">
                <a:latin typeface="Times New Roman" panose="02020603050405020304" pitchFamily="18" charset="0"/>
                <a:cs typeface="Times New Roman" panose="02020603050405020304" pitchFamily="18" charset="0"/>
              </a:rPr>
              <a:t>ама </a:t>
            </a:r>
            <a:r>
              <a:rPr lang="ru-RU" sz="2000" cap="none" dirty="0">
                <a:latin typeface="Times New Roman" panose="02020603050405020304" pitchFamily="18" charset="0"/>
                <a:cs typeface="Times New Roman" panose="02020603050405020304" pitchFamily="18" charset="0"/>
              </a:rPr>
              <a:t>решила эту проблему, зайдя в супермаркет и потратив 50 </a:t>
            </a:r>
            <a:r>
              <a:rPr lang="ru-RU" sz="2000" cap="none" dirty="0" smtClean="0">
                <a:latin typeface="Times New Roman" panose="02020603050405020304" pitchFamily="18" charset="0"/>
                <a:cs typeface="Times New Roman" panose="02020603050405020304" pitchFamily="18" charset="0"/>
              </a:rPr>
              <a:t>центов (45 руб.). </a:t>
            </a:r>
            <a:r>
              <a:rPr lang="ru-RU" sz="2000" cap="none" dirty="0">
                <a:latin typeface="Times New Roman" panose="02020603050405020304" pitchFamily="18" charset="0"/>
                <a:cs typeface="Times New Roman" panose="02020603050405020304" pitchFamily="18" charset="0"/>
              </a:rPr>
              <a:t/>
            </a:r>
            <a:br>
              <a:rPr lang="ru-RU" sz="2000" cap="none" dirty="0">
                <a:latin typeface="Times New Roman" panose="02020603050405020304" pitchFamily="18" charset="0"/>
                <a:cs typeface="Times New Roman" panose="02020603050405020304" pitchFamily="18" charset="0"/>
              </a:rPr>
            </a:br>
            <a:r>
              <a:rPr lang="ru-RU" sz="2000" b="1" u="sng" cap="none" dirty="0" smtClean="0">
                <a:latin typeface="Times New Roman" panose="02020603050405020304" pitchFamily="18" charset="0"/>
                <a:cs typeface="Times New Roman" panose="02020603050405020304" pitchFamily="18" charset="0"/>
              </a:rPr>
              <a:t>Что </a:t>
            </a:r>
            <a:r>
              <a:rPr lang="ru-RU" sz="2000" b="1" u="sng" cap="none" dirty="0">
                <a:latin typeface="Times New Roman" panose="02020603050405020304" pitchFamily="18" charset="0"/>
                <a:cs typeface="Times New Roman" panose="02020603050405020304" pitchFamily="18" charset="0"/>
              </a:rPr>
              <a:t>мама </a:t>
            </a:r>
            <a:r>
              <a:rPr lang="ru-RU" sz="2000" b="1" u="sng" cap="none" dirty="0" smtClean="0">
                <a:latin typeface="Times New Roman" panose="02020603050405020304" pitchFamily="18" charset="0"/>
                <a:cs typeface="Times New Roman" panose="02020603050405020304" pitchFamily="18" charset="0"/>
              </a:rPr>
              <a:t>купила </a:t>
            </a:r>
            <a:r>
              <a:rPr lang="ru-RU" sz="2000" b="1" u="sng" kern="100" cap="none" dirty="0" smtClean="0">
                <a:effectLst/>
                <a:latin typeface="Times New Roman" panose="02020603050405020304" pitchFamily="18" charset="0"/>
                <a:ea typeface="Aptos" panose="020B0004020202020204" pitchFamily="34" charset="0"/>
                <a:cs typeface="Times New Roman" panose="02020603050405020304" pitchFamily="18" charset="0"/>
              </a:rPr>
              <a:t>за </a:t>
            </a:r>
            <a:r>
              <a:rPr lang="ru-RU" sz="2000" b="1" u="sng" kern="100" cap="none" dirty="0">
                <a:effectLst/>
                <a:latin typeface="Times New Roman" panose="02020603050405020304" pitchFamily="18" charset="0"/>
                <a:ea typeface="Aptos" panose="020B0004020202020204" pitchFamily="34" charset="0"/>
                <a:cs typeface="Times New Roman" panose="02020603050405020304" pitchFamily="18" charset="0"/>
              </a:rPr>
              <a:t>50 центов</a:t>
            </a:r>
            <a:r>
              <a:rPr lang="ru-RU" sz="2000" b="1" u="sng" kern="100" cap="none" dirty="0" smtClean="0">
                <a:effectLst/>
                <a:latin typeface="Times New Roman" panose="02020603050405020304" pitchFamily="18" charset="0"/>
                <a:ea typeface="Aptos" panose="020B0004020202020204" pitchFamily="34" charset="0"/>
                <a:cs typeface="Times New Roman" panose="02020603050405020304" pitchFamily="18" charset="0"/>
              </a:rPr>
              <a:t>?</a:t>
            </a:r>
            <a:r>
              <a:rPr lang="ru-RU" sz="2000" kern="100" cap="none" dirty="0">
                <a:latin typeface="Times New Roman" panose="02020603050405020304" pitchFamily="18" charset="0"/>
                <a:ea typeface="Aptos" panose="020B0004020202020204" pitchFamily="34" charset="0"/>
                <a:cs typeface="Times New Roman" panose="02020603050405020304" pitchFamily="18" charset="0"/>
              </a:rPr>
              <a:t/>
            </a:r>
            <a:br>
              <a:rPr lang="ru-RU" sz="2000" kern="100" cap="none" dirty="0">
                <a:latin typeface="Times New Roman" panose="02020603050405020304" pitchFamily="18" charset="0"/>
                <a:ea typeface="Aptos" panose="020B0004020202020204" pitchFamily="34" charset="0"/>
                <a:cs typeface="Times New Roman" panose="02020603050405020304" pitchFamily="18" charset="0"/>
              </a:rPr>
            </a:br>
            <a:r>
              <a:rPr lang="ru-RU" sz="2000" b="1" u="sng" cap="none" dirty="0" smtClean="0">
                <a:latin typeface="Times New Roman" panose="02020603050405020304" pitchFamily="18" charset="0"/>
                <a:cs typeface="Times New Roman" panose="02020603050405020304" pitchFamily="18" charset="0"/>
              </a:rPr>
              <a:t>И </a:t>
            </a:r>
            <a:r>
              <a:rPr lang="ru-RU" sz="2000" b="1" u="sng" cap="none" dirty="0">
                <a:latin typeface="Times New Roman" panose="02020603050405020304" pitchFamily="18" charset="0"/>
                <a:cs typeface="Times New Roman" panose="02020603050405020304" pitchFamily="18" charset="0"/>
              </a:rPr>
              <a:t>почему это решило проблемы?</a:t>
            </a:r>
            <a:endParaRPr lang="ru-RU" sz="20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1326555"/>
      </p:ext>
    </p:extLst>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0428491A-0E23-93A1-3DFD-B3454FE220E2}"/>
              </a:ext>
            </a:extLst>
          </p:cNvPr>
          <p:cNvSpPr txBox="1"/>
          <p:nvPr/>
        </p:nvSpPr>
        <p:spPr>
          <a:xfrm>
            <a:off x="575110" y="465039"/>
            <a:ext cx="10975206" cy="6324808"/>
          </a:xfrm>
          <a:prstGeom prst="rect">
            <a:avLst/>
          </a:prstGeom>
          <a:noFill/>
        </p:spPr>
        <p:txBody>
          <a:bodyPr wrap="square">
            <a:spAutoFit/>
          </a:bodyPr>
          <a:lstStyle/>
          <a:p>
            <a:pPr>
              <a:lnSpc>
                <a:spcPct val="150000"/>
              </a:lnSpc>
            </a:pPr>
            <a:r>
              <a:rPr lang="ru-RU" b="1" kern="100" cap="all" dirty="0" smtClean="0">
                <a:effectLst/>
                <a:latin typeface="Times New Roman" panose="02020603050405020304" pitchFamily="18" charset="0"/>
                <a:ea typeface="Aptos" panose="020B0004020202020204" pitchFamily="34" charset="0"/>
                <a:cs typeface="Times New Roman" panose="02020603050405020304" pitchFamily="18" charset="0"/>
              </a:rPr>
              <a:t>                                                                             Структура </a:t>
            </a:r>
            <a:r>
              <a:rPr lang="ru-RU" b="1" kern="100" cap="all" dirty="0">
                <a:effectLst/>
                <a:latin typeface="Times New Roman" panose="02020603050405020304" pitchFamily="18" charset="0"/>
                <a:ea typeface="Aptos" panose="020B0004020202020204" pitchFamily="34" charset="0"/>
                <a:cs typeface="Times New Roman" panose="02020603050405020304" pitchFamily="18" charset="0"/>
              </a:rPr>
              <a:t>урока:</a:t>
            </a:r>
          </a:p>
          <a:p>
            <a:pPr>
              <a:lnSpc>
                <a:spcPct val="150000"/>
              </a:lnSpc>
            </a:pPr>
            <a:r>
              <a:rPr lang="ru-RU" b="1" kern="100" cap="all" dirty="0">
                <a:latin typeface="Times New Roman" panose="02020603050405020304" pitchFamily="18" charset="0"/>
                <a:ea typeface="Aptos" panose="020B0004020202020204" pitchFamily="34" charset="0"/>
                <a:cs typeface="Times New Roman" panose="02020603050405020304" pitchFamily="18" charset="0"/>
              </a:rPr>
              <a:t>Урок_1</a:t>
            </a:r>
            <a:endParaRPr lang="ru-RU" b="1" kern="100" cap="all" dirty="0">
              <a:effectLst/>
              <a:latin typeface="Times New Roman" panose="02020603050405020304" pitchFamily="18" charset="0"/>
              <a:ea typeface="Aptos" panose="020B0004020202020204" pitchFamily="34" charset="0"/>
              <a:cs typeface="Times New Roman" panose="02020603050405020304" pitchFamily="18" charset="0"/>
            </a:endParaRP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Проблемная жизненная ситуация.</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готовности к пониманию (входная диагностика);</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Поверхностная логическая переработка (работа с текстом);</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Многократная логическая переработка (задания к тексту);</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(з</a:t>
            </a:r>
            <a:r>
              <a:rPr lang="ru-RU" dirty="0">
                <a:effectLst/>
                <a:latin typeface="Times New Roman" panose="02020603050405020304" pitchFamily="18" charset="0"/>
                <a:ea typeface="Aptos" panose="020B0004020202020204" pitchFamily="34" charset="0"/>
              </a:rPr>
              <a:t>адания  для диагностики усвоения признаков</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Многократная логическая переработка (з</a:t>
            </a:r>
            <a:r>
              <a:rPr lang="ru-RU" dirty="0">
                <a:effectLst/>
                <a:latin typeface="Times New Roman" panose="02020603050405020304" pitchFamily="18" charset="0"/>
                <a:ea typeface="Aptos" panose="020B0004020202020204" pitchFamily="34" charset="0"/>
              </a:rPr>
              <a:t>адания  для диагностики усвоения связей</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Итоговая диагностика.</a:t>
            </a:r>
          </a:p>
          <a:p>
            <a:pPr>
              <a:lnSpc>
                <a:spcPct val="150000"/>
              </a:lnSpc>
            </a:pPr>
            <a:r>
              <a:rPr lang="ru-RU" b="1" kern="100" cap="all" dirty="0" smtClean="0">
                <a:latin typeface="Times New Roman" panose="02020603050405020304" pitchFamily="18" charset="0"/>
                <a:ea typeface="Aptos" panose="020B0004020202020204" pitchFamily="34" charset="0"/>
                <a:cs typeface="Times New Roman" panose="02020603050405020304" pitchFamily="18" charset="0"/>
              </a:rPr>
              <a:t>Урок_2</a:t>
            </a:r>
            <a:endParaRPr lang="ru-RU" b="1" kern="100" cap="all" dirty="0">
              <a:effectLst/>
              <a:latin typeface="Times New Roman" panose="02020603050405020304" pitchFamily="18" charset="0"/>
              <a:ea typeface="Aptos" panose="020B0004020202020204" pitchFamily="34" charset="0"/>
              <a:cs typeface="Times New Roman" panose="02020603050405020304" pitchFamily="18" charset="0"/>
            </a:endParaRP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готовности к пониманию (входная диагностика);</a:t>
            </a:r>
            <a:endParaRPr lang="ru-RU"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285750" lvl="0" indent="-285750">
              <a:lnSpc>
                <a:spcPct val="150000"/>
              </a:lnSpc>
              <a:buFont typeface="Wingdings" panose="05000000000000000000" pitchFamily="2" charset="2"/>
              <a:buChar char="ü"/>
            </a:pPr>
            <a:r>
              <a:rPr lang="ru-RU" kern="100" dirty="0">
                <a:effectLst/>
                <a:latin typeface="Times New Roman" panose="02020603050405020304" pitchFamily="18" charset="0"/>
                <a:ea typeface="Aptos" panose="020B0004020202020204" pitchFamily="34" charset="0"/>
                <a:cs typeface="Times New Roman" panose="02020603050405020304" pitchFamily="18" charset="0"/>
              </a:rPr>
              <a:t>Лабораторная работа по химии: «Приготовление растворов с заданной концентрацией раствора»;</a:t>
            </a:r>
          </a:p>
          <a:p>
            <a:pPr marL="285750" lvl="0" indent="-285750">
              <a:lnSpc>
                <a:spcPct val="150000"/>
              </a:lnSpc>
              <a:buFont typeface="Wingdings" panose="05000000000000000000" pitchFamily="2" charset="2"/>
              <a:buChar char="ü"/>
            </a:pPr>
            <a:r>
              <a:rPr lang="ru-RU" dirty="0">
                <a:effectLst/>
                <a:latin typeface="Times New Roman" panose="02020603050405020304" pitchFamily="18" charset="0"/>
                <a:ea typeface="Aptos" panose="020B0004020202020204" pitchFamily="34" charset="0"/>
                <a:cs typeface="Times New Roman" panose="02020603050405020304" pitchFamily="18" charset="0"/>
              </a:rPr>
              <a:t>Лабораторная работа по биологии «Плазмолиз и деплазмолиз»;</a:t>
            </a:r>
          </a:p>
          <a:p>
            <a:pPr marL="285750" indent="-285750">
              <a:lnSpc>
                <a:spcPct val="150000"/>
              </a:lnSpc>
              <a:buFont typeface="Wingdings" panose="05000000000000000000" pitchFamily="2" charset="2"/>
              <a:buChar char="ü"/>
            </a:pPr>
            <a:r>
              <a:rPr lang="ru-RU" dirty="0">
                <a:solidFill>
                  <a:schemeClr val="tx1">
                    <a:lumMod val="95000"/>
                    <a:lumOff val="5000"/>
                  </a:schemeClr>
                </a:solidFill>
                <a:latin typeface="Times New Roman" panose="02020603050405020304" pitchFamily="18" charset="0"/>
                <a:cs typeface="Times New Roman" panose="02020603050405020304" pitchFamily="18" charset="0"/>
              </a:rPr>
              <a:t>Итоговая диагностика</a:t>
            </a:r>
            <a:r>
              <a:rPr lang="ru-RU"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ü"/>
            </a:pPr>
            <a:r>
              <a:rPr lang="ru-RU" dirty="0" smtClean="0">
                <a:solidFill>
                  <a:schemeClr val="tx1">
                    <a:lumMod val="95000"/>
                    <a:lumOff val="5000"/>
                  </a:schemeClr>
                </a:solidFill>
                <a:effectLst/>
                <a:latin typeface="Times New Roman" panose="02020603050405020304" pitchFamily="18" charset="0"/>
                <a:ea typeface="Aptos" panose="020B0004020202020204" pitchFamily="34" charset="0"/>
                <a:cs typeface="Times New Roman" panose="02020603050405020304" pitchFamily="18" charset="0"/>
              </a:rPr>
              <a:t>Рефлексия. Перспектива.</a:t>
            </a:r>
            <a:endParaRPr lang="ru-RU"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8967925"/>
      </p:ext>
    </p:extLst>
  </p:cSld>
  <p:clrMapOvr>
    <a:masterClrMapping/>
  </p:clrMapOvr>
  <p:transition>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3025" y="2475605"/>
            <a:ext cx="10364452" cy="854735"/>
          </a:xfrm>
        </p:spPr>
        <p:txBody>
          <a:bodyPr>
            <a:normAutofit/>
          </a:bodyPr>
          <a:lstStyle/>
          <a:p>
            <a:r>
              <a:rPr lang="ru-RU" sz="4000" b="1" dirty="0" smtClean="0">
                <a:effectLst>
                  <a:outerShdw blurRad="38100" dist="38100" dir="2700000" algn="tl">
                    <a:srgbClr val="000000">
                      <a:alpha val="43137"/>
                    </a:srgbClr>
                  </a:outerShdw>
                </a:effectLst>
              </a:rPr>
              <a:t>Входная диагностика</a:t>
            </a:r>
            <a:endParaRPr lang="ru-RU"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9175529"/>
      </p:ext>
    </p:extLst>
  </p:cSld>
  <p:clrMapOvr>
    <a:masterClrMapping/>
  </p:clrMapOvr>
  <p:transition>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74676FA-5017-4121-0AE5-2E6234283EA7}"/>
              </a:ext>
            </a:extLst>
          </p:cNvPr>
          <p:cNvSpPr>
            <a:spLocks noGrp="1"/>
          </p:cNvSpPr>
          <p:nvPr>
            <p:ph type="title"/>
          </p:nvPr>
        </p:nvSpPr>
        <p:spPr>
          <a:xfrm>
            <a:off x="557641" y="69877"/>
            <a:ext cx="11291058" cy="709769"/>
          </a:xfrm>
        </p:spPr>
        <p:txBody>
          <a:bodyPr>
            <a:normAutofit/>
          </a:body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готовности к пониманию (входная диагностика)</a:t>
            </a:r>
            <a:endParaRPr lang="ru-RU" sz="2000" b="1" dirty="0"/>
          </a:p>
        </p:txBody>
      </p:sp>
      <p:sp>
        <p:nvSpPr>
          <p:cNvPr id="5" name="TextBox 4">
            <a:extLst>
              <a:ext uri="{FF2B5EF4-FFF2-40B4-BE49-F238E27FC236}">
                <a16:creationId xmlns:a16="http://schemas.microsoft.com/office/drawing/2014/main" xmlns="" id="{14F28296-E9D7-B0CB-378F-9999E95C8978}"/>
              </a:ext>
            </a:extLst>
          </p:cNvPr>
          <p:cNvSpPr txBox="1"/>
          <p:nvPr/>
        </p:nvSpPr>
        <p:spPr>
          <a:xfrm>
            <a:off x="343301" y="779646"/>
            <a:ext cx="11505398" cy="5992859"/>
          </a:xfrm>
          <a:prstGeom prst="rect">
            <a:avLst/>
          </a:prstGeom>
          <a:noFill/>
        </p:spPr>
        <p:txBody>
          <a:bodyPr wrap="square">
            <a:spAutoFit/>
          </a:bodyPr>
          <a:lstStyle/>
          <a:p>
            <a:pPr>
              <a:lnSpc>
                <a:spcPct val="114000"/>
              </a:lnSpc>
            </a:pP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Входная </a:t>
            </a:r>
            <a:r>
              <a:rPr lang="ru-RU" sz="1400" b="1" kern="100" dirty="0" smtClean="0">
                <a:effectLst/>
                <a:latin typeface="Times New Roman" panose="02020603050405020304" pitchFamily="18" charset="0"/>
                <a:ea typeface="Aptos" panose="020B0004020202020204" pitchFamily="34" charset="0"/>
                <a:cs typeface="Times New Roman" panose="02020603050405020304" pitchFamily="18" charset="0"/>
              </a:rPr>
              <a:t>диагностика (биология).</a:t>
            </a: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№1.</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Какие признаки характерны для гомеостаза? Выберете три верных признака из шести, ответы запишите в таблицу</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Стабильность концентрации веществ.</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Разнообразие содержащихся в клетке растворов.</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Накопление избыточных минеральных веществ в клетке.</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Избыточное поступление воды в клетку.</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Поддержание динамического постоянства внутренней среды организма.</a:t>
            </a:r>
          </a:p>
          <a:p>
            <a:pPr marL="342900" lvl="0" indent="-342900">
              <a:lnSpc>
                <a:spcPct val="114000"/>
              </a:lnSpc>
              <a:buFont typeface="+mj-lt"/>
              <a:buAutoNum type="arabicPeriod"/>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Реакция на изменение определённых пределов веществ в клетке.</a:t>
            </a:r>
          </a:p>
          <a:p>
            <a:pPr lvl="0">
              <a:lnSpc>
                <a:spcPct val="114000"/>
              </a:lnSpc>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Ответ:</a:t>
            </a: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№2.</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Между первым и вторым словами, разделёнными двоеточиями, существует определённая связь. Между третьим и одним из пяти слов, предлагаемых на выбор, существует аналогичная связь. Найдите и впишите в таблицу.</a:t>
            </a:r>
          </a:p>
          <a:p>
            <a:pPr lvl="0">
              <a:lnSpc>
                <a:spcPct val="114000"/>
              </a:lnSpc>
              <a:tabLst>
                <a:tab pos="180340" algn="l"/>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1. Вода : растворение = обмен веществ : </a:t>
            </a: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_____?_____.</a:t>
            </a:r>
            <a:endParaRPr lang="ru-RU" sz="1400" b="1" kern="100" dirty="0">
              <a:latin typeface="Times New Roman" panose="02020603050405020304" pitchFamily="18" charset="0"/>
              <a:ea typeface="Aptos" panose="020B0004020202020204" pitchFamily="34" charset="0"/>
              <a:cs typeface="Times New Roman" panose="02020603050405020304" pitchFamily="18" charset="0"/>
            </a:endParaRPr>
          </a:p>
          <a:p>
            <a:pPr lvl="0">
              <a:lnSpc>
                <a:spcPct val="114000"/>
              </a:lnSpc>
              <a:tabLst>
                <a:tab pos="180340" algn="l"/>
                <a:tab pos="270510" algn="l"/>
              </a:tabLst>
            </a:pPr>
            <a:r>
              <a:rPr lang="ru-RU" sz="14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1400" i="1" u="sng" kern="100" dirty="0">
              <a:latin typeface="Times New Roman" panose="02020603050405020304" pitchFamily="18" charset="0"/>
              <a:ea typeface="Aptos" panose="020B0004020202020204" pitchFamily="34" charset="0"/>
              <a:cs typeface="Times New Roman" panose="02020603050405020304" pitchFamily="18" charset="0"/>
            </a:endParaRPr>
          </a:p>
          <a:p>
            <a:pPr lvl="0">
              <a:lnSpc>
                <a:spcPct val="114000"/>
              </a:lnSpc>
              <a:tabLst>
                <a:tab pos="180340" algn="l"/>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метаболизм (А), проницаемость (Б), гомеостаз (В), изменение (Г), развитие (Д).</a:t>
            </a:r>
          </a:p>
          <a:p>
            <a:pPr lvl="0">
              <a:lnSpc>
                <a:spcPct val="114000"/>
              </a:lnSpc>
              <a:tabLst>
                <a:tab pos="180340" algn="l"/>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2. Ядро : хранение = плазматическая мембрана : </a:t>
            </a: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_____?_____.</a:t>
            </a: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14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1400" kern="100" dirty="0">
                <a:latin typeface="Times New Roman" panose="02020603050405020304" pitchFamily="18" charset="0"/>
                <a:ea typeface="Aptos" panose="020B0004020202020204" pitchFamily="34" charset="0"/>
                <a:cs typeface="Times New Roman" panose="02020603050405020304" pitchFamily="18" charset="0"/>
              </a:rPr>
              <a:t>с</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интез жиров (А), раздражение (Б), фотосинтез (В), поступление веществ (Г), хранение веществ (Д).</a:t>
            </a:r>
          </a:p>
          <a:p>
            <a:pPr lvl="0">
              <a:lnSpc>
                <a:spcPct val="114000"/>
              </a:lnSpc>
              <a:tabLst>
                <a:tab pos="180340" algn="l"/>
                <a:tab pos="270510" algn="l"/>
              </a:tabLst>
            </a:pP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3. _____?_____ </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вода = органические вещества : белки.</a:t>
            </a:r>
          </a:p>
          <a:p>
            <a:pPr>
              <a:lnSpc>
                <a:spcPct val="114000"/>
              </a:lnSpc>
              <a:tabLst>
                <a:tab pos="180340" algn="l"/>
                <a:tab pos="270510" algn="l"/>
              </a:tabLst>
            </a:pPr>
            <a:r>
              <a:rPr lang="ru-RU" sz="14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1400" kern="100" dirty="0">
                <a:latin typeface="Times New Roman" panose="02020603050405020304" pitchFamily="18" charset="0"/>
                <a:ea typeface="Aptos" panose="020B0004020202020204" pitchFamily="34" charset="0"/>
                <a:cs typeface="Times New Roman" panose="02020603050405020304" pitchFamily="18" charset="0"/>
              </a:rPr>
              <a:t>г</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люкоза (А), жиры (Б), крахмал (В), минеральные вещества (Г), растворитель (Д).</a:t>
            </a:r>
          </a:p>
          <a:p>
            <a:pPr>
              <a:lnSpc>
                <a:spcPct val="114000"/>
              </a:lnSpc>
              <a:tabLst>
                <a:tab pos="270510" algn="l"/>
              </a:tabLst>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Ответ:</a:t>
            </a: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30000"/>
              </a:lnSpc>
              <a:spcAft>
                <a:spcPts val="800"/>
              </a:spcAft>
              <a:buFont typeface="+mj-lt"/>
              <a:buAutoNum type="arabicPeriod"/>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xmlns="" id="{F9905C9F-95F9-7108-7396-B125447DC5FF}"/>
              </a:ext>
            </a:extLst>
          </p:cNvPr>
          <p:cNvGraphicFramePr>
            <a:graphicFrameLocks noGrp="1"/>
          </p:cNvGraphicFramePr>
          <p:nvPr>
            <p:extLst>
              <p:ext uri="{D42A27DB-BD31-4B8C-83A1-F6EECF244321}">
                <p14:modId xmlns:p14="http://schemas.microsoft.com/office/powerpoint/2010/main" val="2503928373"/>
              </p:ext>
            </p:extLst>
          </p:nvPr>
        </p:nvGraphicFramePr>
        <p:xfrm>
          <a:off x="1082357" y="2874381"/>
          <a:ext cx="940435" cy="263525"/>
        </p:xfrm>
        <a:graphic>
          <a:graphicData uri="http://schemas.openxmlformats.org/drawingml/2006/table">
            <a:tbl>
              <a:tblPr firstRow="1" firstCol="1" bandRow="1">
                <a:tableStyleId>{5940675A-B579-460E-94D1-54222C63F5DA}</a:tableStyleId>
              </a:tblPr>
              <a:tblGrid>
                <a:gridCol w="330835">
                  <a:extLst>
                    <a:ext uri="{9D8B030D-6E8A-4147-A177-3AD203B41FA5}">
                      <a16:colId xmlns:a16="http://schemas.microsoft.com/office/drawing/2014/main" xmlns="" val="4057667090"/>
                    </a:ext>
                  </a:extLst>
                </a:gridCol>
                <a:gridCol w="342900">
                  <a:extLst>
                    <a:ext uri="{9D8B030D-6E8A-4147-A177-3AD203B41FA5}">
                      <a16:colId xmlns:a16="http://schemas.microsoft.com/office/drawing/2014/main" xmlns="" val="3519589404"/>
                    </a:ext>
                  </a:extLst>
                </a:gridCol>
                <a:gridCol w="266700">
                  <a:extLst>
                    <a:ext uri="{9D8B030D-6E8A-4147-A177-3AD203B41FA5}">
                      <a16:colId xmlns:a16="http://schemas.microsoft.com/office/drawing/2014/main" xmlns="" val="113041535"/>
                    </a:ext>
                  </a:extLst>
                </a:gridCol>
              </a:tblGrid>
              <a:tr h="263525">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588332725"/>
                  </a:ext>
                </a:extLst>
              </a:tr>
            </a:tbl>
          </a:graphicData>
        </a:graphic>
      </p:graphicFrame>
      <p:graphicFrame>
        <p:nvGraphicFramePr>
          <p:cNvPr id="12" name="Таблица 11">
            <a:extLst>
              <a:ext uri="{FF2B5EF4-FFF2-40B4-BE49-F238E27FC236}">
                <a16:creationId xmlns:a16="http://schemas.microsoft.com/office/drawing/2014/main" xmlns="" id="{17319B69-230B-2BA8-919D-6323E6F326EB}"/>
              </a:ext>
            </a:extLst>
          </p:cNvPr>
          <p:cNvGraphicFramePr>
            <a:graphicFrameLocks noGrp="1"/>
          </p:cNvGraphicFramePr>
          <p:nvPr>
            <p:extLst>
              <p:ext uri="{D42A27DB-BD31-4B8C-83A1-F6EECF244321}">
                <p14:modId xmlns:p14="http://schemas.microsoft.com/office/powerpoint/2010/main" val="3317504997"/>
              </p:ext>
            </p:extLst>
          </p:nvPr>
        </p:nvGraphicFramePr>
        <p:xfrm>
          <a:off x="1082357" y="6078354"/>
          <a:ext cx="926148" cy="417548"/>
        </p:xfrm>
        <a:graphic>
          <a:graphicData uri="http://schemas.openxmlformats.org/drawingml/2006/table">
            <a:tbl>
              <a:tblPr firstRow="1" firstCol="1" bandRow="1">
                <a:tableStyleId>{5940675A-B579-460E-94D1-54222C63F5DA}</a:tableStyleId>
              </a:tblPr>
              <a:tblGrid>
                <a:gridCol w="326073">
                  <a:extLst>
                    <a:ext uri="{9D8B030D-6E8A-4147-A177-3AD203B41FA5}">
                      <a16:colId xmlns:a16="http://schemas.microsoft.com/office/drawing/2014/main" xmlns="" val="1087976788"/>
                    </a:ext>
                  </a:extLst>
                </a:gridCol>
                <a:gridCol w="344487">
                  <a:extLst>
                    <a:ext uri="{9D8B030D-6E8A-4147-A177-3AD203B41FA5}">
                      <a16:colId xmlns:a16="http://schemas.microsoft.com/office/drawing/2014/main" xmlns="" val="1557677977"/>
                    </a:ext>
                  </a:extLst>
                </a:gridCol>
                <a:gridCol w="255588">
                  <a:extLst>
                    <a:ext uri="{9D8B030D-6E8A-4147-A177-3AD203B41FA5}">
                      <a16:colId xmlns:a16="http://schemas.microsoft.com/office/drawing/2014/main" xmlns="" val="3756728671"/>
                    </a:ext>
                  </a:extLst>
                </a:gridCol>
              </a:tblGrid>
              <a:tr h="200060">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34318862"/>
                  </a:ext>
                </a:extLst>
              </a:tr>
              <a:tr h="217488">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766320814"/>
                  </a:ext>
                </a:extLst>
              </a:tr>
            </a:tbl>
          </a:graphicData>
        </a:graphic>
      </p:graphicFrame>
    </p:spTree>
    <p:extLst>
      <p:ext uri="{BB962C8B-B14F-4D97-AF65-F5344CB8AC3E}">
        <p14:creationId xmlns:p14="http://schemas.microsoft.com/office/powerpoint/2010/main" val="4007260714"/>
      </p:ext>
    </p:extLst>
  </p:cSld>
  <p:clrMapOvr>
    <a:masterClrMapping/>
  </p:clrMapOvr>
  <p:transition>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74676FA-5017-4121-0AE5-2E6234283EA7}"/>
              </a:ext>
            </a:extLst>
          </p:cNvPr>
          <p:cNvSpPr>
            <a:spLocks noGrp="1"/>
          </p:cNvSpPr>
          <p:nvPr>
            <p:ph type="title"/>
          </p:nvPr>
        </p:nvSpPr>
        <p:spPr>
          <a:xfrm>
            <a:off x="557641" y="69877"/>
            <a:ext cx="11291058" cy="709769"/>
          </a:xfrm>
        </p:spPr>
        <p:txBody>
          <a:bodyPr>
            <a:normAutofit/>
          </a:body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готовности к пониманию (входная диагностика)</a:t>
            </a:r>
            <a:endParaRPr lang="ru-RU" sz="2000" b="1" dirty="0"/>
          </a:p>
        </p:txBody>
      </p:sp>
      <p:sp>
        <p:nvSpPr>
          <p:cNvPr id="5" name="TextBox 4">
            <a:extLst>
              <a:ext uri="{FF2B5EF4-FFF2-40B4-BE49-F238E27FC236}">
                <a16:creationId xmlns:a16="http://schemas.microsoft.com/office/drawing/2014/main" xmlns="" id="{14F28296-E9D7-B0CB-378F-9999E95C8978}"/>
              </a:ext>
            </a:extLst>
          </p:cNvPr>
          <p:cNvSpPr txBox="1"/>
          <p:nvPr/>
        </p:nvSpPr>
        <p:spPr>
          <a:xfrm>
            <a:off x="343301" y="779646"/>
            <a:ext cx="11505398" cy="6735370"/>
          </a:xfrm>
          <a:prstGeom prst="rect">
            <a:avLst/>
          </a:prstGeom>
          <a:noFill/>
        </p:spPr>
        <p:txBody>
          <a:bodyPr wrap="square">
            <a:spAutoFit/>
          </a:bodyPr>
          <a:lstStyle/>
          <a:p>
            <a:pPr>
              <a:lnSpc>
                <a:spcPct val="114000"/>
              </a:lnSpc>
            </a:pPr>
            <a:r>
              <a:rPr lang="ru-RU" b="1" kern="100" dirty="0">
                <a:effectLst/>
                <a:latin typeface="Times New Roman" panose="02020603050405020304" pitchFamily="18" charset="0"/>
                <a:ea typeface="Aptos" panose="020B0004020202020204" pitchFamily="34" charset="0"/>
                <a:cs typeface="Times New Roman" panose="02020603050405020304" pitchFamily="18" charset="0"/>
              </a:rPr>
              <a:t>Входная </a:t>
            </a:r>
            <a:r>
              <a:rPr lang="ru-RU" b="1" kern="100" dirty="0" smtClean="0">
                <a:effectLst/>
                <a:latin typeface="Times New Roman" panose="02020603050405020304" pitchFamily="18" charset="0"/>
                <a:ea typeface="Aptos" panose="020B0004020202020204" pitchFamily="34" charset="0"/>
                <a:cs typeface="Times New Roman" panose="02020603050405020304" pitchFamily="18" charset="0"/>
              </a:rPr>
              <a:t>диагностика (химия).</a:t>
            </a:r>
            <a:endParaRPr lang="ru-RU" kern="100" dirty="0">
              <a:effectLst/>
              <a:latin typeface="Times New Roman" panose="02020603050405020304" pitchFamily="18" charset="0"/>
              <a:ea typeface="Aptos" panose="020B0004020202020204" pitchFamily="34" charset="0"/>
              <a:cs typeface="Times New Roman" panose="02020603050405020304" pitchFamily="18" charset="0"/>
            </a:endParaRPr>
          </a:p>
          <a:p>
            <a:r>
              <a:rPr lang="ru-RU" b="1" kern="100" dirty="0">
                <a:effectLst/>
                <a:latin typeface="Times New Roman" panose="02020603050405020304" pitchFamily="18" charset="0"/>
                <a:ea typeface="Aptos" panose="020B0004020202020204" pitchFamily="34" charset="0"/>
                <a:cs typeface="Times New Roman" panose="02020603050405020304" pitchFamily="18" charset="0"/>
              </a:rPr>
              <a:t>Задание №1.</a:t>
            </a:r>
            <a:r>
              <a:rPr lang="ru-RU"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Какие </a:t>
            </a:r>
            <a:r>
              <a:rPr lang="ru-RU" dirty="0">
                <a:latin typeface="Times New Roman" panose="02020603050405020304" pitchFamily="18" charset="0"/>
                <a:cs typeface="Times New Roman" panose="02020603050405020304" pitchFamily="18" charset="0"/>
              </a:rPr>
              <a:t>признаки характерны для воды – как сложного вещества? Выберете три верных признака из шести, ответы запишите в таблицу</a:t>
            </a:r>
          </a:p>
          <a:p>
            <a:pPr lvl="0"/>
            <a:r>
              <a:rPr lang="ru-RU" dirty="0" smtClean="0">
                <a:latin typeface="Times New Roman" panose="02020603050405020304" pitchFamily="18" charset="0"/>
                <a:cs typeface="Times New Roman" panose="02020603050405020304" pitchFamily="18" charset="0"/>
              </a:rPr>
              <a:t>1. Вода </a:t>
            </a:r>
            <a:r>
              <a:rPr lang="ru-RU" dirty="0">
                <a:latin typeface="Times New Roman" panose="02020603050405020304" pitchFamily="18" charset="0"/>
                <a:cs typeface="Times New Roman" panose="02020603050405020304" pitchFamily="18" charset="0"/>
              </a:rPr>
              <a:t>– смесь водорода и кислорода</a:t>
            </a:r>
          </a:p>
          <a:p>
            <a:pPr lvl="0"/>
            <a:r>
              <a:rPr lang="ru-RU" dirty="0" smtClean="0">
                <a:latin typeface="Times New Roman" panose="02020603050405020304" pitchFamily="18" charset="0"/>
                <a:cs typeface="Times New Roman" panose="02020603050405020304" pitchFamily="18" charset="0"/>
              </a:rPr>
              <a:t>2. Вода </a:t>
            </a:r>
            <a:r>
              <a:rPr lang="ru-RU" dirty="0">
                <a:latin typeface="Times New Roman" panose="02020603050405020304" pitchFamily="18" charset="0"/>
                <a:cs typeface="Times New Roman" panose="02020603050405020304" pitchFamily="18" charset="0"/>
              </a:rPr>
              <a:t>не имеет цвет, вкус, запах</a:t>
            </a:r>
          </a:p>
          <a:p>
            <a:pPr lvl="0"/>
            <a:r>
              <a:rPr lang="ru-RU" dirty="0" smtClean="0">
                <a:latin typeface="Times New Roman" panose="02020603050405020304" pitchFamily="18" charset="0"/>
                <a:cs typeface="Times New Roman" panose="02020603050405020304" pitchFamily="18" charset="0"/>
              </a:rPr>
              <a:t>3. Вода </a:t>
            </a:r>
            <a:r>
              <a:rPr lang="ru-RU" dirty="0">
                <a:latin typeface="Times New Roman" panose="02020603050405020304" pitchFamily="18" charset="0"/>
                <a:cs typeface="Times New Roman" panose="02020603050405020304" pitchFamily="18" charset="0"/>
              </a:rPr>
              <a:t>– самое распространенное вещество на земле</a:t>
            </a:r>
          </a:p>
          <a:p>
            <a:pPr lvl="0"/>
            <a:r>
              <a:rPr lang="ru-RU" dirty="0" smtClean="0">
                <a:latin typeface="Times New Roman" panose="02020603050405020304" pitchFamily="18" charset="0"/>
                <a:cs typeface="Times New Roman" panose="02020603050405020304" pitchFamily="18" charset="0"/>
              </a:rPr>
              <a:t>4. Вода </a:t>
            </a:r>
            <a:r>
              <a:rPr lang="ru-RU" dirty="0">
                <a:latin typeface="Times New Roman" panose="02020603050405020304" pitchFamily="18" charset="0"/>
                <a:cs typeface="Times New Roman" panose="02020603050405020304" pitchFamily="18" charset="0"/>
              </a:rPr>
              <a:t>обладает высокой теплоемкостью</a:t>
            </a:r>
          </a:p>
          <a:p>
            <a:pPr lvl="0"/>
            <a:r>
              <a:rPr lang="ru-RU" dirty="0" smtClean="0">
                <a:latin typeface="Times New Roman" panose="02020603050405020304" pitchFamily="18" charset="0"/>
                <a:cs typeface="Times New Roman" panose="02020603050405020304" pitchFamily="18" charset="0"/>
              </a:rPr>
              <a:t>5. Вода </a:t>
            </a:r>
            <a:r>
              <a:rPr lang="ru-RU" dirty="0">
                <a:latin typeface="Times New Roman" panose="02020603050405020304" pitchFamily="18" charset="0"/>
                <a:cs typeface="Times New Roman" panose="02020603050405020304" pitchFamily="18" charset="0"/>
              </a:rPr>
              <a:t>имеет запах</a:t>
            </a:r>
          </a:p>
          <a:p>
            <a:pPr lvl="0"/>
            <a:r>
              <a:rPr lang="ru-RU" dirty="0" smtClean="0">
                <a:latin typeface="Times New Roman" panose="02020603050405020304" pitchFamily="18" charset="0"/>
                <a:cs typeface="Times New Roman" panose="02020603050405020304" pitchFamily="18" charset="0"/>
              </a:rPr>
              <a:t>6. Вода </a:t>
            </a:r>
            <a:r>
              <a:rPr lang="ru-RU" dirty="0">
                <a:latin typeface="Times New Roman" panose="02020603050405020304" pitchFamily="18" charset="0"/>
                <a:cs typeface="Times New Roman" panose="02020603050405020304" pitchFamily="18" charset="0"/>
              </a:rPr>
              <a:t>не может взаимодействовать с простыми веществами</a:t>
            </a:r>
          </a:p>
          <a:p>
            <a:pPr lvl="0">
              <a:lnSpc>
                <a:spcPct val="114000"/>
              </a:lnSpc>
              <a:tabLst>
                <a:tab pos="270510" algn="l"/>
              </a:tabLst>
            </a:pPr>
            <a:r>
              <a:rPr lang="ru-RU"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kern="100" dirty="0">
                <a:effectLst/>
                <a:latin typeface="Times New Roman" panose="02020603050405020304" pitchFamily="18" charset="0"/>
                <a:ea typeface="Aptos" panose="020B0004020202020204" pitchFamily="34" charset="0"/>
                <a:cs typeface="Times New Roman" panose="02020603050405020304" pitchFamily="18" charset="0"/>
              </a:rPr>
              <a:t>:</a:t>
            </a: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r>
              <a:rPr lang="ru-RU" b="1" kern="100" dirty="0">
                <a:effectLst/>
                <a:latin typeface="Times New Roman" panose="02020603050405020304" pitchFamily="18" charset="0"/>
                <a:ea typeface="Aptos" panose="020B0004020202020204" pitchFamily="34" charset="0"/>
                <a:cs typeface="Times New Roman" panose="02020603050405020304" pitchFamily="18" charset="0"/>
              </a:rPr>
              <a:t>Задание №2.</a:t>
            </a:r>
            <a:r>
              <a:rPr lang="ru-RU"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Первое и второе слова логически взаимосвязаны. Между третьим и одним из четырех слов (словосочетаний), предлагаемых на выбор, существует аналогичная связь. Это слово необходимо найти среди предложенных и записать в таблицу.</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1. Отстаивание: делительная воронка = выпаривание: </a:t>
            </a:r>
            <a:r>
              <a:rPr lang="ru-RU" b="1" dirty="0">
                <a:latin typeface="Times New Roman" panose="02020603050405020304" pitchFamily="18" charset="0"/>
                <a:cs typeface="Times New Roman" panose="02020603050405020304" pitchFamily="18" charset="0"/>
              </a:rPr>
              <a:t>_____?_____.</a:t>
            </a:r>
            <a:r>
              <a:rPr lang="ru-RU" dirty="0">
                <a:latin typeface="Times New Roman" panose="02020603050405020304" pitchFamily="18" charset="0"/>
                <a:cs typeface="Times New Roman" panose="02020603050405020304" pitchFamily="18" charset="0"/>
              </a:rPr>
              <a:t> </a:t>
            </a:r>
            <a:r>
              <a:rPr lang="ru-RU" i="1" u="sng" dirty="0">
                <a:latin typeface="Times New Roman" panose="02020603050405020304" pitchFamily="18" charset="0"/>
                <a:cs typeface="Times New Roman" panose="02020603050405020304" pitchFamily="18" charset="0"/>
              </a:rPr>
              <a:t>Слова для вставки: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штатив (А), воронка (Б), химический стакан (В), фарфоровая чашечка (Г), лапка (Д).</a:t>
            </a:r>
          </a:p>
          <a:p>
            <a:r>
              <a:rPr lang="ru-RU" dirty="0">
                <a:latin typeface="Times New Roman" panose="02020603050405020304" pitchFamily="18" charset="0"/>
                <a:cs typeface="Times New Roman" panose="02020603050405020304" pitchFamily="18" charset="0"/>
              </a:rPr>
              <a:t>2. Растительное масло: жмых = речная вода: </a:t>
            </a:r>
            <a:r>
              <a:rPr lang="ru-RU" b="1" dirty="0">
                <a:latin typeface="Times New Roman" panose="02020603050405020304" pitchFamily="18" charset="0"/>
                <a:cs typeface="Times New Roman" panose="02020603050405020304" pitchFamily="18" charset="0"/>
              </a:rPr>
              <a:t>_____?_____.</a:t>
            </a:r>
            <a:r>
              <a:rPr lang="ru-RU" dirty="0">
                <a:latin typeface="Times New Roman" panose="02020603050405020304" pitchFamily="18" charset="0"/>
                <a:cs typeface="Times New Roman" panose="02020603050405020304" pitchFamily="18" charset="0"/>
              </a:rPr>
              <a:t> </a:t>
            </a:r>
            <a:r>
              <a:rPr lang="ru-RU" i="1" u="sng" dirty="0">
                <a:latin typeface="Times New Roman" panose="02020603050405020304" pitchFamily="18" charset="0"/>
                <a:cs typeface="Times New Roman" panose="02020603050405020304" pitchFamily="18" charset="0"/>
              </a:rPr>
              <a:t>Слова для вставки: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поваренная соль (А), песок (Б), вода (В), бактерии (Г), спирт (Д).</a:t>
            </a:r>
          </a:p>
          <a:p>
            <a:r>
              <a:rPr lang="ru-RU" dirty="0">
                <a:latin typeface="Times New Roman" panose="02020603050405020304" pitchFamily="18" charset="0"/>
                <a:cs typeface="Times New Roman" panose="02020603050405020304" pitchFamily="18" charset="0"/>
              </a:rPr>
              <a:t>3. Вода: испарение = медный купорос: </a:t>
            </a:r>
            <a:r>
              <a:rPr lang="ru-RU" b="1" dirty="0">
                <a:latin typeface="Times New Roman" panose="02020603050405020304" pitchFamily="18" charset="0"/>
                <a:cs typeface="Times New Roman" panose="02020603050405020304" pitchFamily="18" charset="0"/>
              </a:rPr>
              <a:t>_____?_____.</a:t>
            </a:r>
            <a:endParaRPr lang="ru-RU" dirty="0">
              <a:latin typeface="Times New Roman" panose="02020603050405020304" pitchFamily="18" charset="0"/>
              <a:cs typeface="Times New Roman" panose="02020603050405020304" pitchFamily="18" charset="0"/>
            </a:endParaRPr>
          </a:p>
          <a:p>
            <a:r>
              <a:rPr lang="ru-RU" i="1" u="sng" dirty="0">
                <a:latin typeface="Times New Roman" panose="02020603050405020304" pitchFamily="18" charset="0"/>
                <a:cs typeface="Times New Roman" panose="02020603050405020304" pitchFamily="18" charset="0"/>
              </a:rPr>
              <a:t>Слова для вставки:</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кристаллизация (А), фильтрование (Б), испарение (В), отстаивание (Г), дистилляция (Д</a:t>
            </a:r>
            <a:r>
              <a:rPr lang="ru-RU" dirty="0" smtClean="0">
                <a:latin typeface="Times New Roman" panose="02020603050405020304" pitchFamily="18" charset="0"/>
                <a:cs typeface="Times New Roman" panose="02020603050405020304" pitchFamily="18" charset="0"/>
              </a:rPr>
              <a:t>).</a:t>
            </a:r>
            <a:r>
              <a:rPr lang="ru-RU" sz="1400" kern="100" dirty="0">
                <a:latin typeface="Times New Roman" panose="02020603050405020304" pitchFamily="18" charset="0"/>
                <a:ea typeface="Aptos" panose="020B0004020202020204" pitchFamily="34" charset="0"/>
                <a:cs typeface="Times New Roman" panose="02020603050405020304" pitchFamily="18" charset="0"/>
              </a:rPr>
              <a:t> </a:t>
            </a:r>
            <a:r>
              <a:rPr lang="ru-RU" sz="1400" kern="100" dirty="0" smtClean="0">
                <a:latin typeface="Times New Roman" panose="02020603050405020304" pitchFamily="18" charset="0"/>
                <a:ea typeface="Aptos" panose="020B0004020202020204" pitchFamily="34" charset="0"/>
                <a:cs typeface="Times New Roman" panose="02020603050405020304" pitchFamily="18" charset="0"/>
              </a:rPr>
              <a:t>                   </a:t>
            </a:r>
            <a:r>
              <a:rPr lang="ru-RU" kern="100" dirty="0" smtClean="0">
                <a:latin typeface="Times New Roman" panose="02020603050405020304" pitchFamily="18" charset="0"/>
                <a:ea typeface="Aptos" panose="020B0004020202020204" pitchFamily="34" charset="0"/>
                <a:cs typeface="Times New Roman" panose="02020603050405020304" pitchFamily="18" charset="0"/>
              </a:rPr>
              <a:t>Ответ</a:t>
            </a:r>
            <a:r>
              <a:rPr lang="ru-RU" kern="100" dirty="0">
                <a:latin typeface="Times New Roman" panose="02020603050405020304" pitchFamily="18" charset="0"/>
                <a:ea typeface="Aptos" panose="020B0004020202020204" pitchFamily="34" charset="0"/>
                <a:cs typeface="Times New Roman" panose="02020603050405020304" pitchFamily="18" charset="0"/>
              </a:rPr>
              <a:t>:</a:t>
            </a: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30000"/>
              </a:lnSpc>
              <a:spcAft>
                <a:spcPts val="800"/>
              </a:spcAft>
              <a:buFont typeface="+mj-lt"/>
              <a:buAutoNum type="arabicPeriod"/>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xmlns="" id="{F9905C9F-95F9-7108-7396-B125447DC5FF}"/>
              </a:ext>
            </a:extLst>
          </p:cNvPr>
          <p:cNvGraphicFramePr>
            <a:graphicFrameLocks noGrp="1"/>
          </p:cNvGraphicFramePr>
          <p:nvPr>
            <p:extLst>
              <p:ext uri="{D42A27DB-BD31-4B8C-83A1-F6EECF244321}">
                <p14:modId xmlns:p14="http://schemas.microsoft.com/office/powerpoint/2010/main" val="1895916477"/>
              </p:ext>
            </p:extLst>
          </p:nvPr>
        </p:nvGraphicFramePr>
        <p:xfrm>
          <a:off x="1202823" y="3442271"/>
          <a:ext cx="940435" cy="263525"/>
        </p:xfrm>
        <a:graphic>
          <a:graphicData uri="http://schemas.openxmlformats.org/drawingml/2006/table">
            <a:tbl>
              <a:tblPr firstRow="1" firstCol="1" bandRow="1">
                <a:tableStyleId>{5940675A-B579-460E-94D1-54222C63F5DA}</a:tableStyleId>
              </a:tblPr>
              <a:tblGrid>
                <a:gridCol w="330835">
                  <a:extLst>
                    <a:ext uri="{9D8B030D-6E8A-4147-A177-3AD203B41FA5}">
                      <a16:colId xmlns:a16="http://schemas.microsoft.com/office/drawing/2014/main" xmlns="" val="4057667090"/>
                    </a:ext>
                  </a:extLst>
                </a:gridCol>
                <a:gridCol w="328981">
                  <a:extLst>
                    <a:ext uri="{9D8B030D-6E8A-4147-A177-3AD203B41FA5}">
                      <a16:colId xmlns:a16="http://schemas.microsoft.com/office/drawing/2014/main" xmlns="" val="3519589404"/>
                    </a:ext>
                  </a:extLst>
                </a:gridCol>
                <a:gridCol w="280619">
                  <a:extLst>
                    <a:ext uri="{9D8B030D-6E8A-4147-A177-3AD203B41FA5}">
                      <a16:colId xmlns:a16="http://schemas.microsoft.com/office/drawing/2014/main" xmlns="" val="113041535"/>
                    </a:ext>
                  </a:extLst>
                </a:gridCol>
              </a:tblGrid>
              <a:tr h="263525">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588332725"/>
                  </a:ext>
                </a:extLst>
              </a:tr>
            </a:tbl>
          </a:graphicData>
        </a:graphic>
      </p:graphicFrame>
      <p:graphicFrame>
        <p:nvGraphicFramePr>
          <p:cNvPr id="12" name="Таблица 11">
            <a:extLst>
              <a:ext uri="{FF2B5EF4-FFF2-40B4-BE49-F238E27FC236}">
                <a16:creationId xmlns:a16="http://schemas.microsoft.com/office/drawing/2014/main" xmlns="" id="{17319B69-230B-2BA8-919D-6323E6F326EB}"/>
              </a:ext>
            </a:extLst>
          </p:cNvPr>
          <p:cNvGraphicFramePr>
            <a:graphicFrameLocks noGrp="1"/>
          </p:cNvGraphicFramePr>
          <p:nvPr>
            <p:extLst>
              <p:ext uri="{D42A27DB-BD31-4B8C-83A1-F6EECF244321}">
                <p14:modId xmlns:p14="http://schemas.microsoft.com/office/powerpoint/2010/main" val="138898904"/>
              </p:ext>
            </p:extLst>
          </p:nvPr>
        </p:nvGraphicFramePr>
        <p:xfrm>
          <a:off x="10922551" y="6299735"/>
          <a:ext cx="926148" cy="417548"/>
        </p:xfrm>
        <a:graphic>
          <a:graphicData uri="http://schemas.openxmlformats.org/drawingml/2006/table">
            <a:tbl>
              <a:tblPr firstRow="1" firstCol="1" bandRow="1">
                <a:tableStyleId>{5940675A-B579-460E-94D1-54222C63F5DA}</a:tableStyleId>
              </a:tblPr>
              <a:tblGrid>
                <a:gridCol w="326073">
                  <a:extLst>
                    <a:ext uri="{9D8B030D-6E8A-4147-A177-3AD203B41FA5}">
                      <a16:colId xmlns:a16="http://schemas.microsoft.com/office/drawing/2014/main" xmlns="" val="1087976788"/>
                    </a:ext>
                  </a:extLst>
                </a:gridCol>
                <a:gridCol w="344487">
                  <a:extLst>
                    <a:ext uri="{9D8B030D-6E8A-4147-A177-3AD203B41FA5}">
                      <a16:colId xmlns:a16="http://schemas.microsoft.com/office/drawing/2014/main" xmlns="" val="1557677977"/>
                    </a:ext>
                  </a:extLst>
                </a:gridCol>
                <a:gridCol w="255588">
                  <a:extLst>
                    <a:ext uri="{9D8B030D-6E8A-4147-A177-3AD203B41FA5}">
                      <a16:colId xmlns:a16="http://schemas.microsoft.com/office/drawing/2014/main" xmlns="" val="3756728671"/>
                    </a:ext>
                  </a:extLst>
                </a:gridCol>
              </a:tblGrid>
              <a:tr h="200060">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34318862"/>
                  </a:ext>
                </a:extLst>
              </a:tr>
              <a:tr h="217488">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766320814"/>
                  </a:ext>
                </a:extLst>
              </a:tr>
            </a:tbl>
          </a:graphicData>
        </a:graphic>
      </p:graphicFrame>
    </p:spTree>
    <p:extLst>
      <p:ext uri="{BB962C8B-B14F-4D97-AF65-F5344CB8AC3E}">
        <p14:creationId xmlns:p14="http://schemas.microsoft.com/office/powerpoint/2010/main" val="4288591877"/>
      </p:ext>
    </p:extLst>
  </p:cSld>
  <p:clrMapOvr>
    <a:masterClrMapping/>
  </p:clrMapOvr>
  <p:transition>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3026" y="2379940"/>
            <a:ext cx="10364451" cy="1596177"/>
          </a:xfrm>
        </p:spPr>
        <p:txBody>
          <a:bodyPr/>
          <a:lstStyle/>
          <a:p>
            <a:r>
              <a:rPr lang="ru-RU" b="1" dirty="0" smtClean="0">
                <a:effectLst>
                  <a:outerShdw blurRad="38100" dist="38100" dir="2700000" algn="tl">
                    <a:srgbClr val="000000">
                      <a:alpha val="43137"/>
                    </a:srgbClr>
                  </a:outerShdw>
                </a:effectLst>
              </a:rPr>
              <a:t>Задание 1: работа с текстом</a:t>
            </a:r>
            <a:endParaRPr lang="ru-RU"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9513637"/>
      </p:ext>
    </p:extLst>
  </p:cSld>
  <p:clrMapOvr>
    <a:masterClrMapping/>
  </p:clrMapOvr>
  <p:transition>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1125A866-F038-7E9E-1537-1CA9F1F240BB}"/>
              </a:ext>
            </a:extLst>
          </p:cNvPr>
          <p:cNvSpPr>
            <a:spLocks noGrp="1"/>
          </p:cNvSpPr>
          <p:nvPr>
            <p:ph type="title"/>
          </p:nvPr>
        </p:nvSpPr>
        <p:spPr>
          <a:xfrm>
            <a:off x="450471" y="79503"/>
            <a:ext cx="11291058" cy="565390"/>
          </a:xfrm>
        </p:spPr>
        <p:txBody>
          <a:bodyPr>
            <a:normAutofit/>
          </a:body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Поверхностная логическая переработка (работа с текстом)</a:t>
            </a:r>
            <a:endParaRPr lang="ru-RU" sz="2000" b="1" dirty="0"/>
          </a:p>
        </p:txBody>
      </p:sp>
      <p:pic>
        <p:nvPicPr>
          <p:cNvPr id="2054" name="Рисунок 1">
            <a:extLst>
              <a:ext uri="{FF2B5EF4-FFF2-40B4-BE49-F238E27FC236}">
                <a16:creationId xmlns="" xmlns:a16="http://schemas.microsoft.com/office/drawing/2014/main" id="{3E9ECD3A-EC0E-03A5-C961-BA6EC46AE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49907"/>
          <a:stretch>
            <a:fillRect/>
          </a:stretch>
        </p:blipFill>
        <p:spPr bwMode="auto">
          <a:xfrm flipV="1">
            <a:off x="3230880" y="7790515"/>
            <a:ext cx="3697288" cy="4571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 xmlns:a16="http://schemas.microsoft.com/office/drawing/2014/main" id="{94C46A4A-66EE-F621-7DD0-B46451FA7E5C}"/>
              </a:ext>
            </a:extLst>
          </p:cNvPr>
          <p:cNvSpPr txBox="1"/>
          <p:nvPr/>
        </p:nvSpPr>
        <p:spPr>
          <a:xfrm>
            <a:off x="128337" y="599379"/>
            <a:ext cx="11935326" cy="5904822"/>
          </a:xfrm>
          <a:prstGeom prst="rect">
            <a:avLst/>
          </a:prstGeom>
          <a:noFill/>
        </p:spPr>
        <p:txBody>
          <a:bodyPr wrap="square">
            <a:spAutoFit/>
          </a:bodyPr>
          <a:lstStyle/>
          <a:p>
            <a:pPr algn="just"/>
            <a:r>
              <a:rPr lang="ru-RU" sz="14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Задание №1. Озаглавьте фрагмент текста, разбейте его на абзацы. </a:t>
            </a:r>
            <a:endParaRPr lang="ru-RU" sz="14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К минеральным веществам, входящим в состав живых организмов, относится вода и минеральные соли. Вода – одно из самых распространённых веществ на Земле. У человека содержание воды в органах и тканях варьирует от 20% (в костной ткани) до 85% (в головном мозге). В сутки организм человека выводит около 2–2,5 литров воды. Столько же он получает в сумме с питьём и пищей. Обезвоживание организма приводит к быстрой гибели. Без воды человек может прожить не более 5–6  дней, а без пищи – не более 50 дней. Уникальные свойства воды определяются строением её молекулы, которая состоит из одного атома кислорода и двух атомов водорода. При взаимодействие этих атомов на атоме кислорода образуется частичный отрицательный заряд, в то время как на атомах водорода – частичный положительный заряд. Как известно, разноимённые заряды притягиваются, поэтому соседние молекулы воды вступают во взаимодействие, называемое водородной связью (рис. 1, рис. 2). Несмотря на то, что эта связь значительно слабее других типов связи, с её помощью молекулы воды образуют единую пространственную решётку. За счёт слабости связей она подвижна. Водородные связи определяют уникальные свойства воды, например её взаимодействие с полярными и неполярными молекулами. Строение молекулы воды определяют те свойства, которые делают её «главным веществом в жизни». Вода является растворителем минеральных веществ, многих органических соединений и средой, в которой совершаются все биохимические реакции. Благодаря ей поддерживается состояние динамического гомеостаза. Раствор – гомогенная система, состоящая из двух или нескольких компонентов, относительное содержание которых может меняться в широких пределах. Способы выражения состава раствора: массовая доля. Массовая доля – величина, показывающая, какую часть составляет масса данного компонента (растворенного вещества) от массы раствора, то есть массу растворенного вещества, содержащуюся в 100 г раствора: </a:t>
            </a:r>
          </a:p>
          <a:p>
            <a:pPr algn="just"/>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pPr algn="just">
              <a:lnSpc>
                <a:spcPct val="114000"/>
              </a:lnSpc>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Массу раствора можно определить по формуле: </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m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 V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 </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sym typeface="Symbol" panose="05050102010706020507" pitchFamily="18" charset="2"/>
              </a:rPr>
              <a:t></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где </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Vр-ра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объем раствора (мл, л, м</a:t>
            </a:r>
            <a:r>
              <a:rPr lang="ru-RU" sz="1400" kern="100" baseline="30000" dirty="0">
                <a:effectLst/>
                <a:latin typeface="Times New Roman" panose="02020603050405020304" pitchFamily="18" charset="0"/>
                <a:ea typeface="Aptos" panose="020B0004020202020204" pitchFamily="34" charset="0"/>
                <a:cs typeface="Times New Roman" panose="02020603050405020304" pitchFamily="18" charset="0"/>
              </a:rPr>
              <a:t>3</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sym typeface="Symbol" panose="05050102010706020507" pitchFamily="18" charset="2"/>
              </a:rPr>
              <a:t></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(р-</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плотность раствора (г/мл, г/л, кг/м</a:t>
            </a:r>
            <a:r>
              <a:rPr lang="ru-RU" sz="1400" kern="100" baseline="30000" dirty="0">
                <a:effectLst/>
                <a:latin typeface="Times New Roman" panose="02020603050405020304" pitchFamily="18" charset="0"/>
                <a:ea typeface="Aptos" panose="020B0004020202020204" pitchFamily="34" charset="0"/>
                <a:cs typeface="Times New Roman" panose="02020603050405020304" pitchFamily="18" charset="0"/>
              </a:rPr>
              <a:t>3</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nSpc>
                <a:spcPct val="114000"/>
              </a:lnSpc>
            </a:pPr>
            <a:r>
              <a:rPr lang="ru-RU" sz="1400" dirty="0">
                <a:effectLst/>
                <a:latin typeface="Times New Roman" panose="02020603050405020304" pitchFamily="18" charset="0"/>
                <a:ea typeface="Aptos" panose="020B0004020202020204" pitchFamily="34" charset="0"/>
                <a:cs typeface="Times New Roman" panose="02020603050405020304" pitchFamily="18" charset="0"/>
              </a:rPr>
              <a:t>Так как раствор состоит из растворенного вещества (или нескольких растворенных веществ) и растворителя, то m (р-</a:t>
            </a:r>
            <a:r>
              <a:rPr lang="ru-RU" sz="14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dirty="0">
                <a:effectLst/>
                <a:latin typeface="Times New Roman" panose="02020603050405020304" pitchFamily="18" charset="0"/>
                <a:ea typeface="Aptos" panose="020B0004020202020204" pitchFamily="34" charset="0"/>
                <a:cs typeface="Times New Roman" panose="02020603050405020304" pitchFamily="18" charset="0"/>
              </a:rPr>
              <a:t>) = m (в-</a:t>
            </a:r>
            <a:r>
              <a:rPr lang="ru-RU" sz="1400" dirty="0" err="1">
                <a:effectLst/>
                <a:latin typeface="Times New Roman" panose="02020603050405020304" pitchFamily="18" charset="0"/>
                <a:ea typeface="Aptos" panose="020B0004020202020204" pitchFamily="34" charset="0"/>
                <a:cs typeface="Times New Roman" panose="02020603050405020304" pitchFamily="18" charset="0"/>
              </a:rPr>
              <a:t>ва</a:t>
            </a:r>
            <a:r>
              <a:rPr lang="ru-RU" sz="1400" dirty="0">
                <a:effectLst/>
                <a:latin typeface="Times New Roman" panose="02020603050405020304" pitchFamily="18" charset="0"/>
                <a:ea typeface="Aptos" panose="020B0004020202020204" pitchFamily="34" charset="0"/>
                <a:cs typeface="Times New Roman" panose="02020603050405020304" pitchFamily="18" charset="0"/>
              </a:rPr>
              <a:t>) + m (р-ля).</a:t>
            </a:r>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 xmlns:a16="http://schemas.microsoft.com/office/drawing/2014/main" id="{C743C80F-2120-09FD-663B-4E3F079E13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9907"/>
          <a:stretch/>
        </p:blipFill>
        <p:spPr bwMode="auto">
          <a:xfrm>
            <a:off x="6937339" y="3936867"/>
            <a:ext cx="4967820" cy="1817183"/>
          </a:xfrm>
          <a:prstGeom prst="rect">
            <a:avLst/>
          </a:prstGeom>
          <a:ln>
            <a:noFill/>
          </a:ln>
          <a:extLst>
            <a:ext uri="{53640926-AAD7-44D8-BBD7-CCE9431645EC}">
              <a14:shadowObscured xmlns:a14="http://schemas.microsoft.com/office/drawing/2010/main"/>
            </a:ext>
          </a:extLst>
        </p:spPr>
      </p:pic>
      <p:pic>
        <p:nvPicPr>
          <p:cNvPr id="15" name="Рисунок 14" descr="Изображение выглядит как Шрифт, текст, белый, типография&#10;&#10;Контент, сгенерированный ИИ, может содержать ошибки.">
            <a:extLst>
              <a:ext uri="{FF2B5EF4-FFF2-40B4-BE49-F238E27FC236}">
                <a16:creationId xmlns="" xmlns:a16="http://schemas.microsoft.com/office/drawing/2014/main" id="{7693CAD0-78D4-0897-FDDB-DF49C03C6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841" y="4107472"/>
            <a:ext cx="1906529" cy="737987"/>
          </a:xfrm>
          <a:prstGeom prst="rect">
            <a:avLst/>
          </a:prstGeom>
          <a:ln>
            <a:solidFill>
              <a:schemeClr val="tx1"/>
            </a:solidFill>
          </a:ln>
        </p:spPr>
      </p:pic>
    </p:spTree>
    <p:extLst>
      <p:ext uri="{BB962C8B-B14F-4D97-AF65-F5344CB8AC3E}">
        <p14:creationId xmlns:p14="http://schemas.microsoft.com/office/powerpoint/2010/main" val="3258801848"/>
      </p:ext>
    </p:extLst>
  </p:cSld>
  <p:clrMapOvr>
    <a:masterClrMapping/>
  </p:clrMapOvr>
  <p:transition>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29278" y="2447317"/>
            <a:ext cx="10364451" cy="1596177"/>
          </a:xfrm>
        </p:spPr>
        <p:txBody>
          <a:bodyPr>
            <a:normAutofit/>
          </a:bodyPr>
          <a:lstStyle/>
          <a:p>
            <a:r>
              <a:rPr lang="ru-RU" sz="4000" b="1" dirty="0" smtClean="0">
                <a:effectLst>
                  <a:outerShdw blurRad="38100" dist="38100" dir="2700000" algn="tl">
                    <a:srgbClr val="000000">
                      <a:alpha val="43137"/>
                    </a:srgbClr>
                  </a:outerShdw>
                </a:effectLst>
              </a:rPr>
              <a:t>Задание 2: вставка пропущенных слов</a:t>
            </a:r>
            <a:endParaRPr lang="ru-RU"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7967654"/>
      </p:ext>
    </p:extLst>
  </p:cSld>
  <p:clrMapOvr>
    <a:masterClrMapping/>
  </p:clrMapOvr>
  <p:transition>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40BEB579-67CE-1853-B26F-9F8D4646DEA0}"/>
              </a:ext>
            </a:extLst>
          </p:cNvPr>
          <p:cNvSpPr txBox="1"/>
          <p:nvPr/>
        </p:nvSpPr>
        <p:spPr>
          <a:xfrm>
            <a:off x="108856" y="353634"/>
            <a:ext cx="11974288" cy="6521016"/>
          </a:xfrm>
          <a:prstGeom prst="rect">
            <a:avLst/>
          </a:prstGeom>
          <a:noFill/>
        </p:spPr>
        <p:txBody>
          <a:bodyPr wrap="square">
            <a:spAutoFit/>
          </a:bodyPr>
          <a:lstStyle/>
          <a:p>
            <a:pPr algn="just"/>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№2. Вставьте пропущенные слова из списка.</a:t>
            </a:r>
          </a:p>
          <a:p>
            <a:pPr algn="just"/>
            <a:r>
              <a:rPr lang="ru-RU" sz="1400" dirty="0">
                <a:latin typeface="Times New Roman" panose="02020603050405020304" pitchFamily="18" charset="0"/>
                <a:cs typeface="Times New Roman" panose="02020603050405020304" pitchFamily="18" charset="0"/>
              </a:rPr>
              <a:t>Минеральные вещества и их роль в живых организмах. Обмен неорганических веществ.</a:t>
            </a:r>
          </a:p>
          <a:p>
            <a:pPr algn="just"/>
            <a:r>
              <a:rPr lang="ru-RU" sz="1400" dirty="0">
                <a:latin typeface="Times New Roman" panose="02020603050405020304" pitchFamily="18" charset="0"/>
                <a:cs typeface="Times New Roman" panose="02020603050405020304" pitchFamily="18" charset="0"/>
              </a:rPr>
              <a:t>К минеральным веществам, входящим в состав живых организмов, относится </a:t>
            </a:r>
            <a:r>
              <a:rPr lang="ru-RU" sz="1400" b="1" dirty="0">
                <a:highlight>
                  <a:srgbClr val="FFFF00"/>
                </a:highlight>
                <a:latin typeface="Times New Roman" panose="02020603050405020304" pitchFamily="18" charset="0"/>
                <a:cs typeface="Times New Roman" panose="02020603050405020304" pitchFamily="18" charset="0"/>
              </a:rPr>
              <a:t>__1__</a:t>
            </a:r>
            <a:r>
              <a:rPr lang="ru-RU" sz="1400" b="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и минеральные соли. Вода – одно из самых распространённых веществ на Земле. У человека содержание воды в органах и тканях варьирует от 20% (в костной ткани) до 85% (в головном мозге). </a:t>
            </a:r>
          </a:p>
          <a:p>
            <a:pPr algn="just"/>
            <a:r>
              <a:rPr lang="ru-RU" sz="1400" dirty="0">
                <a:latin typeface="Times New Roman" panose="02020603050405020304" pitchFamily="18" charset="0"/>
                <a:cs typeface="Times New Roman" panose="02020603050405020304" pitchFamily="18" charset="0"/>
              </a:rPr>
              <a:t>В сутки организм человека выводит около 2–2,5 литров воды. Столько же он получает в сумме с питьём и пищей. </a:t>
            </a:r>
            <a:r>
              <a:rPr lang="ru-RU" sz="1400" b="1" dirty="0">
                <a:highlight>
                  <a:srgbClr val="FFFF00"/>
                </a:highlight>
                <a:latin typeface="Times New Roman" panose="02020603050405020304" pitchFamily="18" charset="0"/>
                <a:cs typeface="Times New Roman" panose="02020603050405020304" pitchFamily="18" charset="0"/>
              </a:rPr>
              <a:t>__2__</a:t>
            </a:r>
            <a:r>
              <a:rPr lang="ru-RU" sz="1400" dirty="0">
                <a:latin typeface="Times New Roman" panose="02020603050405020304" pitchFamily="18" charset="0"/>
                <a:cs typeface="Times New Roman" panose="02020603050405020304" pitchFamily="18" charset="0"/>
              </a:rPr>
              <a:t>  организма приводит к быстрой гибели. Без воды человек может прожить не более 5–6  дней, а без пищи – не более 50 дней.</a:t>
            </a:r>
          </a:p>
          <a:p>
            <a:pPr algn="just"/>
            <a:r>
              <a:rPr lang="ru-RU" sz="1400" dirty="0">
                <a:latin typeface="Times New Roman" panose="02020603050405020304" pitchFamily="18" charset="0"/>
                <a:cs typeface="Times New Roman" panose="02020603050405020304" pitchFamily="18" charset="0"/>
              </a:rPr>
              <a:t>Уникальные свойства воды определяются строением её молекулы, которая состоит из одного атома кислорода и двух атомов водорода. При взаимодействие этих атомов на атоме кислорода образуется частичный отрицательный заряд, в то время как на атомах водорода – частичный положительный заряд. Как известно, разноимённые заряды притягиваются, поэтому соседние молекулы воды вступают во взаимодействие, называемое </a:t>
            </a:r>
            <a:r>
              <a:rPr lang="ru-RU" sz="1400" b="1" dirty="0">
                <a:highlight>
                  <a:srgbClr val="FFFF00"/>
                </a:highlight>
                <a:latin typeface="Times New Roman" panose="02020603050405020304" pitchFamily="18" charset="0"/>
                <a:cs typeface="Times New Roman" panose="02020603050405020304" pitchFamily="18" charset="0"/>
              </a:rPr>
              <a:t>__3__</a:t>
            </a:r>
            <a:r>
              <a:rPr lang="ru-RU" sz="1400" dirty="0">
                <a:latin typeface="Times New Roman" panose="02020603050405020304" pitchFamily="18" charset="0"/>
                <a:cs typeface="Times New Roman" panose="02020603050405020304" pitchFamily="18" charset="0"/>
              </a:rPr>
              <a:t> связью (рис. 1, рис. 2). Несмотря на то, что эта связь значительно слабее других типов связи, с её помощью молекулы воды образуют единую пространственную решётку. За счёт слабости связей она подвижна. Водородные связи определяют уникальные свойства воды, например её </a:t>
            </a:r>
            <a:r>
              <a:rPr lang="ru-RU" sz="1400" b="1" dirty="0">
                <a:highlight>
                  <a:srgbClr val="FFFF00"/>
                </a:highlight>
                <a:latin typeface="Times New Roman" panose="02020603050405020304" pitchFamily="18" charset="0"/>
                <a:cs typeface="Times New Roman" panose="02020603050405020304" pitchFamily="18" charset="0"/>
              </a:rPr>
              <a:t>__4__</a:t>
            </a:r>
            <a:r>
              <a:rPr lang="ru-RU" sz="1400" dirty="0">
                <a:latin typeface="Times New Roman" panose="02020603050405020304" pitchFamily="18" charset="0"/>
                <a:cs typeface="Times New Roman" panose="02020603050405020304" pitchFamily="18" charset="0"/>
              </a:rPr>
              <a:t> с полярными и неполярными молекулами. </a:t>
            </a:r>
          </a:p>
          <a:p>
            <a:pPr algn="just"/>
            <a:r>
              <a:rPr lang="ru-RU" sz="1400" dirty="0">
                <a:latin typeface="Times New Roman" panose="02020603050405020304" pitchFamily="18" charset="0"/>
                <a:cs typeface="Times New Roman" panose="02020603050405020304" pitchFamily="18" charset="0"/>
              </a:rPr>
              <a:t>Строение молекулы воды определяют те свойства, которые делают её «главным веществом в жизни». Вода является </a:t>
            </a:r>
            <a:r>
              <a:rPr lang="ru-RU" sz="1400" b="1" dirty="0">
                <a:highlight>
                  <a:srgbClr val="FFFF00"/>
                </a:highlight>
                <a:latin typeface="Times New Roman" panose="02020603050405020304" pitchFamily="18" charset="0"/>
                <a:cs typeface="Times New Roman" panose="02020603050405020304" pitchFamily="18" charset="0"/>
              </a:rPr>
              <a:t>__5__</a:t>
            </a:r>
            <a:r>
              <a:rPr lang="ru-RU" sz="1400" b="1"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минеральных веществ, многих органических соединений и средой, в которой совершаются все биохимические реакции. Благодаря ей поддерживается состояние динамического </a:t>
            </a:r>
            <a:r>
              <a:rPr lang="ru-RU" sz="1400" b="1" dirty="0">
                <a:highlight>
                  <a:srgbClr val="FFFF00"/>
                </a:highlight>
                <a:latin typeface="Times New Roman" panose="02020603050405020304" pitchFamily="18" charset="0"/>
                <a:cs typeface="Times New Roman" panose="02020603050405020304" pitchFamily="18" charset="0"/>
              </a:rPr>
              <a:t>__6__</a:t>
            </a:r>
            <a:r>
              <a:rPr lang="ru-RU" sz="1400" dirty="0">
                <a:latin typeface="Times New Roman" panose="02020603050405020304" pitchFamily="18" charset="0"/>
                <a:cs typeface="Times New Roman" panose="02020603050405020304" pitchFamily="18" charset="0"/>
              </a:rPr>
              <a:t>. Раствор – гомогенная система, состоящая из двух или нескольких компонентов, относительное содержание которых может меняться в широких пределах. Способы выражения состава раствора: </a:t>
            </a:r>
            <a:r>
              <a:rPr lang="ru-RU" sz="1400" b="1" dirty="0">
                <a:highlight>
                  <a:srgbClr val="FFFF00"/>
                </a:highlight>
                <a:latin typeface="Times New Roman" panose="02020603050405020304" pitchFamily="18" charset="0"/>
                <a:cs typeface="Times New Roman" panose="02020603050405020304" pitchFamily="18" charset="0"/>
              </a:rPr>
              <a:t>__7__</a:t>
            </a:r>
            <a:r>
              <a:rPr lang="ru-RU" sz="1400" dirty="0">
                <a:latin typeface="Times New Roman" panose="02020603050405020304" pitchFamily="18" charset="0"/>
                <a:cs typeface="Times New Roman" panose="02020603050405020304" pitchFamily="18" charset="0"/>
              </a:rPr>
              <a:t>. </a:t>
            </a:r>
          </a:p>
          <a:p>
            <a:pPr algn="just"/>
            <a:r>
              <a:rPr lang="ru-RU" sz="1400" dirty="0">
                <a:latin typeface="Times New Roman" panose="02020603050405020304" pitchFamily="18" charset="0"/>
                <a:cs typeface="Times New Roman" panose="02020603050405020304" pitchFamily="18" charset="0"/>
              </a:rPr>
              <a:t>Массовая доля – величина, показывающая, какую часть составляет масса данного компонента (растворенного вещества) от массы раствора, то есть массу </a:t>
            </a:r>
            <a:r>
              <a:rPr lang="ru-RU" sz="1400" b="1" dirty="0">
                <a:highlight>
                  <a:srgbClr val="FFFF00"/>
                </a:highlight>
                <a:latin typeface="Times New Roman" panose="02020603050405020304" pitchFamily="18" charset="0"/>
                <a:cs typeface="Times New Roman" panose="02020603050405020304" pitchFamily="18" charset="0"/>
              </a:rPr>
              <a:t>__8__</a:t>
            </a:r>
            <a:r>
              <a:rPr lang="ru-RU" sz="1400" dirty="0">
                <a:latin typeface="Times New Roman" panose="02020603050405020304" pitchFamily="18" charset="0"/>
                <a:cs typeface="Times New Roman" panose="02020603050405020304" pitchFamily="18" charset="0"/>
              </a:rPr>
              <a:t> вещества, содержащуюся в 100 г раствора: </a:t>
            </a: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algn="just">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Массу раствора можно определить по формуле: </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m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 V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 </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sym typeface="Symbol" panose="05050102010706020507" pitchFamily="18" charset="2"/>
              </a:rPr>
              <a:t></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 (р-</a:t>
            </a:r>
            <a:r>
              <a:rPr lang="ru-RU" sz="1400" i="1"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i="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just">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где </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Vр-ра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объем раствора (мл, л, м</a:t>
            </a:r>
            <a:r>
              <a:rPr lang="ru-RU" sz="1400" kern="100" baseline="30000" dirty="0">
                <a:effectLst/>
                <a:latin typeface="Times New Roman" panose="02020603050405020304" pitchFamily="18" charset="0"/>
                <a:ea typeface="Aptos" panose="020B0004020202020204" pitchFamily="34" charset="0"/>
                <a:cs typeface="Times New Roman" panose="02020603050405020304" pitchFamily="18" charset="0"/>
              </a:rPr>
              <a:t>3</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sym typeface="Symbol" panose="05050102010706020507" pitchFamily="18" charset="2"/>
              </a:rPr>
              <a:t></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(р-</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плотность раствора (г/мл, г/л, кг/м</a:t>
            </a:r>
            <a:r>
              <a:rPr lang="ru-RU" sz="1400" kern="100" baseline="30000" dirty="0">
                <a:effectLst/>
                <a:latin typeface="Times New Roman" panose="02020603050405020304" pitchFamily="18" charset="0"/>
                <a:ea typeface="Aptos" panose="020B0004020202020204" pitchFamily="34" charset="0"/>
                <a:cs typeface="Times New Roman" panose="02020603050405020304" pitchFamily="18" charset="0"/>
              </a:rPr>
              <a:t>3</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just">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Так как раствор состоит из растворенного вещества (или нескольких растворенных веществ) и </a:t>
            </a:r>
            <a:r>
              <a:rPr lang="ru-RU" sz="1400" b="1"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__9__</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то </a:t>
            </a:r>
          </a:p>
          <a:p>
            <a:pPr algn="just">
              <a:lnSpc>
                <a:spcPct val="114000"/>
              </a:lnSpc>
            </a:pP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m (р-</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ра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m (в-</a:t>
            </a:r>
            <a:r>
              <a:rPr lang="ru-RU" sz="1400" kern="100" dirty="0" err="1">
                <a:effectLst/>
                <a:latin typeface="Times New Roman" panose="02020603050405020304" pitchFamily="18" charset="0"/>
                <a:ea typeface="Aptos" panose="020B0004020202020204" pitchFamily="34" charset="0"/>
                <a:cs typeface="Times New Roman" panose="02020603050405020304" pitchFamily="18" charset="0"/>
              </a:rPr>
              <a:t>ва</a:t>
            </a:r>
            <a:r>
              <a:rPr lang="ru-RU" sz="1400" kern="100" dirty="0">
                <a:effectLst/>
                <a:latin typeface="Times New Roman" panose="02020603050405020304" pitchFamily="18" charset="0"/>
                <a:ea typeface="Aptos" panose="020B0004020202020204" pitchFamily="34" charset="0"/>
                <a:cs typeface="Times New Roman" panose="02020603050405020304" pitchFamily="18" charset="0"/>
              </a:rPr>
              <a:t>) + m (р-ля).</a:t>
            </a:r>
          </a:p>
          <a:p>
            <a:pPr algn="just">
              <a:lnSpc>
                <a:spcPct val="114000"/>
              </a:lnSpc>
            </a:pPr>
            <a:r>
              <a:rPr lang="ru-RU" sz="1400" b="1" kern="100" dirty="0">
                <a:effectLst/>
                <a:latin typeface="Times New Roman" panose="02020603050405020304" pitchFamily="18" charset="0"/>
                <a:ea typeface="Aptos" panose="020B0004020202020204" pitchFamily="34" charset="0"/>
                <a:cs typeface="Times New Roman" panose="02020603050405020304" pitchFamily="18" charset="0"/>
              </a:rPr>
              <a:t>Пропущенные слова: </a:t>
            </a:r>
            <a:r>
              <a:rPr lang="ru-RU" sz="14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растворенного, обезвоживание, вода, гомеостаза, взаимодействие, массовая доля, растворителем, растворителя, водородной.</a:t>
            </a: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r>
              <a:rPr lang="ru-RU" sz="1400" dirty="0">
                <a:latin typeface="Times New Roman" panose="02020603050405020304" pitchFamily="18" charset="0"/>
                <a:cs typeface="Times New Roman" panose="02020603050405020304" pitchFamily="18" charset="0"/>
              </a:rPr>
              <a:t>Ответ:</a:t>
            </a: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10" name="Заголовок 1">
            <a:extLst>
              <a:ext uri="{FF2B5EF4-FFF2-40B4-BE49-F238E27FC236}">
                <a16:creationId xmlns="" xmlns:a16="http://schemas.microsoft.com/office/drawing/2014/main" id="{A1BAE98A-7849-B0E3-202D-4108FF1CE923}"/>
              </a:ext>
            </a:extLst>
          </p:cNvPr>
          <p:cNvSpPr>
            <a:spLocks noGrp="1"/>
          </p:cNvSpPr>
          <p:nvPr>
            <p:ph type="title"/>
          </p:nvPr>
        </p:nvSpPr>
        <p:spPr>
          <a:xfrm>
            <a:off x="450471" y="0"/>
            <a:ext cx="11291058" cy="353634"/>
          </a:xfrm>
        </p:spPr>
        <p:txBody>
          <a:bodyPr>
            <a:normAutofit fontScale="90000"/>
          </a:body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многократная логическая переработка (задания к тексту)</a:t>
            </a:r>
            <a:endParaRPr lang="ru-RU" sz="2000" b="1" dirty="0"/>
          </a:p>
        </p:txBody>
      </p:sp>
      <p:pic>
        <p:nvPicPr>
          <p:cNvPr id="11" name="Рисунок 10" descr="Изображение выглядит как Шрифт, текст, белый, типография&#10;&#10;Контент, сгенерированный ИИ, может содержать ошибки.">
            <a:extLst>
              <a:ext uri="{FF2B5EF4-FFF2-40B4-BE49-F238E27FC236}">
                <a16:creationId xmlns="" xmlns:a16="http://schemas.microsoft.com/office/drawing/2014/main" id="{C58A2DBC-18F0-CB50-6BF6-519FC11ADB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4184" y="4081358"/>
            <a:ext cx="1420645" cy="549909"/>
          </a:xfrm>
          <a:prstGeom prst="rect">
            <a:avLst/>
          </a:prstGeom>
          <a:ln>
            <a:solidFill>
              <a:schemeClr val="tx1"/>
            </a:solidFill>
          </a:ln>
        </p:spPr>
      </p:pic>
      <p:pic>
        <p:nvPicPr>
          <p:cNvPr id="12" name="Рисунок 11">
            <a:extLst>
              <a:ext uri="{FF2B5EF4-FFF2-40B4-BE49-F238E27FC236}">
                <a16:creationId xmlns="" xmlns:a16="http://schemas.microsoft.com/office/drawing/2014/main" id="{EBFD217E-A28A-A35E-59E4-0F1BFD11BB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9907"/>
          <a:stretch/>
        </p:blipFill>
        <p:spPr bwMode="auto">
          <a:xfrm>
            <a:off x="8373816" y="4081358"/>
            <a:ext cx="3631734" cy="1328455"/>
          </a:xfrm>
          <a:prstGeom prst="rect">
            <a:avLst/>
          </a:prstGeom>
          <a:ln>
            <a:noFill/>
          </a:ln>
          <a:extLst>
            <a:ext uri="{53640926-AAD7-44D8-BBD7-CCE9431645EC}">
              <a14:shadowObscured xmlns:a14="http://schemas.microsoft.com/office/drawing/2010/main"/>
            </a:ext>
          </a:extLst>
        </p:spPr>
      </p:pic>
      <p:graphicFrame>
        <p:nvGraphicFramePr>
          <p:cNvPr id="13" name="Таблица 12">
            <a:extLst>
              <a:ext uri="{FF2B5EF4-FFF2-40B4-BE49-F238E27FC236}">
                <a16:creationId xmlns="" xmlns:a16="http://schemas.microsoft.com/office/drawing/2014/main" id="{AA63E1A5-BAD2-CAE5-31F7-1CBE399E8440}"/>
              </a:ext>
            </a:extLst>
          </p:cNvPr>
          <p:cNvGraphicFramePr>
            <a:graphicFrameLocks noGrp="1"/>
          </p:cNvGraphicFramePr>
          <p:nvPr>
            <p:extLst/>
          </p:nvPr>
        </p:nvGraphicFramePr>
        <p:xfrm>
          <a:off x="794024" y="6090007"/>
          <a:ext cx="6367065" cy="709803"/>
        </p:xfrm>
        <a:graphic>
          <a:graphicData uri="http://schemas.openxmlformats.org/drawingml/2006/table">
            <a:tbl>
              <a:tblPr firstRow="1" firstCol="1" bandRow="1">
                <a:tableStyleId>{5940675A-B579-460E-94D1-54222C63F5DA}</a:tableStyleId>
              </a:tblPr>
              <a:tblGrid>
                <a:gridCol w="442156">
                  <a:extLst>
                    <a:ext uri="{9D8B030D-6E8A-4147-A177-3AD203B41FA5}">
                      <a16:colId xmlns="" xmlns:a16="http://schemas.microsoft.com/office/drawing/2014/main" val="1428859536"/>
                    </a:ext>
                  </a:extLst>
                </a:gridCol>
                <a:gridCol w="1486965">
                  <a:extLst>
                    <a:ext uri="{9D8B030D-6E8A-4147-A177-3AD203B41FA5}">
                      <a16:colId xmlns="" xmlns:a16="http://schemas.microsoft.com/office/drawing/2014/main" val="3319096433"/>
                    </a:ext>
                  </a:extLst>
                </a:gridCol>
                <a:gridCol w="469194">
                  <a:extLst>
                    <a:ext uri="{9D8B030D-6E8A-4147-A177-3AD203B41FA5}">
                      <a16:colId xmlns="" xmlns:a16="http://schemas.microsoft.com/office/drawing/2014/main" val="2951966222"/>
                    </a:ext>
                  </a:extLst>
                </a:gridCol>
                <a:gridCol w="1765300">
                  <a:extLst>
                    <a:ext uri="{9D8B030D-6E8A-4147-A177-3AD203B41FA5}">
                      <a16:colId xmlns="" xmlns:a16="http://schemas.microsoft.com/office/drawing/2014/main" val="2166998620"/>
                    </a:ext>
                  </a:extLst>
                </a:gridCol>
                <a:gridCol w="463550">
                  <a:extLst>
                    <a:ext uri="{9D8B030D-6E8A-4147-A177-3AD203B41FA5}">
                      <a16:colId xmlns="" xmlns:a16="http://schemas.microsoft.com/office/drawing/2014/main" val="1466298822"/>
                    </a:ext>
                  </a:extLst>
                </a:gridCol>
                <a:gridCol w="1739900">
                  <a:extLst>
                    <a:ext uri="{9D8B030D-6E8A-4147-A177-3AD203B41FA5}">
                      <a16:colId xmlns="" xmlns:a16="http://schemas.microsoft.com/office/drawing/2014/main" val="359746290"/>
                    </a:ext>
                  </a:extLst>
                </a:gridCol>
              </a:tblGrid>
              <a:tr h="0">
                <a:tc>
                  <a:txBody>
                    <a:bodyPr/>
                    <a:lstStyle/>
                    <a:p>
                      <a:pPr algn="ctr">
                        <a:lnSpc>
                          <a:spcPct val="115000"/>
                        </a:lnSpc>
                        <a:spcAft>
                          <a:spcPts val="800"/>
                        </a:spcAft>
                      </a:pPr>
                      <a:r>
                        <a:rPr lang="ru-RU" sz="1350" kern="0" dirty="0">
                          <a:effectLst/>
                        </a:rPr>
                        <a:t>1</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a:effectLst/>
                        </a:rPr>
                        <a:t> </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ru-RU" sz="1350" kern="0">
                          <a:effectLst/>
                        </a:rPr>
                        <a:t>4</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dirty="0">
                          <a:effectLst/>
                        </a:rPr>
                        <a:t> </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ru-RU" sz="1350" kern="0">
                          <a:effectLst/>
                        </a:rPr>
                        <a:t>7</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a:effectLst/>
                        </a:rPr>
                        <a:t> </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627983977"/>
                  </a:ext>
                </a:extLst>
              </a:tr>
              <a:tr h="0">
                <a:tc>
                  <a:txBody>
                    <a:bodyPr/>
                    <a:lstStyle/>
                    <a:p>
                      <a:pPr algn="ctr">
                        <a:lnSpc>
                          <a:spcPct val="115000"/>
                        </a:lnSpc>
                        <a:spcAft>
                          <a:spcPts val="800"/>
                        </a:spcAft>
                      </a:pPr>
                      <a:r>
                        <a:rPr lang="ru-RU" sz="1350" kern="0">
                          <a:effectLst/>
                        </a:rPr>
                        <a:t>2</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a:effectLst/>
                        </a:rPr>
                        <a:t> </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ru-RU" sz="1350" kern="0">
                          <a:effectLst/>
                        </a:rPr>
                        <a:t>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dirty="0">
                          <a:effectLst/>
                        </a:rPr>
                        <a:t> </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ru-RU" sz="1350" kern="0">
                          <a:effectLst/>
                        </a:rPr>
                        <a:t>8</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a:effectLst/>
                        </a:rPr>
                        <a:t> </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643050797"/>
                  </a:ext>
                </a:extLst>
              </a:tr>
              <a:tr h="0">
                <a:tc>
                  <a:txBody>
                    <a:bodyPr/>
                    <a:lstStyle/>
                    <a:p>
                      <a:pPr algn="ctr">
                        <a:lnSpc>
                          <a:spcPct val="115000"/>
                        </a:lnSpc>
                        <a:spcAft>
                          <a:spcPts val="800"/>
                        </a:spcAft>
                      </a:pPr>
                      <a:r>
                        <a:rPr lang="ru-RU" sz="1350" kern="0">
                          <a:effectLst/>
                        </a:rPr>
                        <a:t>3</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a:effectLst/>
                        </a:rPr>
                        <a:t> </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pPr>
                      <a:r>
                        <a:rPr lang="ru-RU" sz="1350" kern="0">
                          <a:effectLst/>
                        </a:rPr>
                        <a:t>6</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dirty="0">
                          <a:effectLst/>
                        </a:rPr>
                        <a:t> </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r>
                        <a:rPr lang="ru-RU" sz="1350" kern="0">
                          <a:effectLst/>
                        </a:rPr>
                        <a:t>9</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pPr>
                      <a:r>
                        <a:rPr lang="ru-RU" sz="1350" kern="0" dirty="0">
                          <a:effectLst/>
                        </a:rPr>
                        <a:t> </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2785913072"/>
                  </a:ext>
                </a:extLst>
              </a:tr>
            </a:tbl>
          </a:graphicData>
        </a:graphic>
      </p:graphicFrame>
    </p:spTree>
    <p:extLst>
      <p:ext uri="{BB962C8B-B14F-4D97-AF65-F5344CB8AC3E}">
        <p14:creationId xmlns:p14="http://schemas.microsoft.com/office/powerpoint/2010/main" val="1867214607"/>
      </p:ext>
    </p:extLst>
  </p:cSld>
  <p:clrMapOvr>
    <a:masterClrMapping/>
  </p:clrMapOvr>
  <p:transition>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502568"/>
            <a:ext cx="10351752" cy="1062814"/>
          </a:xfrm>
        </p:spPr>
        <p:txBody>
          <a:bodyPr/>
          <a:lstStyle/>
          <a:p>
            <a:r>
              <a:rPr lang="ru-RU" b="1" dirty="0" smtClean="0">
                <a:effectLst>
                  <a:outerShdw blurRad="38100" dist="38100" dir="2700000" algn="tl">
                    <a:srgbClr val="000000">
                      <a:alpha val="43137"/>
                    </a:srgbClr>
                  </a:outerShdw>
                </a:effectLst>
              </a:rPr>
              <a:t>Диагностика усвоения информации</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rmAutofit/>
          </a:bodyPr>
          <a:lstStyle/>
          <a:p>
            <a:r>
              <a:rPr lang="ru-RU" sz="2400" b="1" i="1" dirty="0" smtClean="0"/>
              <a:t>(з</a:t>
            </a:r>
            <a:r>
              <a:rPr lang="ru-RU" sz="2400" b="1" i="1" dirty="0" smtClean="0">
                <a:latin typeface="Times New Roman" panose="02020603050405020304" pitchFamily="18" charset="0"/>
                <a:ea typeface="Aptos" panose="020B0004020202020204" pitchFamily="34" charset="0"/>
              </a:rPr>
              <a:t>адания  </a:t>
            </a:r>
            <a:r>
              <a:rPr lang="ru-RU" sz="2400" b="1" i="1" dirty="0">
                <a:latin typeface="Times New Roman" panose="02020603050405020304" pitchFamily="18" charset="0"/>
                <a:ea typeface="Aptos" panose="020B0004020202020204" pitchFamily="34" charset="0"/>
              </a:rPr>
              <a:t>для диагностики усвоения </a:t>
            </a:r>
            <a:r>
              <a:rPr lang="ru-RU" sz="2400" b="1" i="1" dirty="0" smtClean="0">
                <a:latin typeface="Times New Roman" panose="02020603050405020304" pitchFamily="18" charset="0"/>
                <a:ea typeface="Aptos" panose="020B0004020202020204" pitchFamily="34" charset="0"/>
              </a:rPr>
              <a:t>признаков)</a:t>
            </a:r>
            <a:endParaRPr lang="ru-RU" sz="2400" b="1" i="1" dirty="0"/>
          </a:p>
          <a:p>
            <a:r>
              <a:rPr lang="ru-RU" sz="2800" b="1" dirty="0" smtClean="0"/>
              <a:t>Идентификация</a:t>
            </a:r>
            <a:endParaRPr lang="ru-RU" sz="2800" b="1" dirty="0"/>
          </a:p>
        </p:txBody>
      </p:sp>
    </p:spTree>
    <p:extLst>
      <p:ext uri="{BB962C8B-B14F-4D97-AF65-F5344CB8AC3E}">
        <p14:creationId xmlns:p14="http://schemas.microsoft.com/office/powerpoint/2010/main" val="1300816048"/>
      </p:ext>
    </p:extLst>
  </p:cSld>
  <p:clrMapOvr>
    <a:masterClrMapping/>
  </p:clrMapOvr>
  <p:transition>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7D126A5D-CDBB-55AB-F5C9-1A9AAFD88747}"/>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признаков</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
        <p:nvSpPr>
          <p:cNvPr id="6" name="TextBox 5">
            <a:extLst>
              <a:ext uri="{FF2B5EF4-FFF2-40B4-BE49-F238E27FC236}">
                <a16:creationId xmlns:a16="http://schemas.microsoft.com/office/drawing/2014/main" xmlns="" id="{AF6EAD97-F540-0D5C-6B06-716A1E043CA3}"/>
              </a:ext>
            </a:extLst>
          </p:cNvPr>
          <p:cNvSpPr txBox="1"/>
          <p:nvPr/>
        </p:nvSpPr>
        <p:spPr>
          <a:xfrm>
            <a:off x="334967" y="1602830"/>
            <a:ext cx="11532981" cy="4730334"/>
          </a:xfrm>
          <a:prstGeom prst="rect">
            <a:avLst/>
          </a:prstGeom>
          <a:noFill/>
        </p:spPr>
        <p:txBody>
          <a:bodyPr wrap="square">
            <a:spAutoFit/>
          </a:bodyPr>
          <a:lstStyle/>
          <a:p>
            <a:pPr marL="342900" lvl="0" indent="-342900">
              <a:lnSpc>
                <a:spcPct val="115000"/>
              </a:lnSpc>
              <a:buFont typeface="+mj-lt"/>
              <a:buAutoNum type="romanUcPeriod"/>
              <a:tabLst>
                <a:tab pos="270510" algn="l"/>
              </a:tabLst>
            </a:pP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Идентификация (биология, химия) </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№1.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Назовите понятие по его определению.</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Вещество, которое являете средой для протекания всех химических реакций называется?</a:t>
            </a:r>
          </a:p>
          <a:p>
            <a:pPr>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_________</a:t>
            </a:r>
          </a:p>
          <a:p>
            <a:pPr>
              <a:lnSpc>
                <a:spcPct val="115000"/>
              </a:lnSpc>
            </a:pP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№2. </a:t>
            </a:r>
            <a:r>
              <a:rPr lang="ru-RU" sz="2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Динамическое постоянство внутренней среды организма называется?</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_________</a:t>
            </a:r>
          </a:p>
          <a:p>
            <a:pPr>
              <a:lnSpc>
                <a:spcPct val="115000"/>
              </a:lnSpc>
            </a:pP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№3. </a:t>
            </a:r>
            <a:r>
              <a:rPr lang="ru-RU" sz="2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Гомогенная система, состоящая из двух или нескольких компонентов, содержание которых может меняться в широких пределах, называется?</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 _________</a:t>
            </a:r>
          </a:p>
          <a:p>
            <a:pPr>
              <a:lnSpc>
                <a:spcPct val="115000"/>
              </a:lnSpc>
            </a:pPr>
            <a:endParaRPr lang="ru-RU" sz="24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pSp>
        <p:nvGrpSpPr>
          <p:cNvPr id="9" name="Группа 8">
            <a:extLst>
              <a:ext uri="{FF2B5EF4-FFF2-40B4-BE49-F238E27FC236}">
                <a16:creationId xmlns:a16="http://schemas.microsoft.com/office/drawing/2014/main" xmlns="" id="{D9FD9223-5BCE-D102-24B7-183C7866DDAA}"/>
              </a:ext>
            </a:extLst>
          </p:cNvPr>
          <p:cNvGrpSpPr/>
          <p:nvPr/>
        </p:nvGrpSpPr>
        <p:grpSpPr>
          <a:xfrm>
            <a:off x="2051905" y="1186577"/>
            <a:ext cx="2094865" cy="193675"/>
            <a:chOff x="1073529" y="-8964"/>
            <a:chExt cx="2095248" cy="193780"/>
          </a:xfrm>
        </p:grpSpPr>
        <p:sp>
          <p:nvSpPr>
            <p:cNvPr id="10" name="Прямоугольник: скругленные углы 9">
              <a:extLst>
                <a:ext uri="{FF2B5EF4-FFF2-40B4-BE49-F238E27FC236}">
                  <a16:creationId xmlns:a16="http://schemas.microsoft.com/office/drawing/2014/main" xmlns="" id="{0CC18EBE-56B8-F3E6-99C8-A87897203663}"/>
                </a:ext>
              </a:extLst>
            </p:cNvPr>
            <p:cNvSpPr/>
            <p:nvPr/>
          </p:nvSpPr>
          <p:spPr>
            <a:xfrm>
              <a:off x="1073529" y="-8964"/>
              <a:ext cx="2095248" cy="19378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nSpc>
                  <a:spcPct val="107000"/>
                </a:lnSpc>
                <a:spcAft>
                  <a:spcPts val="800"/>
                </a:spcAft>
              </a:pPr>
              <a:r>
                <a:rPr lang="ru-RU" sz="10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ПОНЯТИЕ                      ПРИЗНАК</a:t>
              </a:r>
              <a:endParaRPr lang="ru-RU" sz="1100" kern="100" dirty="0">
                <a:effectLst/>
                <a:ea typeface="Aptos" panose="020B0004020202020204" pitchFamily="34" charset="0"/>
                <a:cs typeface="Times New Roman" panose="02020603050405020304" pitchFamily="18" charset="0"/>
              </a:endParaRPr>
            </a:p>
          </p:txBody>
        </p:sp>
        <p:cxnSp>
          <p:nvCxnSpPr>
            <p:cNvPr id="11" name="Прямая соединительная линия 10">
              <a:extLst>
                <a:ext uri="{FF2B5EF4-FFF2-40B4-BE49-F238E27FC236}">
                  <a16:creationId xmlns:a16="http://schemas.microsoft.com/office/drawing/2014/main" xmlns="" id="{CA8363B8-5089-949A-E213-D4A463A1E6D0}"/>
                </a:ext>
              </a:extLst>
            </p:cNvPr>
            <p:cNvCxnSpPr/>
            <p:nvPr/>
          </p:nvCxnSpPr>
          <p:spPr>
            <a:xfrm>
              <a:off x="1802331" y="87925"/>
              <a:ext cx="589280" cy="0"/>
            </a:xfrm>
            <a:prstGeom prst="line">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3661870"/>
      </p:ext>
    </p:extLst>
  </p:cSld>
  <p:clrMapOvr>
    <a:masterClrMapping/>
  </p:clrMapOvr>
  <p:transition>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541069"/>
            <a:ext cx="10351752" cy="1024313"/>
          </a:xfrm>
        </p:spPr>
        <p:txBody>
          <a:bodyPr/>
          <a:lstStyle/>
          <a:p>
            <a:r>
              <a:rPr lang="ru-RU" b="1" dirty="0" smtClean="0">
                <a:effectLst>
                  <a:outerShdw blurRad="38100" dist="38100" dir="2700000" algn="tl">
                    <a:srgbClr val="000000">
                      <a:alpha val="43137"/>
                    </a:srgbClr>
                  </a:outerShdw>
                </a:effectLst>
              </a:rPr>
              <a:t>Диагностика усвоения информации</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Альтернативный выбор</a:t>
            </a:r>
            <a:endParaRPr lang="ru-RU" sz="2800" b="1" dirty="0"/>
          </a:p>
        </p:txBody>
      </p:sp>
    </p:spTree>
    <p:extLst>
      <p:ext uri="{BB962C8B-B14F-4D97-AF65-F5344CB8AC3E}">
        <p14:creationId xmlns:p14="http://schemas.microsoft.com/office/powerpoint/2010/main" val="3558051971"/>
      </p:ext>
    </p:extLst>
  </p:cSld>
  <p:clrMapOvr>
    <a:masterClrMapping/>
  </p:clrMapOvr>
  <p:transition>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7D126A5D-CDBB-55AB-F5C9-1A9AAFD88747}"/>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признаков</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
        <p:nvSpPr>
          <p:cNvPr id="6" name="TextBox 5">
            <a:extLst>
              <a:ext uri="{FF2B5EF4-FFF2-40B4-BE49-F238E27FC236}">
                <a16:creationId xmlns:a16="http://schemas.microsoft.com/office/drawing/2014/main" xmlns="" id="{AF6EAD97-F540-0D5C-6B06-716A1E043CA3}"/>
              </a:ext>
            </a:extLst>
          </p:cNvPr>
          <p:cNvSpPr txBox="1"/>
          <p:nvPr/>
        </p:nvSpPr>
        <p:spPr>
          <a:xfrm>
            <a:off x="354219" y="685800"/>
            <a:ext cx="10974716" cy="6075509"/>
          </a:xfrm>
          <a:prstGeom prst="rect">
            <a:avLst/>
          </a:prstGeom>
          <a:noFill/>
        </p:spPr>
        <p:txBody>
          <a:bodyPr wrap="square">
            <a:spAutoFit/>
          </a:bodyPr>
          <a:lstStyle/>
          <a:p>
            <a:pPr lvl="0">
              <a:lnSpc>
                <a:spcPct val="115000"/>
              </a:lnSpc>
              <a:tabLst>
                <a:tab pos="270510" algn="l"/>
              </a:tabLst>
            </a:pP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II</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Альтернативный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выбор </a:t>
            </a:r>
          </a:p>
          <a:p>
            <a:pPr lvl="0">
              <a:lnSpc>
                <a:spcPct val="115000"/>
              </a:lnSpc>
              <a:tabLst>
                <a:tab pos="270510" algn="l"/>
              </a:tabLst>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Выберите правильный ответ.</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Является ли концентрация раствора хлорида натрия:</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А. 0,9% - физиологическим?</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Б. 0,1% - гипертоническим?</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В. 1,5% - гипотоническим?</a:t>
            </a:r>
          </a:p>
          <a:p>
            <a:pPr>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 ______</a:t>
            </a:r>
          </a:p>
          <a:p>
            <a:pPr>
              <a:lnSpc>
                <a:spcPct val="115000"/>
              </a:lnSpc>
            </a:pP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2 (химия). </a:t>
            </a:r>
            <a:r>
              <a:rPr lang="ru-RU" sz="2400" dirty="0">
                <a:latin typeface="Times New Roman" panose="02020603050405020304" pitchFamily="18" charset="0"/>
                <a:cs typeface="Times New Roman" panose="02020603050405020304" pitchFamily="18" charset="0"/>
              </a:rPr>
              <a:t>Выберите правильный ответ.</a:t>
            </a:r>
          </a:p>
          <a:p>
            <a:r>
              <a:rPr lang="ru-RU" sz="2400" dirty="0" smtClean="0">
                <a:latin typeface="Times New Roman" panose="02020603050405020304" pitchFamily="18" charset="0"/>
                <a:cs typeface="Times New Roman" panose="02020603050405020304" pitchFamily="18" charset="0"/>
              </a:rPr>
              <a:t>Показывает ли массовая доля:</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А. сколько граммов вещества содержится в 100 г раствора.</a:t>
            </a:r>
          </a:p>
          <a:p>
            <a:r>
              <a:rPr lang="ru-RU" sz="2400" dirty="0">
                <a:latin typeface="Times New Roman" panose="02020603050405020304" pitchFamily="18" charset="0"/>
                <a:cs typeface="Times New Roman" panose="02020603050405020304" pitchFamily="18" charset="0"/>
              </a:rPr>
              <a:t>Б. массу 100 г раствора.</a:t>
            </a:r>
          </a:p>
          <a:p>
            <a:r>
              <a:rPr lang="ru-RU" sz="2400" dirty="0">
                <a:latin typeface="Times New Roman" panose="02020603050405020304" pitchFamily="18" charset="0"/>
                <a:cs typeface="Times New Roman" panose="02020603050405020304" pitchFamily="18" charset="0"/>
              </a:rPr>
              <a:t>В. процентный состав раствора: сколько процентов содержится растворителя и вещества в растворе. </a:t>
            </a:r>
            <a:endParaRPr lang="ru-RU" sz="2400" dirty="0" smtClean="0">
              <a:latin typeface="Times New Roman" panose="02020603050405020304" pitchFamily="18" charset="0"/>
              <a:cs typeface="Times New Roman" panose="02020603050405020304" pitchFamily="18" charset="0"/>
            </a:endParaRPr>
          </a:p>
          <a:p>
            <a:r>
              <a:rPr lang="ru-RU" sz="2400" i="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pSp>
        <p:nvGrpSpPr>
          <p:cNvPr id="9" name="Группа 8">
            <a:extLst>
              <a:ext uri="{FF2B5EF4-FFF2-40B4-BE49-F238E27FC236}">
                <a16:creationId xmlns:a16="http://schemas.microsoft.com/office/drawing/2014/main" xmlns="" id="{D9FD9223-5BCE-D102-24B7-183C7866DDAA}"/>
              </a:ext>
            </a:extLst>
          </p:cNvPr>
          <p:cNvGrpSpPr/>
          <p:nvPr/>
        </p:nvGrpSpPr>
        <p:grpSpPr>
          <a:xfrm>
            <a:off x="4455539" y="870589"/>
            <a:ext cx="2094865" cy="193675"/>
            <a:chOff x="1073529" y="-8964"/>
            <a:chExt cx="2095248" cy="193780"/>
          </a:xfrm>
        </p:grpSpPr>
        <p:sp>
          <p:nvSpPr>
            <p:cNvPr id="10" name="Прямоугольник: скругленные углы 9">
              <a:extLst>
                <a:ext uri="{FF2B5EF4-FFF2-40B4-BE49-F238E27FC236}">
                  <a16:creationId xmlns:a16="http://schemas.microsoft.com/office/drawing/2014/main" xmlns="" id="{0CC18EBE-56B8-F3E6-99C8-A87897203663}"/>
                </a:ext>
              </a:extLst>
            </p:cNvPr>
            <p:cNvSpPr/>
            <p:nvPr/>
          </p:nvSpPr>
          <p:spPr>
            <a:xfrm>
              <a:off x="1073529" y="-8964"/>
              <a:ext cx="2095248" cy="19378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nSpc>
                  <a:spcPct val="107000"/>
                </a:lnSpc>
                <a:spcAft>
                  <a:spcPts val="800"/>
                </a:spcAft>
              </a:pPr>
              <a:r>
                <a:rPr lang="ru-RU" sz="10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ПОНЯТИЕ                      ПРИЗНАК</a:t>
              </a:r>
              <a:endParaRPr lang="ru-RU" sz="1100" kern="100" dirty="0">
                <a:effectLst/>
                <a:ea typeface="Aptos" panose="020B0004020202020204" pitchFamily="34" charset="0"/>
                <a:cs typeface="Times New Roman" panose="02020603050405020304" pitchFamily="18" charset="0"/>
              </a:endParaRPr>
            </a:p>
          </p:txBody>
        </p:sp>
        <p:cxnSp>
          <p:nvCxnSpPr>
            <p:cNvPr id="11" name="Прямая соединительная линия 10">
              <a:extLst>
                <a:ext uri="{FF2B5EF4-FFF2-40B4-BE49-F238E27FC236}">
                  <a16:creationId xmlns:a16="http://schemas.microsoft.com/office/drawing/2014/main" xmlns="" id="{CA8363B8-5089-949A-E213-D4A463A1E6D0}"/>
                </a:ext>
              </a:extLst>
            </p:cNvPr>
            <p:cNvCxnSpPr/>
            <p:nvPr/>
          </p:nvCxnSpPr>
          <p:spPr>
            <a:xfrm>
              <a:off x="1802331" y="87925"/>
              <a:ext cx="589280" cy="0"/>
            </a:xfrm>
            <a:prstGeom prst="line">
              <a:avLst/>
            </a:prstGeom>
            <a:ln w="12700">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1045363"/>
      </p:ext>
    </p:extLst>
  </p:cSld>
  <p:clrMapOvr>
    <a:masterClrMapping/>
  </p:clrMapOvr>
  <p:transition>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387065"/>
            <a:ext cx="10351752" cy="1051417"/>
          </a:xfrm>
        </p:spPr>
        <p:txBody>
          <a:bodyPr/>
          <a:lstStyle/>
          <a:p>
            <a:r>
              <a:rPr lang="ru-RU" b="1" dirty="0" smtClean="0">
                <a:effectLst>
                  <a:outerShdw blurRad="38100" dist="38100" dir="2700000" algn="tl">
                    <a:srgbClr val="000000">
                      <a:alpha val="43137"/>
                    </a:srgbClr>
                  </a:outerShdw>
                </a:effectLst>
              </a:rPr>
              <a:t>Диагностика усвоения информации</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множественный выбор</a:t>
            </a:r>
            <a:endParaRPr lang="ru-RU" sz="2800" b="1" dirty="0"/>
          </a:p>
        </p:txBody>
      </p:sp>
    </p:spTree>
    <p:extLst>
      <p:ext uri="{BB962C8B-B14F-4D97-AF65-F5344CB8AC3E}">
        <p14:creationId xmlns:p14="http://schemas.microsoft.com/office/powerpoint/2010/main" val="2723231402"/>
      </p:ext>
    </p:extLst>
  </p:cSld>
  <p:clrMapOvr>
    <a:masterClrMapping/>
  </p:clrMapOvr>
  <p:transition>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2E906DE3-3905-B5C1-D2BD-EB67AAC704B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xmlns="" id="{76A7C697-CAE7-838E-9790-312A6534E889}"/>
              </a:ext>
            </a:extLst>
          </p:cNvPr>
          <p:cNvSpPr txBox="1"/>
          <p:nvPr/>
        </p:nvSpPr>
        <p:spPr>
          <a:xfrm>
            <a:off x="254591" y="102304"/>
            <a:ext cx="11305349" cy="6755696"/>
          </a:xfrm>
          <a:prstGeom prst="rect">
            <a:avLst/>
          </a:prstGeom>
          <a:noFill/>
        </p:spPr>
        <p:txBody>
          <a:bodyPr wrap="square">
            <a:spAutoFit/>
          </a:bodyPr>
          <a:lstStyle/>
          <a:p>
            <a:pPr lvl="0">
              <a:lnSpc>
                <a:spcPct val="115000"/>
              </a:lnSpc>
              <a:tabLst>
                <a:tab pos="270510" algn="l"/>
              </a:tabLst>
            </a:pPr>
            <a:r>
              <a:rPr lang="en-US"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III</a:t>
            </a:r>
            <a:r>
              <a:rPr lang="ru-RU"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Множественный выбор.  </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Выберите три верных ответа из пяти. </a:t>
            </a:r>
          </a:p>
          <a:p>
            <a:pPr algn="just">
              <a:lnSpc>
                <a:spcPct val="115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Какие признаки характерны для эритроцитов крови с разной концентрацией хлорида натрия?</a:t>
            </a:r>
          </a:p>
          <a:p>
            <a:pPr marL="342900" lvl="0" indent="-342900">
              <a:lnSpc>
                <a:spcPct val="115000"/>
              </a:lnSpc>
              <a:buFont typeface="+mj-lt"/>
              <a:buAutoNum type="arabicPeriod"/>
              <a:tabLst>
                <a:tab pos="18034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Имеют форму двояковогнутой линзы.</a:t>
            </a:r>
          </a:p>
          <a:p>
            <a:pPr marL="342900" lvl="0" indent="-342900">
              <a:lnSpc>
                <a:spcPct val="115000"/>
              </a:lnSpc>
              <a:buFont typeface="+mj-lt"/>
              <a:buAutoNum type="arabicPeriod"/>
              <a:tabLst>
                <a:tab pos="18034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Изменяют скорость перемещения в растворе.</a:t>
            </a:r>
          </a:p>
          <a:p>
            <a:pPr marL="342900" lvl="0" indent="-342900">
              <a:lnSpc>
                <a:spcPct val="115000"/>
              </a:lnSpc>
              <a:buFont typeface="+mj-lt"/>
              <a:buAutoNum type="arabicPeriod"/>
              <a:tabLst>
                <a:tab pos="18034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Сморщиваются.</a:t>
            </a:r>
          </a:p>
          <a:p>
            <a:pPr marL="342900" lvl="0" indent="-342900">
              <a:lnSpc>
                <a:spcPct val="115000"/>
              </a:lnSpc>
              <a:buFont typeface="+mj-lt"/>
              <a:buAutoNum type="arabicPeriod"/>
              <a:tabLst>
                <a:tab pos="18034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Лопаются.</a:t>
            </a:r>
          </a:p>
          <a:p>
            <a:pPr marL="342900" lvl="0" indent="-342900">
              <a:lnSpc>
                <a:spcPct val="115000"/>
              </a:lnSpc>
              <a:buFont typeface="+mj-lt"/>
              <a:buAutoNum type="arabicPeriod"/>
              <a:tabLst>
                <a:tab pos="18034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Меняют свою плотность.</a:t>
            </a:r>
          </a:p>
          <a:p>
            <a:pPr>
              <a:lnSpc>
                <a:spcPct val="115000"/>
              </a:lnSpc>
              <a:tabLst>
                <a:tab pos="270510" algn="l"/>
              </a:tabLst>
            </a:pPr>
            <a:r>
              <a:rPr lang="ru-RU" sz="2000" i="1" kern="100" dirty="0">
                <a:effectLst/>
                <a:latin typeface="Times New Roman" panose="02020603050405020304" pitchFamily="18" charset="0"/>
                <a:ea typeface="Aptos" panose="020B0004020202020204" pitchFamily="34" charset="0"/>
                <a:cs typeface="Times New Roman" panose="02020603050405020304" pitchFamily="18" charset="0"/>
              </a:rPr>
              <a:t>Ответ: _____________</a:t>
            </a:r>
          </a:p>
          <a:p>
            <a:pPr>
              <a:lnSpc>
                <a:spcPct val="115000"/>
              </a:lnSpc>
              <a:tabLst>
                <a:tab pos="270510" algn="l"/>
              </a:tabLst>
            </a:pPr>
            <a:endParaRPr lang="ru-RU" sz="2000" i="1" kern="100" dirty="0">
              <a:latin typeface="Times New Roman" panose="02020603050405020304" pitchFamily="18" charset="0"/>
              <a:ea typeface="Aptos" panose="020B0004020202020204" pitchFamily="34" charset="0"/>
              <a:cs typeface="Times New Roman" panose="02020603050405020304" pitchFamily="18" charset="0"/>
            </a:endParaRPr>
          </a:p>
          <a:p>
            <a:r>
              <a:rPr lang="ru-RU" sz="2000" b="1" kern="100" dirty="0">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smtClean="0">
                <a:latin typeface="Times New Roman" panose="02020603050405020304" pitchFamily="18" charset="0"/>
                <a:ea typeface="Aptos" panose="020B0004020202020204" pitchFamily="34" charset="0"/>
                <a:cs typeface="Times New Roman" panose="02020603050405020304" pitchFamily="18" charset="0"/>
              </a:rPr>
              <a:t>№2 (химия). </a:t>
            </a:r>
            <a:r>
              <a:rPr lang="ru-RU" sz="2000" dirty="0" smtClean="0">
                <a:latin typeface="Times New Roman" panose="02020603050405020304" pitchFamily="18" charset="0"/>
                <a:cs typeface="Times New Roman" panose="02020603050405020304" pitchFamily="18" charset="0"/>
              </a:rPr>
              <a:t>Выберите </a:t>
            </a:r>
            <a:r>
              <a:rPr lang="ru-RU" sz="2000" dirty="0">
                <a:latin typeface="Times New Roman" panose="02020603050405020304" pitchFamily="18" charset="0"/>
                <a:cs typeface="Times New Roman" panose="02020603050405020304" pitchFamily="18" charset="0"/>
              </a:rPr>
              <a:t>три верных ответа из пяти. </a:t>
            </a:r>
          </a:p>
          <a:p>
            <a:pPr lvl="0"/>
            <a:r>
              <a:rPr lang="ru-RU" sz="2000" dirty="0">
                <a:latin typeface="Times New Roman" panose="02020603050405020304" pitchFamily="18" charset="0"/>
                <a:cs typeface="Times New Roman" panose="02020603050405020304" pitchFamily="18" charset="0"/>
              </a:rPr>
              <a:t>Уникальные свойства воды определяются строением её молекулы</a:t>
            </a:r>
          </a:p>
          <a:p>
            <a:pPr lvl="0"/>
            <a:r>
              <a:rPr lang="ru-RU" sz="2000" dirty="0" smtClean="0">
                <a:latin typeface="Times New Roman" panose="02020603050405020304" pitchFamily="18" charset="0"/>
                <a:cs typeface="Times New Roman" panose="02020603050405020304" pitchFamily="18" charset="0"/>
              </a:rPr>
              <a:t>1. К </a:t>
            </a:r>
            <a:r>
              <a:rPr lang="ru-RU" sz="2000" dirty="0">
                <a:latin typeface="Times New Roman" panose="02020603050405020304" pitchFamily="18" charset="0"/>
                <a:cs typeface="Times New Roman" panose="02020603050405020304" pitchFamily="18" charset="0"/>
              </a:rPr>
              <a:t>минеральным веществам, входящим в состав живых организмов, относится вода и кислоты</a:t>
            </a:r>
          </a:p>
          <a:p>
            <a:pPr lvl="0"/>
            <a:r>
              <a:rPr lang="ru-RU" sz="2000" dirty="0" smtClean="0">
                <a:latin typeface="Times New Roman" panose="02020603050405020304" pitchFamily="18" charset="0"/>
                <a:cs typeface="Times New Roman" panose="02020603050405020304" pitchFamily="18" charset="0"/>
              </a:rPr>
              <a:t>2. Раствор </a:t>
            </a:r>
            <a:r>
              <a:rPr lang="ru-RU" sz="2000" dirty="0">
                <a:latin typeface="Times New Roman" panose="02020603050405020304" pitchFamily="18" charset="0"/>
                <a:cs typeface="Times New Roman" panose="02020603050405020304" pitchFamily="18" charset="0"/>
              </a:rPr>
              <a:t>состоит из растворенного вещества (или нескольких растворенных веществ) и растворителя</a:t>
            </a:r>
          </a:p>
          <a:p>
            <a:pPr lvl="0"/>
            <a:r>
              <a:rPr lang="ru-RU" sz="2000" dirty="0" smtClean="0">
                <a:latin typeface="Times New Roman" panose="02020603050405020304" pitchFamily="18" charset="0"/>
                <a:cs typeface="Times New Roman" panose="02020603050405020304" pitchFamily="18" charset="0"/>
              </a:rPr>
              <a:t>3. Вода </a:t>
            </a:r>
            <a:r>
              <a:rPr lang="ru-RU" sz="2000" dirty="0">
                <a:latin typeface="Times New Roman" panose="02020603050405020304" pitchFamily="18" charset="0"/>
                <a:cs typeface="Times New Roman" panose="02020603050405020304" pitchFamily="18" charset="0"/>
              </a:rPr>
              <a:t>является растворителем минеральных веществ, многих органических соединений</a:t>
            </a:r>
          </a:p>
          <a:p>
            <a:pPr lvl="0"/>
            <a:r>
              <a:rPr lang="ru-RU" sz="2000" dirty="0" smtClean="0">
                <a:latin typeface="Times New Roman" panose="02020603050405020304" pitchFamily="18" charset="0"/>
                <a:cs typeface="Times New Roman" panose="02020603050405020304" pitchFamily="18" charset="0"/>
              </a:rPr>
              <a:t>4. Раствор </a:t>
            </a:r>
            <a:r>
              <a:rPr lang="ru-RU" sz="2000" dirty="0">
                <a:latin typeface="Times New Roman" panose="02020603050405020304" pitchFamily="18" charset="0"/>
                <a:cs typeface="Times New Roman" panose="02020603050405020304" pitchFamily="18" charset="0"/>
              </a:rPr>
              <a:t>– гетерогенная система, состоящая из двух или нескольких компонентов, относительное содержание </a:t>
            </a:r>
            <a:endParaRPr lang="ru-RU" sz="2000" dirty="0" smtClean="0">
              <a:latin typeface="Times New Roman" panose="02020603050405020304" pitchFamily="18" charset="0"/>
              <a:cs typeface="Times New Roman" panose="02020603050405020304" pitchFamily="18" charset="0"/>
            </a:endParaRPr>
          </a:p>
          <a:p>
            <a:pPr lvl="0"/>
            <a:r>
              <a:rPr lang="ru-RU" sz="2000" dirty="0" smtClean="0">
                <a:latin typeface="Times New Roman" panose="02020603050405020304" pitchFamily="18" charset="0"/>
                <a:cs typeface="Times New Roman" panose="02020603050405020304" pitchFamily="18" charset="0"/>
              </a:rPr>
              <a:t>5. которых </a:t>
            </a:r>
            <a:r>
              <a:rPr lang="ru-RU" sz="2000" dirty="0">
                <a:latin typeface="Times New Roman" panose="02020603050405020304" pitchFamily="18" charset="0"/>
                <a:cs typeface="Times New Roman" panose="02020603050405020304" pitchFamily="18" charset="0"/>
              </a:rPr>
              <a:t>может меняться в широких пределах</a:t>
            </a:r>
          </a:p>
          <a:p>
            <a:pPr lvl="0">
              <a:lnSpc>
                <a:spcPct val="115000"/>
              </a:lnSpc>
              <a:tabLst>
                <a:tab pos="180340" algn="l"/>
              </a:tabLst>
            </a:pPr>
            <a:r>
              <a:rPr lang="ru-RU" sz="2000" i="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000" i="1" kern="100" dirty="0">
                <a:effectLst/>
                <a:latin typeface="Times New Roman" panose="02020603050405020304" pitchFamily="18" charset="0"/>
                <a:ea typeface="Aptos" panose="020B0004020202020204" pitchFamily="34" charset="0"/>
                <a:cs typeface="Times New Roman" panose="02020603050405020304" pitchFamily="18" charset="0"/>
              </a:rPr>
              <a:t>: _____________</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04900271"/>
      </p:ext>
    </p:extLst>
  </p:cSld>
  <p:clrMapOvr>
    <a:masterClrMapping/>
  </p:clrMapOvr>
  <p:transition>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406316"/>
            <a:ext cx="10351752" cy="1032166"/>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a:xfrm>
            <a:off x="1029277" y="3438482"/>
            <a:ext cx="10351752" cy="854385"/>
          </a:xfrm>
        </p:spPr>
        <p:txBody>
          <a:bodyPr>
            <a:normAutofit fontScale="70000" lnSpcReduction="20000"/>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Исключение лишнего понятия</a:t>
            </a:r>
            <a:endParaRPr lang="ru-RU" sz="2800" b="1" dirty="0"/>
          </a:p>
        </p:txBody>
      </p:sp>
    </p:spTree>
    <p:extLst>
      <p:ext uri="{BB962C8B-B14F-4D97-AF65-F5344CB8AC3E}">
        <p14:creationId xmlns:p14="http://schemas.microsoft.com/office/powerpoint/2010/main" val="1466122376"/>
      </p:ext>
    </p:extLst>
  </p:cSld>
  <p:clrMapOvr>
    <a:masterClrMapping/>
  </p:clrMapOvr>
  <p:transition>
    <p:pull/>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52A00931-D92B-7075-DB34-F17A26983545}"/>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признаков</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
        <p:nvSpPr>
          <p:cNvPr id="5" name="Rectangle 4">
            <a:extLst>
              <a:ext uri="{FF2B5EF4-FFF2-40B4-BE49-F238E27FC236}">
                <a16:creationId xmlns:a16="http://schemas.microsoft.com/office/drawing/2014/main" xmlns="" id="{2E906DE3-3905-B5C1-D2BD-EB67AAC704B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xmlns="" id="{76A7C697-CAE7-838E-9790-312A6534E889}"/>
              </a:ext>
            </a:extLst>
          </p:cNvPr>
          <p:cNvSpPr txBox="1"/>
          <p:nvPr/>
        </p:nvSpPr>
        <p:spPr>
          <a:xfrm>
            <a:off x="1284496" y="828510"/>
            <a:ext cx="9861559" cy="5155066"/>
          </a:xfrm>
          <a:prstGeom prst="rect">
            <a:avLst/>
          </a:prstGeom>
          <a:noFill/>
        </p:spPr>
        <p:txBody>
          <a:bodyPr wrap="square">
            <a:spAutoFit/>
          </a:bodyPr>
          <a:lstStyle/>
          <a:p>
            <a:pPr lvl="0">
              <a:lnSpc>
                <a:spcPct val="115000"/>
              </a:lnSpc>
              <a:tabLst>
                <a:tab pos="270510" algn="l"/>
              </a:tabLst>
            </a:pP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IV</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Исключение лишнего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понятия</a:t>
            </a:r>
            <a:r>
              <a:rPr lang="ru-RU" sz="2400" b="1"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 </a:t>
            </a:r>
            <a:r>
              <a:rPr lang="ru-RU" sz="2400" b="1" kern="100" dirty="0" smtClean="0">
                <a:solidFill>
                  <a:srgbClr val="C00000"/>
                </a:solidFill>
                <a:latin typeface="Times New Roman" panose="02020603050405020304" pitchFamily="18" charset="0"/>
                <a:ea typeface="Aptos" panose="020B0004020202020204" pitchFamily="34" charset="0"/>
                <a:cs typeface="Times New Roman" panose="02020603050405020304" pitchFamily="18" charset="0"/>
              </a:rPr>
              <a:t>(химия)</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№1.</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Выберите правильный ответ.</a:t>
            </a:r>
          </a:p>
          <a:p>
            <a:pPr>
              <a:lnSpc>
                <a:spcPct val="115000"/>
              </a:lnSpc>
              <a:tabLst>
                <a:tab pos="27051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Какое из приведённых ниже величин не используется для определения массовой доли вещества в растворе?</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масса раствора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m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раствора</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объём раствора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v</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раствора</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плотность раствора (ρ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раствора</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масса растворителя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m</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растворителя</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масса вещества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m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вещества</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nSpc>
                <a:spcPct val="115000"/>
              </a:lnSpc>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температура вещества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 </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вещества</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lvl="0">
              <a:lnSpc>
                <a:spcPct val="115000"/>
              </a:lnSpc>
              <a:tabLst>
                <a:tab pos="180340" algn="l"/>
              </a:tabLst>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 </a:t>
            </a:r>
            <a:r>
              <a:rPr lang="ru-RU" sz="2400" i="1" kern="100" dirty="0" smtClean="0">
                <a:effectLst/>
                <a:latin typeface="Times New Roman" panose="02020603050405020304" pitchFamily="18" charset="0"/>
                <a:ea typeface="Aptos" panose="020B0004020202020204" pitchFamily="34" charset="0"/>
                <a:cs typeface="Times New Roman" panose="02020603050405020304" pitchFamily="18" charset="0"/>
              </a:rPr>
              <a:t>_____________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75470839"/>
      </p:ext>
    </p:extLst>
  </p:cSld>
  <p:clrMapOvr>
    <a:masterClrMapping/>
  </p:clrMapOvr>
  <p:transition>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Исключение лишнего признака</a:t>
            </a:r>
            <a:endParaRPr lang="ru-RU" sz="2800" b="1" dirty="0"/>
          </a:p>
        </p:txBody>
      </p:sp>
    </p:spTree>
    <p:extLst>
      <p:ext uri="{BB962C8B-B14F-4D97-AF65-F5344CB8AC3E}">
        <p14:creationId xmlns:p14="http://schemas.microsoft.com/office/powerpoint/2010/main" val="488343254"/>
      </p:ext>
    </p:extLst>
  </p:cSld>
  <p:clrMapOvr>
    <a:masterClrMapping/>
  </p:clrMapOvr>
  <p:transition>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A1D794FA-1F6F-8DED-4080-3A6196F3B037}"/>
              </a:ext>
            </a:extLst>
          </p:cNvPr>
          <p:cNvSpPr txBox="1"/>
          <p:nvPr/>
        </p:nvSpPr>
        <p:spPr>
          <a:xfrm>
            <a:off x="330467" y="368166"/>
            <a:ext cx="10921465" cy="5632311"/>
          </a:xfrm>
          <a:prstGeom prst="rect">
            <a:avLst/>
          </a:prstGeom>
          <a:noFill/>
        </p:spPr>
        <p:txBody>
          <a:bodyPr wrap="square">
            <a:spAutoFit/>
          </a:bodyPr>
          <a:lstStyle/>
          <a:p>
            <a:pPr lvl="0">
              <a:tabLst>
                <a:tab pos="270510" algn="l"/>
              </a:tabLst>
            </a:pPr>
            <a:r>
              <a:rPr lang="ru-RU" sz="2400" b="1"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Исключение лишнего признака</a:t>
            </a:r>
          </a:p>
          <a:p>
            <a:pPr algn="just"/>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gn="just"/>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№1 (биология). </a:t>
            </a:r>
            <a:r>
              <a:rPr lang="ru-RU" sz="2400" u="sng" kern="100" dirty="0" smtClean="0">
                <a:effectLst/>
                <a:latin typeface="Times New Roman" panose="02020603050405020304" pitchFamily="18" charset="0"/>
                <a:ea typeface="Aptos" panose="020B0004020202020204" pitchFamily="34" charset="0"/>
                <a:cs typeface="Times New Roman" panose="02020603050405020304" pitchFamily="18" charset="0"/>
              </a:rPr>
              <a:t>Подчеркните</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 в каждой строке только два слова, наиболее тесно связанных с тестовым словом, указанным перед скобкой.</a:t>
            </a:r>
          </a:p>
          <a:p>
            <a:pPr algn="just"/>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1. Гомеостаз (постоянство, удаление, изменение, восстановление, растворение)</a:t>
            </a:r>
          </a:p>
          <a:p>
            <a:pPr algn="just"/>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2. Антисептик (бактерии, уничтожение, размножение, раствор, вода)</a:t>
            </a:r>
          </a:p>
          <a:p>
            <a:pPr algn="just"/>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3. Минеральные вещества (глюкоза, вода, поваренная соль, белок, жир).</a:t>
            </a:r>
          </a:p>
          <a:p>
            <a:pPr algn="just"/>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№2 (биология). </a:t>
            </a:r>
            <a:r>
              <a:rPr lang="ru-RU" sz="2400" u="sng" kern="100" dirty="0" smtClean="0">
                <a:effectLst/>
                <a:latin typeface="Times New Roman" panose="02020603050405020304" pitchFamily="18" charset="0"/>
                <a:ea typeface="Aptos" panose="020B0004020202020204" pitchFamily="34" charset="0"/>
                <a:cs typeface="Times New Roman" panose="02020603050405020304" pitchFamily="18" charset="0"/>
              </a:rPr>
              <a:t>Подчеркните</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 в каждой строке только два слова, наиболее тесно связанных с тестовым словом, указанным перед скобкой.</a:t>
            </a:r>
          </a:p>
          <a:p>
            <a:r>
              <a:rPr lang="ru-RU" sz="2400" kern="100" dirty="0" smtClean="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 Плазмолиз (отделение, увядание, восстановление, разбухание, расширение)</a:t>
            </a:r>
            <a:endPar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r>
              <a:rPr lang="ru-RU" sz="2400" kern="100" dirty="0" smtClean="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 </a:t>
            </a:r>
            <a:r>
              <a:rPr lang="ru-RU" sz="2400" kern="100" dirty="0" err="1" smtClean="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400" kern="100" dirty="0" smtClean="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(отделение, увядание, восстановление, разбухание, сморщивание)</a:t>
            </a:r>
            <a:endPar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r>
              <a:rPr lang="ru-RU" sz="2400" kern="100" dirty="0" smtClean="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3. Обезвоживание (удаление, поступление, уменьшение, проникновение, уплотнение)</a:t>
            </a:r>
          </a:p>
          <a:p>
            <a:endParaRPr lang="ru-RU" sz="2400" dirty="0" smtClean="0">
              <a:latin typeface="Times New Roman" panose="02020603050405020304" pitchFamily="18" charset="0"/>
              <a:cs typeface="Times New Roman" panose="02020603050405020304" pitchFamily="18" charset="0"/>
            </a:endParaRPr>
          </a:p>
          <a:p>
            <a:endParaRPr lang="ru-RU" sz="2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Прямоугольник 3"/>
          <p:cNvSpPr/>
          <p:nvPr/>
        </p:nvSpPr>
        <p:spPr>
          <a:xfrm>
            <a:off x="330468" y="5861236"/>
            <a:ext cx="2982098" cy="410882"/>
          </a:xfrm>
          <a:prstGeom prst="rect">
            <a:avLst/>
          </a:prstGeom>
        </p:spPr>
        <p:txBody>
          <a:bodyPr wrap="none">
            <a:spAutoFit/>
          </a:bodyPr>
          <a:lstStyle/>
          <a:p>
            <a:pPr algn="just">
              <a:lnSpc>
                <a:spcPct val="115000"/>
              </a:lnSpc>
            </a:pPr>
            <a:r>
              <a:rPr lang="ru-RU" i="1" kern="100" dirty="0">
                <a:latin typeface="Times New Roman" panose="02020603050405020304" pitchFamily="18" charset="0"/>
                <a:ea typeface="Aptos" panose="020B0004020202020204" pitchFamily="34" charset="0"/>
                <a:cs typeface="Times New Roman" panose="02020603050405020304" pitchFamily="18" charset="0"/>
              </a:rPr>
              <a:t>Ответ: _________________</a:t>
            </a:r>
            <a:endParaRPr lang="ru-RU"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74498856"/>
      </p:ext>
    </p:extLst>
  </p:cSld>
  <p:clrMapOvr>
    <a:masterClrMapping/>
  </p:clrMapOvr>
  <p:transition>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A1D794FA-1F6F-8DED-4080-3A6196F3B037}"/>
              </a:ext>
            </a:extLst>
          </p:cNvPr>
          <p:cNvSpPr txBox="1"/>
          <p:nvPr/>
        </p:nvSpPr>
        <p:spPr>
          <a:xfrm>
            <a:off x="308008" y="993285"/>
            <a:ext cx="10982426" cy="4154984"/>
          </a:xfrm>
          <a:prstGeom prst="rect">
            <a:avLst/>
          </a:prstGeom>
          <a:noFill/>
        </p:spPr>
        <p:txBody>
          <a:bodyPr wrap="square">
            <a:spAutoFit/>
          </a:bodyPr>
          <a:lstStyle/>
          <a:p>
            <a:pPr lvl="0">
              <a:tabLst>
                <a:tab pos="270510" algn="l"/>
              </a:tabLst>
            </a:pPr>
            <a:r>
              <a:rPr lang="ru-RU" sz="2400" b="1"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Исключение лишнего признака</a:t>
            </a:r>
          </a:p>
          <a:p>
            <a:pPr algn="just"/>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r>
              <a:rPr lang="ru-RU" sz="2400" b="1" dirty="0" smtClean="0">
                <a:latin typeface="Times New Roman" panose="02020603050405020304" pitchFamily="18" charset="0"/>
                <a:cs typeface="Times New Roman" panose="02020603050405020304" pitchFamily="18" charset="0"/>
              </a:rPr>
              <a:t>Задание №3 (химия).</a:t>
            </a:r>
            <a:r>
              <a:rPr lang="ru-RU" sz="2400" dirty="0" smtClean="0">
                <a:latin typeface="Times New Roman" panose="02020603050405020304" pitchFamily="18" charset="0"/>
                <a:cs typeface="Times New Roman" panose="02020603050405020304" pitchFamily="18" charset="0"/>
              </a:rPr>
              <a:t> </a:t>
            </a:r>
            <a:r>
              <a:rPr lang="ru-RU" sz="2400" u="sng" dirty="0" smtClean="0">
                <a:latin typeface="Times New Roman" panose="02020603050405020304" pitchFamily="18" charset="0"/>
                <a:cs typeface="Times New Roman" panose="02020603050405020304" pitchFamily="18" charset="0"/>
              </a:rPr>
              <a:t>Подчеркните</a:t>
            </a:r>
            <a:r>
              <a:rPr lang="ru-RU" sz="2400" dirty="0" smtClean="0">
                <a:latin typeface="Times New Roman" panose="02020603050405020304" pitchFamily="18" charset="0"/>
                <a:cs typeface="Times New Roman" panose="02020603050405020304" pitchFamily="18" charset="0"/>
              </a:rPr>
              <a:t> в каждой строке только два слова или словосочетания, наиболее тесно связанных с тестовым словом или словосочетанием, указанным перед скобкой.</a:t>
            </a:r>
          </a:p>
          <a:p>
            <a:pPr lvl="0"/>
            <a:r>
              <a:rPr lang="ru-RU" sz="2400" dirty="0" smtClean="0">
                <a:latin typeface="Times New Roman" panose="02020603050405020304" pitchFamily="18" charset="0"/>
                <a:cs typeface="Times New Roman" panose="02020603050405020304" pitchFamily="18" charset="0"/>
              </a:rPr>
              <a:t>1. Минеральные вещества (соли, кислоты, основания, оксиды, вода, минеральные)</a:t>
            </a:r>
          </a:p>
          <a:p>
            <a:pPr lvl="0"/>
            <a:r>
              <a:rPr lang="ru-RU" sz="2400" dirty="0" smtClean="0">
                <a:latin typeface="Times New Roman" panose="02020603050405020304" pitchFamily="18" charset="0"/>
                <a:cs typeface="Times New Roman" panose="02020603050405020304" pitchFamily="18" charset="0"/>
              </a:rPr>
              <a:t>2. Массовая доля вещества в растворе (величина, грамм, </a:t>
            </a:r>
            <a:r>
              <a:rPr lang="ru-RU" sz="2400" u="sng" dirty="0" smtClean="0">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экзотермичксая</a:t>
            </a:r>
            <a:r>
              <a:rPr lang="ru-RU" sz="2400" dirty="0" smtClean="0">
                <a:latin typeface="Times New Roman" panose="02020603050405020304" pitchFamily="18" charset="0"/>
                <a:cs typeface="Times New Roman" panose="02020603050405020304" pitchFamily="18" charset="0"/>
              </a:rPr>
              <a:t>, концентрация)</a:t>
            </a:r>
          </a:p>
          <a:p>
            <a:pPr lvl="0"/>
            <a:r>
              <a:rPr lang="ru-RU" sz="2400" dirty="0" smtClean="0">
                <a:latin typeface="Times New Roman" panose="02020603050405020304" pitchFamily="18" charset="0"/>
                <a:cs typeface="Times New Roman" panose="02020603050405020304" pitchFamily="18" charset="0"/>
              </a:rPr>
              <a:t>3. 10% солевой раствор (100 г раствора, образуется, содержится, несколько, 10 г растворенного вещества)</a:t>
            </a:r>
          </a:p>
          <a:p>
            <a:endParaRPr lang="ru-RU" sz="24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Прямоугольник 3"/>
          <p:cNvSpPr/>
          <p:nvPr/>
        </p:nvSpPr>
        <p:spPr>
          <a:xfrm>
            <a:off x="308008" y="6087452"/>
            <a:ext cx="2982098" cy="410882"/>
          </a:xfrm>
          <a:prstGeom prst="rect">
            <a:avLst/>
          </a:prstGeom>
        </p:spPr>
        <p:txBody>
          <a:bodyPr wrap="none">
            <a:spAutoFit/>
          </a:bodyPr>
          <a:lstStyle/>
          <a:p>
            <a:pPr algn="just">
              <a:lnSpc>
                <a:spcPct val="115000"/>
              </a:lnSpc>
            </a:pPr>
            <a:r>
              <a:rPr lang="ru-RU" i="1" kern="100" dirty="0">
                <a:latin typeface="Times New Roman" panose="02020603050405020304" pitchFamily="18" charset="0"/>
                <a:ea typeface="Aptos" panose="020B0004020202020204" pitchFamily="34" charset="0"/>
                <a:cs typeface="Times New Roman" panose="02020603050405020304" pitchFamily="18" charset="0"/>
              </a:rPr>
              <a:t>Ответ: _________________</a:t>
            </a:r>
            <a:endParaRPr lang="ru-RU" kern="100" dirty="0">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39481410"/>
      </p:ext>
    </p:extLst>
  </p:cSld>
  <p:clrMapOvr>
    <a:masterClrMapping/>
  </p:clrMapOvr>
  <p:transition>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Восстановление последовательности</a:t>
            </a:r>
            <a:endParaRPr lang="ru-RU" sz="2800" b="1" dirty="0"/>
          </a:p>
        </p:txBody>
      </p:sp>
    </p:spTree>
    <p:extLst>
      <p:ext uri="{BB962C8B-B14F-4D97-AF65-F5344CB8AC3E}">
        <p14:creationId xmlns:p14="http://schemas.microsoft.com/office/powerpoint/2010/main" val="3257763215"/>
      </p:ext>
    </p:extLst>
  </p:cSld>
  <p:clrMapOvr>
    <a:masterClrMapping/>
  </p:clrMapOvr>
  <p:transition>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A1D794FA-1F6F-8DED-4080-3A6196F3B037}"/>
              </a:ext>
            </a:extLst>
          </p:cNvPr>
          <p:cNvSpPr txBox="1"/>
          <p:nvPr/>
        </p:nvSpPr>
        <p:spPr>
          <a:xfrm>
            <a:off x="590349" y="127535"/>
            <a:ext cx="11287225" cy="6429261"/>
          </a:xfrm>
          <a:prstGeom prst="rect">
            <a:avLst/>
          </a:prstGeom>
          <a:noFill/>
        </p:spPr>
        <p:txBody>
          <a:bodyPr wrap="square">
            <a:spAutoFit/>
          </a:bodyPr>
          <a:lstStyle/>
          <a:p>
            <a:pPr lvl="0">
              <a:lnSpc>
                <a:spcPct val="115000"/>
              </a:lnSpc>
              <a:tabLst>
                <a:tab pos="270510" algn="l"/>
              </a:tabLst>
            </a:pPr>
            <a:r>
              <a:rPr lang="ru-RU" sz="2400" b="1"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VI</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Восстановление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последовательности</a:t>
            </a:r>
            <a:endPar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endParaRPr>
          </a:p>
          <a:p>
            <a:pPr lvl="0">
              <a:lnSpc>
                <a:spcPct val="115000"/>
              </a:lnSpc>
              <a:tabLst>
                <a:tab pos="270510" algn="l"/>
              </a:tabLst>
            </a:pPr>
            <a:endParaRPr lang="ru-RU" sz="2400"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endParaRPr>
          </a:p>
          <a:p>
            <a:pPr lvl="0">
              <a:lnSpc>
                <a:spcPct val="115000"/>
              </a:lnSpc>
              <a:tabLst>
                <a:tab pos="270510" algn="l"/>
              </a:tabLst>
            </a:pP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Установите последовательность действий исследователя при проведении лабораторной работы «Плазмолиз, </a:t>
            </a:r>
            <a:r>
              <a:rPr lang="ru-RU" sz="2400"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в растительной клетке». Запишите последовательность цифр. </a:t>
            </a:r>
          </a:p>
          <a:p>
            <a:pPr marL="342900" lvl="0" indent="-342900" algn="just">
              <a:lnSpc>
                <a:spcPct val="115000"/>
              </a:lnSpc>
              <a:buClr>
                <a:srgbClr val="000000"/>
              </a:buClr>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Затем, не снимая покровного стекла, оттянуть фильтрованной бумагой </a:t>
            </a:r>
            <a:r>
              <a:rPr lang="ru-RU" sz="2400" kern="100" dirty="0" err="1">
                <a:effectLst/>
                <a:latin typeface="Times New Roman" panose="02020603050405020304" pitchFamily="18" charset="0"/>
                <a:ea typeface="Aptos" panose="020B0004020202020204" pitchFamily="34" charset="0"/>
                <a:cs typeface="Times New Roman" panose="02020603050405020304" pitchFamily="18" charset="0"/>
              </a:rPr>
              <a:t>плазмолизирующий</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 раствор и заменить его водой, наступит </a:t>
            </a:r>
            <a:r>
              <a:rPr lang="ru-RU" sz="2400"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marL="342900" lvl="0" indent="-342900" algn="just">
              <a:lnSpc>
                <a:spcPct val="115000"/>
              </a:lnSpc>
              <a:buClr>
                <a:srgbClr val="000000"/>
              </a:buClr>
              <a:buFont typeface="+mj-lt"/>
              <a:buAutoNum type="arabicPeriod"/>
              <a:tabLst>
                <a:tab pos="27051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С противоположной стороны покровного стекла, также вплотную к нему, поместить полоску фильтрованной бумаги, которой оттягивается вода до тех пор, пока раствор соли, войдя под покровное стекло, полностью не заместит ее.</a:t>
            </a:r>
          </a:p>
          <a:p>
            <a:pPr marL="342900" lvl="0" indent="-342900" algn="just">
              <a:lnSpc>
                <a:spcPct val="115000"/>
              </a:lnSpc>
              <a:buClr>
                <a:srgbClr val="000000"/>
              </a:buClr>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Снять готовый препарат растительной клетки в изотоническом растворе со столика микроскопа, на предметное стекло вплотную к покровному стеклу нанести каплю раствора поваренной соли.</a:t>
            </a:r>
          </a:p>
          <a:p>
            <a:pPr marL="342900" lvl="0" indent="-342900" algn="just">
              <a:lnSpc>
                <a:spcPct val="115000"/>
              </a:lnSpc>
              <a:buClr>
                <a:srgbClr val="000000"/>
              </a:buClr>
              <a:buFont typeface="+mj-lt"/>
              <a:buAutoNum type="arabicPeriod"/>
              <a:tabLst>
                <a:tab pos="180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Через некоторое время начнется плазмолиз.</a:t>
            </a:r>
          </a:p>
          <a:p>
            <a:pPr algn="just">
              <a:lnSpc>
                <a:spcPct val="115000"/>
              </a:lnSpc>
            </a:pPr>
            <a:r>
              <a:rPr lang="ru-RU" sz="2400" i="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_________________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40097322"/>
      </p:ext>
    </p:extLst>
  </p:cSld>
  <p:clrMapOvr>
    <a:masterClrMapping/>
  </p:clrMapOvr>
  <p:transition>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A1D794FA-1F6F-8DED-4080-3A6196F3B037}"/>
              </a:ext>
            </a:extLst>
          </p:cNvPr>
          <p:cNvSpPr txBox="1"/>
          <p:nvPr/>
        </p:nvSpPr>
        <p:spPr>
          <a:xfrm>
            <a:off x="368968" y="656924"/>
            <a:ext cx="11441230" cy="5450531"/>
          </a:xfrm>
          <a:prstGeom prst="rect">
            <a:avLst/>
          </a:prstGeom>
          <a:noFill/>
        </p:spPr>
        <p:txBody>
          <a:bodyPr wrap="square">
            <a:spAutoFit/>
          </a:bodyPr>
          <a:lstStyle/>
          <a:p>
            <a:pPr lvl="0">
              <a:lnSpc>
                <a:spcPct val="115000"/>
              </a:lnSpc>
              <a:tabLst>
                <a:tab pos="270510" algn="l"/>
              </a:tabLst>
            </a:pPr>
            <a:r>
              <a:rPr lang="ru-RU" sz="2400" b="1"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VI</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Восстановление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последовательности</a:t>
            </a:r>
            <a:endPar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endParaRPr>
          </a:p>
          <a:p>
            <a:pPr lvl="0">
              <a:lnSpc>
                <a:spcPct val="115000"/>
              </a:lnSpc>
              <a:tabLst>
                <a:tab pos="270510" algn="l"/>
              </a:tabLst>
            </a:pPr>
            <a:endParaRPr lang="ru-RU" sz="2400"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endParaRPr>
          </a:p>
          <a:p>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№2 (химия). </a:t>
            </a:r>
            <a:r>
              <a:rPr lang="ru-RU" sz="2400" dirty="0">
                <a:latin typeface="Times New Roman" panose="02020603050405020304" pitchFamily="18" charset="0"/>
                <a:cs typeface="Times New Roman" panose="02020603050405020304" pitchFamily="18" charset="0"/>
              </a:rPr>
              <a:t>Установите последовательность лабораторной работы: «Приготовление растворов с определенной массовой долей растворенного вещества в растворе» </a:t>
            </a:r>
          </a:p>
          <a:p>
            <a:pPr lvl="0"/>
            <a:r>
              <a:rPr lang="ru-RU" sz="2400" dirty="0" smtClean="0">
                <a:latin typeface="Times New Roman" panose="02020603050405020304" pitchFamily="18" charset="0"/>
                <a:cs typeface="Times New Roman" panose="02020603050405020304" pitchFamily="18" charset="0"/>
              </a:rPr>
              <a:t>1. Навеску </a:t>
            </a:r>
            <a:r>
              <a:rPr lang="ru-RU" sz="2400" dirty="0">
                <a:latin typeface="Times New Roman" panose="02020603050405020304" pitchFamily="18" charset="0"/>
                <a:cs typeface="Times New Roman" panose="02020603050405020304" pitchFamily="18" charset="0"/>
              </a:rPr>
              <a:t>соли перенесите в колбу. </a:t>
            </a:r>
          </a:p>
          <a:p>
            <a:pPr lvl="0"/>
            <a:r>
              <a:rPr lang="ru-RU" sz="2400" dirty="0" smtClean="0">
                <a:latin typeface="Times New Roman" panose="02020603050405020304" pitchFamily="18" charset="0"/>
                <a:cs typeface="Times New Roman" panose="02020603050405020304" pitchFamily="18" charset="0"/>
              </a:rPr>
              <a:t>2. При </a:t>
            </a:r>
            <a:r>
              <a:rPr lang="ru-RU" sz="2400" dirty="0">
                <a:latin typeface="Times New Roman" panose="02020603050405020304" pitchFamily="18" charset="0"/>
                <a:cs typeface="Times New Roman" panose="02020603050405020304" pitchFamily="18" charset="0"/>
              </a:rPr>
              <a:t>помощи мерного цилиндра отмерьте объём воды, необходимый для приготовления раствора. Энергичным взбалтыванием добейтесь полного растворения соли. </a:t>
            </a:r>
          </a:p>
          <a:p>
            <a:pPr lvl="0"/>
            <a:r>
              <a:rPr lang="ru-RU" sz="2400" dirty="0" smtClean="0">
                <a:latin typeface="Times New Roman" panose="02020603050405020304" pitchFamily="18" charset="0"/>
                <a:cs typeface="Times New Roman" panose="02020603050405020304" pitchFamily="18" charset="0"/>
              </a:rPr>
              <a:t>3. Затем </a:t>
            </a:r>
            <a:r>
              <a:rPr lang="ru-RU" sz="2400" dirty="0">
                <a:latin typeface="Times New Roman" panose="02020603050405020304" pitchFamily="18" charset="0"/>
                <a:cs typeface="Times New Roman" panose="02020603050405020304" pitchFamily="18" charset="0"/>
              </a:rPr>
              <a:t>в полученный раствор вылейте остальную воду, после чего раствор взболтайте вновь. </a:t>
            </a:r>
          </a:p>
          <a:p>
            <a:pPr lvl="0"/>
            <a:r>
              <a:rPr lang="ru-RU" sz="2400" dirty="0" smtClean="0">
                <a:latin typeface="Times New Roman" panose="02020603050405020304" pitchFamily="18" charset="0"/>
                <a:cs typeface="Times New Roman" panose="02020603050405020304" pitchFamily="18" charset="0"/>
              </a:rPr>
              <a:t>4. Взвешивание</a:t>
            </a:r>
            <a:r>
              <a:rPr lang="ru-RU" sz="2400" dirty="0">
                <a:latin typeface="Times New Roman" panose="02020603050405020304" pitchFamily="18" charset="0"/>
                <a:cs typeface="Times New Roman" panose="02020603050405020304" pitchFamily="18" charset="0"/>
              </a:rPr>
              <a:t>.</a:t>
            </a:r>
          </a:p>
          <a:p>
            <a:pPr lvl="0" algn="just">
              <a:lnSpc>
                <a:spcPct val="115000"/>
              </a:lnSpc>
              <a:buClr>
                <a:srgbClr val="000000"/>
              </a:buClr>
              <a:tabLst>
                <a:tab pos="180340" algn="l"/>
              </a:tabLst>
            </a:pPr>
            <a:endParaRPr lang="ru-RU" sz="2400" i="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Ответ: _________________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7758098"/>
      </p:ext>
    </p:extLst>
  </p:cSld>
  <p:clrMapOvr>
    <a:masterClrMapping/>
  </p:clrMapOvr>
  <p:transition>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a:t>
            </a:r>
            <a:r>
              <a:rPr lang="ru-RU" sz="2800" b="1" i="1" dirty="0" smtClean="0">
                <a:latin typeface="Times New Roman" panose="02020603050405020304" pitchFamily="18" charset="0"/>
                <a:ea typeface="Aptos" panose="020B0004020202020204" pitchFamily="34" charset="0"/>
              </a:rPr>
              <a:t>признаков)</a:t>
            </a:r>
            <a:endParaRPr lang="ru-RU" sz="2800" b="1" i="1" dirty="0"/>
          </a:p>
          <a:p>
            <a:r>
              <a:rPr lang="ru-RU" sz="2800" b="1" dirty="0" smtClean="0"/>
              <a:t>Вставка ключевых слов</a:t>
            </a:r>
            <a:endParaRPr lang="ru-RU" sz="2800" b="1" dirty="0"/>
          </a:p>
        </p:txBody>
      </p:sp>
    </p:spTree>
    <p:extLst>
      <p:ext uri="{BB962C8B-B14F-4D97-AF65-F5344CB8AC3E}">
        <p14:creationId xmlns:p14="http://schemas.microsoft.com/office/powerpoint/2010/main" val="4140774254"/>
      </p:ext>
    </p:extLst>
  </p:cSld>
  <p:clrMapOvr>
    <a:masterClrMapping/>
  </p:clrMapOvr>
  <p:transition>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8A99B7C9-79B3-3C8C-8BE5-A28C0BDB9CBB}"/>
              </a:ext>
            </a:extLst>
          </p:cNvPr>
          <p:cNvSpPr txBox="1"/>
          <p:nvPr/>
        </p:nvSpPr>
        <p:spPr>
          <a:xfrm>
            <a:off x="173255" y="754686"/>
            <a:ext cx="11492564" cy="4730334"/>
          </a:xfrm>
          <a:prstGeom prst="rect">
            <a:avLst/>
          </a:prstGeom>
          <a:noFill/>
        </p:spPr>
        <p:txBody>
          <a:bodyPr wrap="square">
            <a:spAutoFit/>
          </a:bodyPr>
          <a:lstStyle/>
          <a:p>
            <a:pPr lvl="0">
              <a:lnSpc>
                <a:spcPct val="115000"/>
              </a:lnSpc>
              <a:tabLst>
                <a:tab pos="270510" algn="l"/>
              </a:tabLst>
            </a:pPr>
            <a:r>
              <a:rPr lang="ru-RU" sz="2400" b="1" kern="100" dirty="0" smtClean="0">
                <a:solidFill>
                  <a:srgbClr val="C00000"/>
                </a:solidFill>
                <a:latin typeface="Times New Roman" panose="02020603050405020304" pitchFamily="18" charset="0"/>
                <a:ea typeface="Aptos" panose="020B0004020202020204" pitchFamily="34" charset="0"/>
                <a:cs typeface="Times New Roman" panose="02020603050405020304" pitchFamily="18" charset="0"/>
              </a:rPr>
              <a:t>                                                     </a:t>
            </a:r>
            <a:r>
              <a:rPr lang="ru-RU" sz="2400" b="1" u="sng" kern="100" dirty="0" smtClean="0">
                <a:solidFill>
                  <a:srgbClr val="C00000"/>
                </a:solidFill>
                <a:latin typeface="Times New Roman" panose="02020603050405020304" pitchFamily="18" charset="0"/>
                <a:ea typeface="Aptos" panose="020B0004020202020204" pitchFamily="34" charset="0"/>
                <a:cs typeface="Times New Roman" panose="02020603050405020304" pitchFamily="18" charset="0"/>
              </a:rPr>
              <a:t>V</a:t>
            </a:r>
            <a:r>
              <a:rPr lang="en-US" sz="2400" b="1"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II</a:t>
            </a:r>
            <a:r>
              <a:rPr lang="ru-RU" sz="2400" b="1"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 </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Вставка ключевых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слов</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Прочтите определения. Пользуясь списком, найдите подходящее слово и впишите в скобках соответствующую этому слову букву. Использовать слова дважды нельзя, некоторые слова – лишние. </a:t>
            </a:r>
            <a:r>
              <a:rPr lang="ru-RU" sz="2400" u="sng" kern="100" dirty="0">
                <a:effectLst/>
                <a:latin typeface="Times New Roman" panose="02020603050405020304" pitchFamily="18" charset="0"/>
                <a:ea typeface="Aptos" panose="020B0004020202020204" pitchFamily="34" charset="0"/>
                <a:cs typeface="Times New Roman" panose="02020603050405020304" pitchFamily="18" charset="0"/>
              </a:rPr>
              <a:t>Определения:</a:t>
            </a:r>
            <a:endParaRPr lang="ru-RU" sz="2400" u="sng"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Растворы, имеющие (…..) осмотическое давление чем кровь, называют (…..).</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Растворы, имеющие (…..) осмотическое давление чем кровь, называют гипотоническим.</a:t>
            </a:r>
          </a:p>
          <a:p>
            <a:pPr>
              <a:lnSpc>
                <a:spcPct val="115000"/>
              </a:lnSpc>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Искусственные растворы, обладающие (…..) с кровью осмотическим давлением, то есть содержащие равную ей концентрацию солей, называют (…..).</a:t>
            </a:r>
          </a:p>
          <a:p>
            <a:pPr>
              <a:lnSpc>
                <a:spcPct val="115000"/>
              </a:lnSpc>
            </a:pPr>
            <a:r>
              <a:rPr lang="ru-RU" sz="2400" u="sng" kern="100" dirty="0">
                <a:effectLst/>
                <a:latin typeface="Times New Roman" panose="02020603050405020304" pitchFamily="18" charset="0"/>
                <a:ea typeface="Aptos" panose="020B0004020202020204" pitchFamily="34" charset="0"/>
                <a:cs typeface="Times New Roman" panose="02020603050405020304" pitchFamily="18" charset="0"/>
              </a:rPr>
              <a:t>Список слов:</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Гипотоническим (</a:t>
            </a:r>
            <a:r>
              <a:rPr lang="ru-RU" sz="2400" b="1" i="1" kern="100" dirty="0">
                <a:effectLst/>
                <a:latin typeface="Times New Roman" panose="02020603050405020304" pitchFamily="18" charset="0"/>
                <a:ea typeface="Aptos" panose="020B0004020202020204" pitchFamily="34" charset="0"/>
                <a:cs typeface="Times New Roman" panose="02020603050405020304" pitchFamily="18" charset="0"/>
              </a:rPr>
              <a:t>А</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меньшее (</a:t>
            </a:r>
            <a:r>
              <a:rPr lang="ru-RU" sz="2400" b="1" i="1" kern="100" dirty="0">
                <a:effectLst/>
                <a:latin typeface="Times New Roman" panose="02020603050405020304" pitchFamily="18" charset="0"/>
                <a:ea typeface="Aptos" panose="020B0004020202020204" pitchFamily="34" charset="0"/>
                <a:cs typeface="Times New Roman" panose="02020603050405020304" pitchFamily="18" charset="0"/>
              </a:rPr>
              <a:t>Б</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большее (</a:t>
            </a:r>
            <a:r>
              <a:rPr lang="ru-RU" sz="2400" b="1" i="1" kern="100" dirty="0">
                <a:effectLst/>
                <a:latin typeface="Times New Roman" panose="02020603050405020304" pitchFamily="18" charset="0"/>
                <a:ea typeface="Aptos" panose="020B0004020202020204" pitchFamily="34" charset="0"/>
                <a:cs typeface="Times New Roman" panose="02020603050405020304" pitchFamily="18" charset="0"/>
              </a:rPr>
              <a:t>В</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изотоническим (</a:t>
            </a:r>
            <a:r>
              <a:rPr lang="ru-RU" sz="2400" b="1" i="1" kern="100" dirty="0">
                <a:effectLst/>
                <a:latin typeface="Times New Roman" panose="02020603050405020304" pitchFamily="18" charset="0"/>
                <a:ea typeface="Aptos" panose="020B0004020202020204" pitchFamily="34" charset="0"/>
                <a:cs typeface="Times New Roman" panose="02020603050405020304" pitchFamily="18" charset="0"/>
              </a:rPr>
              <a:t>Г</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 одинаковым (</a:t>
            </a:r>
            <a:r>
              <a:rPr lang="ru-RU" sz="2400" b="1" i="1" kern="100" dirty="0">
                <a:effectLst/>
                <a:latin typeface="Times New Roman" panose="02020603050405020304" pitchFamily="18" charset="0"/>
                <a:ea typeface="Aptos" panose="020B0004020202020204" pitchFamily="34" charset="0"/>
                <a:cs typeface="Times New Roman" panose="02020603050405020304" pitchFamily="18" charset="0"/>
              </a:rPr>
              <a:t>Д</a:t>
            </a:r>
            <a:r>
              <a:rPr lang="ru-RU" sz="2400" i="1"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65864712"/>
      </p:ext>
    </p:extLst>
  </p:cSld>
  <p:clrMapOvr>
    <a:masterClrMapping/>
  </p:clrMapOvr>
  <p:transition>
    <p:pull/>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8A99B7C9-79B3-3C8C-8BE5-A28C0BDB9CBB}"/>
              </a:ext>
            </a:extLst>
          </p:cNvPr>
          <p:cNvSpPr txBox="1"/>
          <p:nvPr/>
        </p:nvSpPr>
        <p:spPr>
          <a:xfrm>
            <a:off x="371375" y="964003"/>
            <a:ext cx="11839073" cy="483017"/>
          </a:xfrm>
          <a:prstGeom prst="rect">
            <a:avLst/>
          </a:prstGeom>
          <a:noFill/>
        </p:spPr>
        <p:txBody>
          <a:bodyPr wrap="square">
            <a:spAutoFit/>
          </a:bodyPr>
          <a:lstStyle/>
          <a:p>
            <a:pPr lvl="0" algn="ctr">
              <a:lnSpc>
                <a:spcPct val="115000"/>
              </a:lnSpc>
              <a:tabLst>
                <a:tab pos="270510" algn="l"/>
              </a:tabLst>
            </a:pPr>
            <a:r>
              <a:rPr lang="ru-RU" sz="2400" b="1"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V</a:t>
            </a:r>
            <a:r>
              <a:rPr lang="en-US" sz="2400" b="1"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II</a:t>
            </a:r>
            <a:r>
              <a:rPr lang="ru-RU" sz="2400" b="1" u="sng" kern="100" dirty="0">
                <a:solidFill>
                  <a:srgbClr val="C00000"/>
                </a:solidFill>
                <a:latin typeface="Times New Roman" panose="02020603050405020304" pitchFamily="18" charset="0"/>
                <a:ea typeface="Aptos" panose="020B0004020202020204" pitchFamily="34" charset="0"/>
                <a:cs typeface="Times New Roman" panose="02020603050405020304" pitchFamily="18" charset="0"/>
              </a:rPr>
              <a:t>. </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Вставка ключевых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слов</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2" name="Прямоугольник 1"/>
          <p:cNvSpPr/>
          <p:nvPr/>
        </p:nvSpPr>
        <p:spPr>
          <a:xfrm>
            <a:off x="371375" y="1529138"/>
            <a:ext cx="11486949" cy="3458191"/>
          </a:xfrm>
          <a:prstGeom prst="rect">
            <a:avLst/>
          </a:prstGeom>
        </p:spPr>
        <p:txBody>
          <a:bodyPr wrap="square">
            <a:spAutoFit/>
          </a:bodyPr>
          <a:lstStyle/>
          <a:p>
            <a:pPr>
              <a:lnSpc>
                <a:spcPct val="115000"/>
              </a:lnSpc>
              <a:spcAft>
                <a:spcPts val="0"/>
              </a:spcAft>
            </a:pPr>
            <a:r>
              <a:rPr lang="ru-RU" sz="2400" b="1" kern="100" dirty="0">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smtClean="0">
                <a:latin typeface="Times New Roman" panose="02020603050405020304" pitchFamily="18" charset="0"/>
                <a:ea typeface="Aptos" panose="020B0004020202020204" pitchFamily="34" charset="0"/>
                <a:cs typeface="Times New Roman" panose="02020603050405020304" pitchFamily="18" charset="0"/>
              </a:rPr>
              <a:t>№2 (химия).</a:t>
            </a:r>
            <a:r>
              <a:rPr lang="ru-RU" sz="2400" kern="100" dirty="0" smtClean="0">
                <a:latin typeface="Times New Roman" panose="02020603050405020304" pitchFamily="18" charset="0"/>
                <a:ea typeface="Aptos" panose="020B0004020202020204" pitchFamily="34" charset="0"/>
                <a:cs typeface="Times New Roman" panose="02020603050405020304" pitchFamily="18" charset="0"/>
              </a:rPr>
              <a:t> </a:t>
            </a:r>
            <a:r>
              <a:rPr lang="ru-RU" sz="2400" kern="100" dirty="0" smtClean="0">
                <a:latin typeface="Times New Roman" panose="02020603050405020304" pitchFamily="18" charset="0"/>
                <a:ea typeface="Aptos" panose="020B0004020202020204"/>
                <a:cs typeface="Times New Roman" panose="02020603050405020304" pitchFamily="18" charset="0"/>
              </a:rPr>
              <a:t>Прочтите </a:t>
            </a:r>
            <a:r>
              <a:rPr lang="ru-RU" sz="2400" kern="100" dirty="0">
                <a:latin typeface="Times New Roman" panose="02020603050405020304" pitchFamily="18" charset="0"/>
                <a:ea typeface="Aptos" panose="020B0004020202020204"/>
                <a:cs typeface="Times New Roman" panose="02020603050405020304" pitchFamily="18" charset="0"/>
              </a:rPr>
              <a:t>определения. Пользуясь списком, найдите подходящее слово и впишите в скобках соответствующую этому слову букву. Использовать слова дважды нельзя, некоторые слова – лишние. </a:t>
            </a:r>
            <a:r>
              <a:rPr lang="ru-RU" sz="2400" u="sng" kern="100" dirty="0" err="1" smtClean="0">
                <a:latin typeface="Times New Roman" panose="02020603050405020304" pitchFamily="18" charset="0"/>
                <a:ea typeface="Aptos" panose="020B0004020202020204"/>
                <a:cs typeface="Times New Roman" panose="02020603050405020304" pitchFamily="18" charset="0"/>
              </a:rPr>
              <a:t>Определения:</a:t>
            </a:r>
            <a:r>
              <a:rPr lang="ru-RU" sz="2400" kern="100" dirty="0" err="1" smtClean="0">
                <a:latin typeface="Times New Roman" panose="02020603050405020304" pitchFamily="18" charset="0"/>
                <a:ea typeface="Aptos" panose="020B0004020202020204"/>
                <a:cs typeface="Times New Roman" panose="02020603050405020304" pitchFamily="18" charset="0"/>
              </a:rPr>
              <a:t>Массовая</a:t>
            </a:r>
            <a:r>
              <a:rPr lang="ru-RU" sz="2400" kern="100" dirty="0" smtClean="0">
                <a:latin typeface="Times New Roman" panose="02020603050405020304" pitchFamily="18" charset="0"/>
                <a:ea typeface="Aptos" panose="020B0004020202020204"/>
                <a:cs typeface="Times New Roman" panose="02020603050405020304" pitchFamily="18" charset="0"/>
              </a:rPr>
              <a:t> </a:t>
            </a:r>
            <a:r>
              <a:rPr lang="ru-RU" sz="2400" kern="100" dirty="0">
                <a:latin typeface="Times New Roman" panose="02020603050405020304" pitchFamily="18" charset="0"/>
                <a:ea typeface="Aptos" panose="020B0004020202020204"/>
                <a:cs typeface="Times New Roman" panose="02020603050405020304" pitchFamily="18" charset="0"/>
              </a:rPr>
              <a:t>доля – (…..), показывающая, какую часть составляет масса данного компонента (…..) от массы (…..), то есть массу растворенного вещества, содержащуюся (…..) в </a:t>
            </a:r>
            <a:r>
              <a:rPr lang="ru-RU" sz="2400" kern="100" dirty="0" smtClean="0">
                <a:latin typeface="Times New Roman" panose="02020603050405020304" pitchFamily="18" charset="0"/>
                <a:ea typeface="Aptos" panose="020B0004020202020204"/>
                <a:cs typeface="Times New Roman" panose="02020603050405020304" pitchFamily="18" charset="0"/>
              </a:rPr>
              <a:t>раствора.</a:t>
            </a:r>
            <a:endParaRPr lang="ru-RU" sz="2400" kern="100" dirty="0" smtClean="0">
              <a:latin typeface="Aptos" panose="020B0004020202020204"/>
              <a:ea typeface="Aptos" panose="020B0004020202020204"/>
              <a:cs typeface="Times New Roman" panose="02020603050405020304" pitchFamily="18" charset="0"/>
            </a:endParaRPr>
          </a:p>
          <a:p>
            <a:pPr>
              <a:lnSpc>
                <a:spcPct val="115000"/>
              </a:lnSpc>
              <a:spcAft>
                <a:spcPts val="0"/>
              </a:spcAft>
            </a:pPr>
            <a:r>
              <a:rPr lang="ru-RU" sz="2400" u="sng" kern="100" dirty="0" smtClean="0">
                <a:latin typeface="Times New Roman" panose="02020603050405020304" pitchFamily="18" charset="0"/>
                <a:ea typeface="Aptos" panose="020B0004020202020204"/>
                <a:cs typeface="Times New Roman" panose="02020603050405020304" pitchFamily="18" charset="0"/>
              </a:rPr>
              <a:t>Список </a:t>
            </a:r>
            <a:r>
              <a:rPr lang="ru-RU" sz="2400" u="sng" kern="100" dirty="0">
                <a:latin typeface="Times New Roman" panose="02020603050405020304" pitchFamily="18" charset="0"/>
                <a:ea typeface="Aptos" panose="020B0004020202020204"/>
                <a:cs typeface="Times New Roman" panose="02020603050405020304" pitchFamily="18" charset="0"/>
              </a:rPr>
              <a:t>слов:</a:t>
            </a:r>
            <a:endParaRPr lang="ru-RU" sz="2400" kern="100" dirty="0">
              <a:latin typeface="Aptos" panose="020B0004020202020204"/>
              <a:ea typeface="Aptos" panose="020B0004020202020204"/>
              <a:cs typeface="Times New Roman" panose="02020603050405020304" pitchFamily="18" charset="0"/>
            </a:endParaRPr>
          </a:p>
          <a:p>
            <a:pPr>
              <a:lnSpc>
                <a:spcPct val="115000"/>
              </a:lnSpc>
              <a:spcAft>
                <a:spcPts val="0"/>
              </a:spcAft>
            </a:pPr>
            <a:r>
              <a:rPr lang="ru-RU" sz="2400" i="1" kern="100" dirty="0">
                <a:latin typeface="Times New Roman" panose="02020603050405020304" pitchFamily="18" charset="0"/>
                <a:ea typeface="Aptos" panose="020B0004020202020204"/>
                <a:cs typeface="Times New Roman" panose="02020603050405020304" pitchFamily="18" charset="0"/>
              </a:rPr>
              <a:t>растворенного вещества (</a:t>
            </a:r>
            <a:r>
              <a:rPr lang="ru-RU" sz="2400" b="1" i="1" kern="100" dirty="0">
                <a:latin typeface="Times New Roman" panose="02020603050405020304" pitchFamily="18" charset="0"/>
                <a:ea typeface="Aptos" panose="020B0004020202020204"/>
                <a:cs typeface="Times New Roman" panose="02020603050405020304" pitchFamily="18" charset="0"/>
              </a:rPr>
              <a:t>А</a:t>
            </a:r>
            <a:r>
              <a:rPr lang="ru-RU" sz="2400" i="1" kern="100" dirty="0">
                <a:latin typeface="Times New Roman" panose="02020603050405020304" pitchFamily="18" charset="0"/>
                <a:ea typeface="Aptos" panose="020B0004020202020204"/>
                <a:cs typeface="Times New Roman" panose="02020603050405020304" pitchFamily="18" charset="0"/>
              </a:rPr>
              <a:t>), раствора (</a:t>
            </a:r>
            <a:r>
              <a:rPr lang="ru-RU" sz="2400" b="1" i="1" kern="100" dirty="0">
                <a:latin typeface="Times New Roman" panose="02020603050405020304" pitchFamily="18" charset="0"/>
                <a:ea typeface="Aptos" panose="020B0004020202020204"/>
                <a:cs typeface="Times New Roman" panose="02020603050405020304" pitchFamily="18" charset="0"/>
              </a:rPr>
              <a:t>Б</a:t>
            </a:r>
            <a:r>
              <a:rPr lang="ru-RU" sz="2400" i="1" kern="100" dirty="0">
                <a:latin typeface="Times New Roman" panose="02020603050405020304" pitchFamily="18" charset="0"/>
                <a:ea typeface="Aptos" panose="020B0004020202020204"/>
                <a:cs typeface="Times New Roman" panose="02020603050405020304" pitchFamily="18" charset="0"/>
              </a:rPr>
              <a:t>), 100 г (</a:t>
            </a:r>
            <a:r>
              <a:rPr lang="ru-RU" sz="2400" b="1" i="1" kern="100" dirty="0">
                <a:latin typeface="Times New Roman" panose="02020603050405020304" pitchFamily="18" charset="0"/>
                <a:ea typeface="Aptos" panose="020B0004020202020204"/>
                <a:cs typeface="Times New Roman" panose="02020603050405020304" pitchFamily="18" charset="0"/>
              </a:rPr>
              <a:t>В</a:t>
            </a:r>
            <a:r>
              <a:rPr lang="ru-RU" sz="2400" i="1" kern="100" dirty="0">
                <a:latin typeface="Times New Roman" panose="02020603050405020304" pitchFamily="18" charset="0"/>
                <a:ea typeface="Aptos" panose="020B0004020202020204"/>
                <a:cs typeface="Times New Roman" panose="02020603050405020304" pitchFamily="18" charset="0"/>
              </a:rPr>
              <a:t>), величина (</a:t>
            </a:r>
            <a:r>
              <a:rPr lang="ru-RU" sz="2400" b="1" i="1" kern="100" dirty="0">
                <a:latin typeface="Times New Roman" panose="02020603050405020304" pitchFamily="18" charset="0"/>
                <a:ea typeface="Aptos" panose="020B0004020202020204"/>
                <a:cs typeface="Times New Roman" panose="02020603050405020304" pitchFamily="18" charset="0"/>
              </a:rPr>
              <a:t>Г</a:t>
            </a:r>
            <a:r>
              <a:rPr lang="ru-RU" sz="2400" i="1" kern="100" dirty="0">
                <a:latin typeface="Times New Roman" panose="02020603050405020304" pitchFamily="18" charset="0"/>
                <a:ea typeface="Aptos" panose="020B0004020202020204"/>
                <a:cs typeface="Times New Roman" panose="02020603050405020304" pitchFamily="18" charset="0"/>
              </a:rPr>
              <a:t>)</a:t>
            </a:r>
            <a:endParaRPr lang="ru-RU" sz="2400" kern="100" dirty="0">
              <a:effectLst/>
              <a:latin typeface="Aptos" panose="020B0004020202020204"/>
              <a:ea typeface="Aptos" panose="020B0004020202020204"/>
              <a:cs typeface="Times New Roman" panose="02020603050405020304" pitchFamily="18" charset="0"/>
            </a:endParaRPr>
          </a:p>
        </p:txBody>
      </p:sp>
    </p:spTree>
    <p:extLst>
      <p:ext uri="{BB962C8B-B14F-4D97-AF65-F5344CB8AC3E}">
        <p14:creationId xmlns:p14="http://schemas.microsoft.com/office/powerpoint/2010/main" val="2970739440"/>
      </p:ext>
    </p:extLst>
  </p:cSld>
  <p:clrMapOvr>
    <a:masterClrMapping/>
  </p:clrMapOvr>
  <p:transition>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признаков)</a:t>
            </a:r>
            <a:endParaRPr lang="ru-RU" sz="2800" b="1" i="1" dirty="0"/>
          </a:p>
          <a:p>
            <a:r>
              <a:rPr lang="ru-RU" sz="2800" b="1" dirty="0" smtClean="0"/>
              <a:t>Задания на соответствия</a:t>
            </a:r>
            <a:endParaRPr lang="ru-RU" sz="2800" b="1" dirty="0"/>
          </a:p>
        </p:txBody>
      </p:sp>
    </p:spTree>
    <p:extLst>
      <p:ext uri="{BB962C8B-B14F-4D97-AF65-F5344CB8AC3E}">
        <p14:creationId xmlns:p14="http://schemas.microsoft.com/office/powerpoint/2010/main" val="2549629657"/>
      </p:ext>
    </p:extLst>
  </p:cSld>
  <p:clrMapOvr>
    <a:masterClrMapping/>
  </p:clrMapOvr>
  <p:transition>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F73B94BF-E90A-1CDB-10FC-32B7E25E8D4D}"/>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признаков</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pic>
        <p:nvPicPr>
          <p:cNvPr id="5" name="Рисунок 4">
            <a:extLst>
              <a:ext uri="{FF2B5EF4-FFF2-40B4-BE49-F238E27FC236}">
                <a16:creationId xmlns:a16="http://schemas.microsoft.com/office/drawing/2014/main" xmlns="" id="{BA16FBDD-4F6A-804E-8904-C47236B744D8}"/>
              </a:ext>
            </a:extLst>
          </p:cNvPr>
          <p:cNvPicPr>
            <a:picLocks noChangeAspect="1"/>
          </p:cNvPicPr>
          <p:nvPr/>
        </p:nvPicPr>
        <p:blipFill>
          <a:blip r:embed="rId2"/>
          <a:stretch>
            <a:fillRect/>
          </a:stretch>
        </p:blipFill>
        <p:spPr>
          <a:xfrm>
            <a:off x="555172" y="1675905"/>
            <a:ext cx="9828765" cy="5102545"/>
          </a:xfrm>
          <a:prstGeom prst="rect">
            <a:avLst/>
          </a:prstGeom>
        </p:spPr>
      </p:pic>
      <p:sp>
        <p:nvSpPr>
          <p:cNvPr id="9" name="TextBox 8">
            <a:extLst>
              <a:ext uri="{FF2B5EF4-FFF2-40B4-BE49-F238E27FC236}">
                <a16:creationId xmlns:a16="http://schemas.microsoft.com/office/drawing/2014/main" xmlns="" id="{529CBBDD-5406-AB01-CC75-8DF6146641E8}"/>
              </a:ext>
            </a:extLst>
          </p:cNvPr>
          <p:cNvSpPr txBox="1"/>
          <p:nvPr/>
        </p:nvSpPr>
        <p:spPr>
          <a:xfrm>
            <a:off x="3235750" y="794398"/>
            <a:ext cx="5720499" cy="517065"/>
          </a:xfrm>
          <a:prstGeom prst="rect">
            <a:avLst/>
          </a:prstGeom>
          <a:noFill/>
        </p:spPr>
        <p:txBody>
          <a:bodyPr wrap="square">
            <a:spAutoFit/>
          </a:bodyPr>
          <a:lstStyle/>
          <a:p>
            <a:pPr lvl="0">
              <a:lnSpc>
                <a:spcPct val="115000"/>
              </a:lnSpc>
              <a:spcAft>
                <a:spcPts val="800"/>
              </a:spcAft>
              <a:tabLst>
                <a:tab pos="270510" algn="l"/>
              </a:tabLst>
            </a:pPr>
            <a:r>
              <a:rPr lang="en-US"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VIII</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Задания на соответствие</a:t>
            </a:r>
            <a:endParaRPr lang="ru-RU"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0708903"/>
      </p:ext>
    </p:extLst>
  </p:cSld>
  <p:clrMapOvr>
    <a:masterClrMapping/>
  </p:clrMapOvr>
  <p:transition>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FD8F311-17B0-E2D9-E6FA-95BF7A888B7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xmlns="" id="{79FF31C8-3EFD-CF79-BD63-FB29E60D672D}"/>
              </a:ext>
            </a:extLst>
          </p:cNvPr>
          <p:cNvSpPr txBox="1"/>
          <p:nvPr/>
        </p:nvSpPr>
        <p:spPr>
          <a:xfrm>
            <a:off x="450471" y="766985"/>
            <a:ext cx="11244224" cy="8197629"/>
          </a:xfrm>
          <a:prstGeom prst="rect">
            <a:avLst/>
          </a:prstGeom>
          <a:noFill/>
        </p:spPr>
        <p:txBody>
          <a:bodyPr wrap="square">
            <a:spAutoFit/>
          </a:bodyPr>
          <a:lstStyle/>
          <a:p>
            <a:pPr lvl="0">
              <a:lnSpc>
                <a:spcPct val="115000"/>
              </a:lnSpc>
              <a:tabLst>
                <a:tab pos="270510" algn="l"/>
              </a:tabLst>
            </a:pPr>
            <a:r>
              <a:rPr lang="ru-RU" sz="2000" b="1"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a:t>
            </a:r>
            <a:r>
              <a:rPr lang="en-US" sz="20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VIII</a:t>
            </a:r>
            <a:r>
              <a:rPr lang="ru-RU"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Задания на соответствие</a:t>
            </a:r>
          </a:p>
          <a:p>
            <a:pPr>
              <a:lnSpc>
                <a:spcPct val="115000"/>
              </a:lnSpc>
              <a:tabLst>
                <a:tab pos="270510" algn="l"/>
              </a:tabLst>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a:t>
            </a: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Установите соответствие между явлением и признаком. Каждой позиции в первом столбце подберите соответствующую позицию со второго столбца. Ответы запишите в таблицу.</a:t>
            </a: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xmlns="" id="{485A9A95-36C2-FA67-9D69-9F608F61D384}"/>
              </a:ext>
            </a:extLst>
          </p:cNvPr>
          <p:cNvGraphicFramePr>
            <a:graphicFrameLocks noGrp="1"/>
          </p:cNvGraphicFramePr>
          <p:nvPr>
            <p:extLst>
              <p:ext uri="{D42A27DB-BD31-4B8C-83A1-F6EECF244321}">
                <p14:modId xmlns:p14="http://schemas.microsoft.com/office/powerpoint/2010/main" val="2757013345"/>
              </p:ext>
            </p:extLst>
          </p:nvPr>
        </p:nvGraphicFramePr>
        <p:xfrm>
          <a:off x="546144" y="2260737"/>
          <a:ext cx="7309407" cy="3014472"/>
        </p:xfrm>
        <a:graphic>
          <a:graphicData uri="http://schemas.openxmlformats.org/drawingml/2006/table">
            <a:tbl>
              <a:tblPr firstRow="1" firstCol="1" bandRow="1"/>
              <a:tblGrid>
                <a:gridCol w="2381183">
                  <a:extLst>
                    <a:ext uri="{9D8B030D-6E8A-4147-A177-3AD203B41FA5}">
                      <a16:colId xmlns:a16="http://schemas.microsoft.com/office/drawing/2014/main" xmlns="" val="1075759067"/>
                    </a:ext>
                  </a:extLst>
                </a:gridCol>
                <a:gridCol w="4928224">
                  <a:extLst>
                    <a:ext uri="{9D8B030D-6E8A-4147-A177-3AD203B41FA5}">
                      <a16:colId xmlns:a16="http://schemas.microsoft.com/office/drawing/2014/main" xmlns="" val="1925677661"/>
                    </a:ext>
                  </a:extLst>
                </a:gridCol>
              </a:tblGrid>
              <a:tr h="246667">
                <a:tc>
                  <a:txBody>
                    <a:bodyPr/>
                    <a:lstStyle/>
                    <a:p>
                      <a:pPr algn="ctr">
                        <a:lnSpc>
                          <a:spcPct val="115000"/>
                        </a:lnSpc>
                        <a:spcAft>
                          <a:spcPts val="800"/>
                        </a:spcAft>
                      </a:pPr>
                      <a:r>
                        <a:rPr lang="ru-RU" sz="1800" b="1" kern="100" dirty="0">
                          <a:effectLst/>
                          <a:latin typeface="Times New Roman" panose="02020603050405020304" pitchFamily="18" charset="0"/>
                          <a:ea typeface="Aptos" panose="020B0004020202020204" pitchFamily="34" charset="0"/>
                          <a:cs typeface="Times New Roman" panose="02020603050405020304" pitchFamily="18" charset="0"/>
                        </a:rPr>
                        <a:t>Явление</a:t>
                      </a:r>
                      <a:endParaRPr lang="ru-RU"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800" b="1" kern="100" dirty="0">
                          <a:effectLst/>
                          <a:latin typeface="Times New Roman" panose="02020603050405020304" pitchFamily="18" charset="0"/>
                          <a:ea typeface="Aptos" panose="020B0004020202020204" pitchFamily="34" charset="0"/>
                          <a:cs typeface="Times New Roman" panose="02020603050405020304" pitchFamily="18" charset="0"/>
                        </a:rPr>
                        <a:t>Признак</a:t>
                      </a:r>
                      <a:endParaRPr lang="ru-RU"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657474101"/>
                  </a:ext>
                </a:extLst>
              </a:tr>
              <a:tr h="0">
                <a:tc>
                  <a:txBody>
                    <a:bodyPr/>
                    <a:lstStyle/>
                    <a:p>
                      <a:r>
                        <a:rPr lang="ru-RU" sz="1800" kern="1200" dirty="0">
                          <a:solidFill>
                            <a:schemeClr val="tx1"/>
                          </a:solidFill>
                          <a:effectLst/>
                          <a:latin typeface="Times New Roman" panose="02020603050405020304" pitchFamily="18" charset="0"/>
                          <a:ea typeface="+mn-ea"/>
                          <a:cs typeface="Times New Roman" panose="02020603050405020304" pitchFamily="18" charset="0"/>
                        </a:rPr>
                        <a:t>А. Плазмолиз</a:t>
                      </a:r>
                    </a:p>
                    <a:p>
                      <a:endParaRPr lang="ru-RU" sz="1800" kern="1200" dirty="0">
                        <a:solidFill>
                          <a:schemeClr val="tx1"/>
                        </a:solidFill>
                        <a:effectLst/>
                        <a:latin typeface="Times New Roman" panose="02020603050405020304" pitchFamily="18" charset="0"/>
                        <a:ea typeface="+mn-ea"/>
                        <a:cs typeface="Times New Roman" panose="02020603050405020304" pitchFamily="18" charset="0"/>
                      </a:endParaRPr>
                    </a:p>
                    <a:p>
                      <a:r>
                        <a:rPr lang="ru-RU" sz="1800" kern="1200" dirty="0">
                          <a:solidFill>
                            <a:schemeClr val="tx1"/>
                          </a:solidFill>
                          <a:effectLst/>
                          <a:latin typeface="Times New Roman" panose="02020603050405020304" pitchFamily="18" charset="0"/>
                          <a:ea typeface="+mn-ea"/>
                          <a:cs typeface="Times New Roman" panose="02020603050405020304" pitchFamily="18" charset="0"/>
                        </a:rPr>
                        <a:t>Б. </a:t>
                      </a:r>
                      <a:r>
                        <a:rPr lang="ru-RU" sz="1800" kern="1200" dirty="0" err="1">
                          <a:solidFill>
                            <a:schemeClr val="tx1"/>
                          </a:solidFill>
                          <a:effectLst/>
                          <a:latin typeface="Times New Roman" panose="02020603050405020304" pitchFamily="18" charset="0"/>
                          <a:ea typeface="+mn-ea"/>
                          <a:cs typeface="Times New Roman" panose="02020603050405020304" pitchFamily="18" charset="0"/>
                        </a:rPr>
                        <a:t>Деплазмолиз</a:t>
                      </a:r>
                      <a:endParaRPr lang="ru-RU"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1. Отделение пристеночного слоя цитоплазмы.</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2. Увеличение объёма цитоплазмы.</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3. Восстановление формы клетки.</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4. Возникает под действием гипертонического раствора.</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5. Утрата клеткой воды.</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6. Возникает под действие гипотонического раствора.</a:t>
                      </a:r>
                    </a:p>
                    <a:p>
                      <a:pPr>
                        <a:lnSpc>
                          <a:spcPct val="115000"/>
                        </a:lnSpc>
                        <a:spcAft>
                          <a:spcPts val="0"/>
                        </a:spcAft>
                      </a:pPr>
                      <a:endParaRPr lang="ru-RU" sz="1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696881195"/>
                  </a:ext>
                </a:extLst>
              </a:tr>
            </a:tbl>
          </a:graphicData>
        </a:graphic>
      </p:graphicFrame>
      <p:graphicFrame>
        <p:nvGraphicFramePr>
          <p:cNvPr id="10" name="Таблица 9">
            <a:extLst>
              <a:ext uri="{FF2B5EF4-FFF2-40B4-BE49-F238E27FC236}">
                <a16:creationId xmlns:a16="http://schemas.microsoft.com/office/drawing/2014/main" xmlns="" id="{6F345BDE-9144-7FB8-A84D-13C36C2B9166}"/>
              </a:ext>
            </a:extLst>
          </p:cNvPr>
          <p:cNvGraphicFramePr>
            <a:graphicFrameLocks noGrp="1"/>
          </p:cNvGraphicFramePr>
          <p:nvPr>
            <p:extLst>
              <p:ext uri="{D42A27DB-BD31-4B8C-83A1-F6EECF244321}">
                <p14:modId xmlns:p14="http://schemas.microsoft.com/office/powerpoint/2010/main" val="2038323588"/>
              </p:ext>
            </p:extLst>
          </p:nvPr>
        </p:nvGraphicFramePr>
        <p:xfrm>
          <a:off x="1286556" y="5655128"/>
          <a:ext cx="1563370" cy="527050"/>
        </p:xfrm>
        <a:graphic>
          <a:graphicData uri="http://schemas.openxmlformats.org/drawingml/2006/table">
            <a:tbl>
              <a:tblPr firstRow="1" firstCol="1" bandRow="1"/>
              <a:tblGrid>
                <a:gridCol w="294852">
                  <a:extLst>
                    <a:ext uri="{9D8B030D-6E8A-4147-A177-3AD203B41FA5}">
                      <a16:colId xmlns:a16="http://schemas.microsoft.com/office/drawing/2014/main" xmlns="" val="55129044"/>
                    </a:ext>
                  </a:extLst>
                </a:gridCol>
                <a:gridCol w="281516">
                  <a:extLst>
                    <a:ext uri="{9D8B030D-6E8A-4147-A177-3AD203B41FA5}">
                      <a16:colId xmlns:a16="http://schemas.microsoft.com/office/drawing/2014/main" xmlns="" val="3109832793"/>
                    </a:ext>
                  </a:extLst>
                </a:gridCol>
                <a:gridCol w="263102">
                  <a:extLst>
                    <a:ext uri="{9D8B030D-6E8A-4147-A177-3AD203B41FA5}">
                      <a16:colId xmlns:a16="http://schemas.microsoft.com/office/drawing/2014/main" xmlns="" val="3074110533"/>
                    </a:ext>
                  </a:extLst>
                </a:gridCol>
                <a:gridCol w="241300">
                  <a:extLst>
                    <a:ext uri="{9D8B030D-6E8A-4147-A177-3AD203B41FA5}">
                      <a16:colId xmlns:a16="http://schemas.microsoft.com/office/drawing/2014/main" xmlns="" val="1402029504"/>
                    </a:ext>
                  </a:extLst>
                </a:gridCol>
                <a:gridCol w="241300">
                  <a:extLst>
                    <a:ext uri="{9D8B030D-6E8A-4147-A177-3AD203B41FA5}">
                      <a16:colId xmlns:a16="http://schemas.microsoft.com/office/drawing/2014/main" xmlns="" val="3259625238"/>
                    </a:ext>
                  </a:extLst>
                </a:gridCol>
                <a:gridCol w="241300">
                  <a:extLst>
                    <a:ext uri="{9D8B030D-6E8A-4147-A177-3AD203B41FA5}">
                      <a16:colId xmlns:a16="http://schemas.microsoft.com/office/drawing/2014/main" xmlns="" val="3017855659"/>
                    </a:ext>
                  </a:extLst>
                </a:gridCol>
              </a:tblGrid>
              <a:tr h="263525">
                <a:tc>
                  <a:txBody>
                    <a:bodyPr/>
                    <a:lstStyle/>
                    <a:p>
                      <a:pPr algn="ctr">
                        <a:lnSpc>
                          <a:spcPct val="115000"/>
                        </a:lnSpc>
                        <a:spcAft>
                          <a:spcPts val="800"/>
                        </a:spcAft>
                      </a:pPr>
                      <a:r>
                        <a:rPr lang="ru-RU" sz="12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1</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2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2</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2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3</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2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4</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200" b="1" kern="10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5</a:t>
                      </a:r>
                      <a:endParaRPr lang="ru-R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r>
                        <a:rPr lang="ru-RU" sz="1200" b="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6</a:t>
                      </a: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135275026"/>
                  </a:ext>
                </a:extLst>
              </a:tr>
              <a:tr h="263525">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913850826"/>
                  </a:ext>
                </a:extLst>
              </a:tr>
            </a:tbl>
          </a:graphicData>
        </a:graphic>
      </p:graphicFrame>
      <p:sp>
        <p:nvSpPr>
          <p:cNvPr id="14" name="TextBox 13">
            <a:extLst>
              <a:ext uri="{FF2B5EF4-FFF2-40B4-BE49-F238E27FC236}">
                <a16:creationId xmlns:a16="http://schemas.microsoft.com/office/drawing/2014/main" xmlns="" id="{949B7919-AA62-7008-1A42-B6D4ACF7DEBB}"/>
              </a:ext>
            </a:extLst>
          </p:cNvPr>
          <p:cNvSpPr txBox="1"/>
          <p:nvPr/>
        </p:nvSpPr>
        <p:spPr>
          <a:xfrm>
            <a:off x="239163" y="5826901"/>
            <a:ext cx="1047393" cy="410882"/>
          </a:xfrm>
          <a:prstGeom prst="rect">
            <a:avLst/>
          </a:prstGeom>
          <a:noFill/>
        </p:spPr>
        <p:txBody>
          <a:bodyPr wrap="square">
            <a:spAutoFit/>
          </a:bodyPr>
          <a:lstStyle/>
          <a:p>
            <a:pPr>
              <a:lnSpc>
                <a:spcPct val="115000"/>
              </a:lnSpc>
              <a:tabLst>
                <a:tab pos="270510" algn="l"/>
              </a:tabLst>
            </a:pPr>
            <a:r>
              <a:rPr lang="ru-RU" i="1" kern="100" dirty="0">
                <a:latin typeface="Times New Roman" panose="02020603050405020304" pitchFamily="18" charset="0"/>
                <a:ea typeface="Aptos" panose="020B0004020202020204" pitchFamily="34" charset="0"/>
                <a:cs typeface="Times New Roman" panose="02020603050405020304" pitchFamily="18" charset="0"/>
              </a:rPr>
              <a:t>Ответ:</a:t>
            </a:r>
          </a:p>
        </p:txBody>
      </p:sp>
    </p:spTree>
    <p:extLst>
      <p:ext uri="{BB962C8B-B14F-4D97-AF65-F5344CB8AC3E}">
        <p14:creationId xmlns:p14="http://schemas.microsoft.com/office/powerpoint/2010/main" val="952670791"/>
      </p:ext>
    </p:extLst>
  </p:cSld>
  <p:clrMapOvr>
    <a:masterClrMapping/>
  </p:clrMapOvr>
  <p:transition>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FD8F311-17B0-E2D9-E6FA-95BF7A888B7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xmlns="" id="{79FF31C8-3EFD-CF79-BD63-FB29E60D672D}"/>
              </a:ext>
            </a:extLst>
          </p:cNvPr>
          <p:cNvSpPr txBox="1"/>
          <p:nvPr/>
        </p:nvSpPr>
        <p:spPr>
          <a:xfrm>
            <a:off x="450471" y="766985"/>
            <a:ext cx="10734085" cy="5047536"/>
          </a:xfrm>
          <a:prstGeom prst="rect">
            <a:avLst/>
          </a:prstGeom>
          <a:noFill/>
        </p:spPr>
        <p:txBody>
          <a:bodyPr wrap="square">
            <a:spAutoFit/>
          </a:bodyPr>
          <a:lstStyle/>
          <a:p>
            <a:pPr lvl="0" algn="ctr">
              <a:lnSpc>
                <a:spcPct val="115000"/>
              </a:lnSpc>
              <a:tabLst>
                <a:tab pos="270510" algn="l"/>
              </a:tabLst>
            </a:pPr>
            <a:r>
              <a:rPr lang="en-US"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VIII</a:t>
            </a:r>
            <a:r>
              <a:rPr lang="ru-RU"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Задания на соответствие</a:t>
            </a:r>
          </a:p>
          <a:p>
            <a:pPr>
              <a:lnSpc>
                <a:spcPct val="115000"/>
              </a:lnSpc>
              <a:tabLst>
                <a:tab pos="270510" algn="l"/>
              </a:tabLst>
            </a:pP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2 (</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биология/</a:t>
            </a:r>
            <a:r>
              <a:rPr lang="ru-RU" sz="2000" b="1" kern="100" dirty="0">
                <a:latin typeface="Times New Roman" panose="02020603050405020304" pitchFamily="18" charset="0"/>
                <a:ea typeface="Aptos" panose="020B0004020202020204" pitchFamily="34" charset="0"/>
                <a:cs typeface="Times New Roman" panose="02020603050405020304" pitchFamily="18" charset="0"/>
              </a:rPr>
              <a:t>х</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имия</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a:t>
            </a: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Установите соответствие между явлением и признаком. Каждой позиции в первом столбце подберите соответствующую позицию со второго столбца. Ответы запишите в таблицу</a:t>
            </a: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15" name="Таблица 14">
            <a:extLst>
              <a:ext uri="{FF2B5EF4-FFF2-40B4-BE49-F238E27FC236}">
                <a16:creationId xmlns:a16="http://schemas.microsoft.com/office/drawing/2014/main" xmlns="" id="{6BD0F2D0-34F6-F70F-ED31-A429E7E33FB2}"/>
              </a:ext>
            </a:extLst>
          </p:cNvPr>
          <p:cNvGraphicFramePr>
            <a:graphicFrameLocks noGrp="1"/>
          </p:cNvGraphicFramePr>
          <p:nvPr>
            <p:extLst>
              <p:ext uri="{D42A27DB-BD31-4B8C-83A1-F6EECF244321}">
                <p14:modId xmlns:p14="http://schemas.microsoft.com/office/powerpoint/2010/main" val="546857390"/>
              </p:ext>
            </p:extLst>
          </p:nvPr>
        </p:nvGraphicFramePr>
        <p:xfrm>
          <a:off x="450471" y="2406315"/>
          <a:ext cx="7248803" cy="2839212"/>
        </p:xfrm>
        <a:graphic>
          <a:graphicData uri="http://schemas.openxmlformats.org/drawingml/2006/table">
            <a:tbl>
              <a:tblPr firstRow="1" firstCol="1" bandRow="1"/>
              <a:tblGrid>
                <a:gridCol w="2889495">
                  <a:extLst>
                    <a:ext uri="{9D8B030D-6E8A-4147-A177-3AD203B41FA5}">
                      <a16:colId xmlns:a16="http://schemas.microsoft.com/office/drawing/2014/main" xmlns="" val="1977955208"/>
                    </a:ext>
                  </a:extLst>
                </a:gridCol>
                <a:gridCol w="4359308">
                  <a:extLst>
                    <a:ext uri="{9D8B030D-6E8A-4147-A177-3AD203B41FA5}">
                      <a16:colId xmlns:a16="http://schemas.microsoft.com/office/drawing/2014/main" xmlns="" val="2994134962"/>
                    </a:ext>
                  </a:extLst>
                </a:gridCol>
              </a:tblGrid>
              <a:tr h="157574">
                <a:tc>
                  <a:txBody>
                    <a:bodyPr/>
                    <a:lstStyle/>
                    <a:p>
                      <a:pPr algn="ctr">
                        <a:lnSpc>
                          <a:spcPct val="115000"/>
                        </a:lnSpc>
                        <a:spcAft>
                          <a:spcPts val="0"/>
                        </a:spcAft>
                      </a:pPr>
                      <a:r>
                        <a:rPr lang="ru-RU" sz="1800" b="1" kern="100" dirty="0">
                          <a:effectLst/>
                          <a:latin typeface="Times New Roman" panose="02020603050405020304" pitchFamily="18" charset="0"/>
                          <a:ea typeface="Aptos" panose="020B0004020202020204" pitchFamily="34" charset="0"/>
                          <a:cs typeface="Times New Roman" panose="02020603050405020304" pitchFamily="18" charset="0"/>
                        </a:rPr>
                        <a:t>Явление</a:t>
                      </a:r>
                      <a:endParaRPr lang="ru-RU"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pPr>
                      <a:r>
                        <a:rPr lang="ru-RU" sz="1800" b="1" kern="100">
                          <a:effectLst/>
                          <a:latin typeface="Times New Roman" panose="02020603050405020304" pitchFamily="18" charset="0"/>
                          <a:ea typeface="Aptos" panose="020B0004020202020204" pitchFamily="34" charset="0"/>
                          <a:cs typeface="Times New Roman" panose="02020603050405020304" pitchFamily="18" charset="0"/>
                        </a:rPr>
                        <a:t>Признак</a:t>
                      </a:r>
                      <a:endParaRPr lang="ru-RU" sz="1800" kern="10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331201789"/>
                  </a:ext>
                </a:extLst>
              </a:tr>
              <a:tr h="0">
                <a:tc>
                  <a:txBody>
                    <a:bodyPr/>
                    <a:lstStyle/>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А. Положительное воздействие поваренной соли на организм.</a:t>
                      </a:r>
                    </a:p>
                    <a:p>
                      <a:pPr>
                        <a:lnSpc>
                          <a:spcPct val="115000"/>
                        </a:lnSpc>
                        <a:spcAft>
                          <a:spcPts val="0"/>
                        </a:spcAf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 Б. Отрицательное воздействие поваренной соли на организм</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Повышает кровяное давление.</a:t>
                      </a:r>
                    </a:p>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Активизирует слюноотделение.</a:t>
                      </a:r>
                    </a:p>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Откладывается в суставах.</a:t>
                      </a:r>
                    </a:p>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Ускоряет переваривание белков.</a:t>
                      </a:r>
                    </a:p>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Способствует развитию атеросклероза.</a:t>
                      </a:r>
                    </a:p>
                    <a:p>
                      <a:pPr marL="342900" lvl="0" indent="-342900">
                        <a:lnSpc>
                          <a:spcPct val="115000"/>
                        </a:lnSpc>
                        <a:spcAft>
                          <a:spcPts val="0"/>
                        </a:spcAft>
                        <a:buFont typeface="+mj-lt"/>
                        <a:buAutoNum type="arabicPeriod"/>
                        <a:tabLst>
                          <a:tab pos="190500" algn="l"/>
                        </a:tabLst>
                      </a:pPr>
                      <a:r>
                        <a:rPr lang="ru-RU" sz="1800" kern="100" dirty="0">
                          <a:effectLst/>
                          <a:latin typeface="Times New Roman" panose="02020603050405020304" pitchFamily="18" charset="0"/>
                          <a:ea typeface="Aptos" panose="020B0004020202020204" pitchFamily="34" charset="0"/>
                          <a:cs typeface="Times New Roman" panose="02020603050405020304" pitchFamily="18" charset="0"/>
                        </a:rPr>
                        <a:t>Является основой работы нервной системы.</a:t>
                      </a:r>
                    </a:p>
                    <a:p>
                      <a:pPr marL="0" lvl="0" indent="0">
                        <a:lnSpc>
                          <a:spcPct val="115000"/>
                        </a:lnSpc>
                        <a:spcAft>
                          <a:spcPts val="0"/>
                        </a:spcAft>
                        <a:buFont typeface="+mj-lt"/>
                        <a:buNone/>
                        <a:tabLst>
                          <a:tab pos="190500" algn="l"/>
                        </a:tabLst>
                      </a:pPr>
                      <a:endParaRPr lang="ru-RU" sz="18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110825682"/>
                  </a:ext>
                </a:extLst>
              </a:tr>
            </a:tbl>
          </a:graphicData>
        </a:graphic>
      </p:graphicFrame>
      <p:sp>
        <p:nvSpPr>
          <p:cNvPr id="16" name="TextBox 15">
            <a:extLst>
              <a:ext uri="{FF2B5EF4-FFF2-40B4-BE49-F238E27FC236}">
                <a16:creationId xmlns:a16="http://schemas.microsoft.com/office/drawing/2014/main" xmlns="" id="{6A542D61-9DD7-1851-10DB-94AD547F77B9}"/>
              </a:ext>
            </a:extLst>
          </p:cNvPr>
          <p:cNvSpPr txBox="1"/>
          <p:nvPr/>
        </p:nvSpPr>
        <p:spPr>
          <a:xfrm>
            <a:off x="450470" y="5717587"/>
            <a:ext cx="1118447" cy="410882"/>
          </a:xfrm>
          <a:prstGeom prst="rect">
            <a:avLst/>
          </a:prstGeom>
          <a:noFill/>
        </p:spPr>
        <p:txBody>
          <a:bodyPr wrap="square">
            <a:spAutoFit/>
          </a:bodyPr>
          <a:lstStyle/>
          <a:p>
            <a:pPr>
              <a:lnSpc>
                <a:spcPct val="115000"/>
              </a:lnSpc>
              <a:tabLst>
                <a:tab pos="270510" algn="l"/>
              </a:tabLst>
            </a:pPr>
            <a:r>
              <a:rPr lang="ru-RU" i="1" kern="100" dirty="0">
                <a:latin typeface="Times New Roman" panose="02020603050405020304" pitchFamily="18" charset="0"/>
                <a:ea typeface="Aptos" panose="020B0004020202020204" pitchFamily="34" charset="0"/>
                <a:cs typeface="Times New Roman" panose="02020603050405020304" pitchFamily="18" charset="0"/>
              </a:rPr>
              <a:t>Ответ:</a:t>
            </a:r>
          </a:p>
        </p:txBody>
      </p:sp>
      <p:pic>
        <p:nvPicPr>
          <p:cNvPr id="18" name="Рисунок 17">
            <a:extLst>
              <a:ext uri="{FF2B5EF4-FFF2-40B4-BE49-F238E27FC236}">
                <a16:creationId xmlns:a16="http://schemas.microsoft.com/office/drawing/2014/main" xmlns="" id="{57016B59-D3BE-9C52-5F99-719789EF93EB}"/>
              </a:ext>
            </a:extLst>
          </p:cNvPr>
          <p:cNvPicPr>
            <a:picLocks noChangeAspect="1"/>
          </p:cNvPicPr>
          <p:nvPr/>
        </p:nvPicPr>
        <p:blipFill>
          <a:blip r:embed="rId2"/>
          <a:stretch>
            <a:fillRect/>
          </a:stretch>
        </p:blipFill>
        <p:spPr>
          <a:xfrm>
            <a:off x="1568917" y="5717587"/>
            <a:ext cx="1585097" cy="548688"/>
          </a:xfrm>
          <a:prstGeom prst="rect">
            <a:avLst/>
          </a:prstGeom>
        </p:spPr>
      </p:pic>
    </p:spTree>
    <p:extLst>
      <p:ext uri="{BB962C8B-B14F-4D97-AF65-F5344CB8AC3E}">
        <p14:creationId xmlns:p14="http://schemas.microsoft.com/office/powerpoint/2010/main" val="3626172316"/>
      </p:ext>
    </p:extLst>
  </p:cSld>
  <p:clrMapOvr>
    <a:masterClrMapping/>
  </p:clrMapOvr>
  <p:transition>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a:t>
            </a:r>
            <a:r>
              <a:rPr lang="ru-RU" sz="2800" b="1" i="1" dirty="0" smtClean="0">
                <a:latin typeface="Times New Roman" panose="02020603050405020304" pitchFamily="18" charset="0"/>
                <a:ea typeface="Aptos" panose="020B0004020202020204" pitchFamily="34" charset="0"/>
              </a:rPr>
              <a:t>связей)</a:t>
            </a:r>
            <a:endParaRPr lang="ru-RU" sz="2800" b="1" i="1" dirty="0"/>
          </a:p>
          <a:p>
            <a:r>
              <a:rPr lang="ru-RU" sz="2800" b="1" dirty="0" smtClean="0"/>
              <a:t>Круги Эйлера</a:t>
            </a:r>
            <a:endParaRPr lang="ru-RU" sz="2800" b="1" dirty="0"/>
          </a:p>
        </p:txBody>
      </p:sp>
    </p:spTree>
    <p:extLst>
      <p:ext uri="{BB962C8B-B14F-4D97-AF65-F5344CB8AC3E}">
        <p14:creationId xmlns:p14="http://schemas.microsoft.com/office/powerpoint/2010/main" val="3080916887"/>
      </p:ext>
    </p:extLst>
  </p:cSld>
  <p:clrMapOvr>
    <a:masterClrMapping/>
  </p:clrMapOvr>
  <p:transition>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xmlns="" id="{094CB0D3-71C8-0B9C-E18F-8289B0349C84}"/>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связей</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
        <p:nvSpPr>
          <p:cNvPr id="7" name="TextBox 6">
            <a:extLst>
              <a:ext uri="{FF2B5EF4-FFF2-40B4-BE49-F238E27FC236}">
                <a16:creationId xmlns:a16="http://schemas.microsoft.com/office/drawing/2014/main" xmlns="" id="{4AF66D98-7BAA-07BB-8908-0BCFAC778727}"/>
              </a:ext>
            </a:extLst>
          </p:cNvPr>
          <p:cNvSpPr txBox="1"/>
          <p:nvPr/>
        </p:nvSpPr>
        <p:spPr>
          <a:xfrm>
            <a:off x="169333" y="685800"/>
            <a:ext cx="5833534" cy="5418919"/>
          </a:xfrm>
          <a:prstGeom prst="rect">
            <a:avLst/>
          </a:prstGeom>
          <a:noFill/>
        </p:spPr>
        <p:txBody>
          <a:bodyPr wrap="square">
            <a:spAutoFit/>
          </a:bodyPr>
          <a:lstStyle/>
          <a:p>
            <a:pPr marL="342900" lvl="0" indent="-342900" algn="ctr">
              <a:lnSpc>
                <a:spcPct val="115000"/>
              </a:lnSpc>
              <a:buFont typeface="+mj-lt"/>
              <a:buAutoNum type="romanUcPeriod"/>
              <a:tabLst>
                <a:tab pos="270510" algn="l"/>
              </a:tabLst>
            </a:pP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Фигуры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Эйлера</a:t>
            </a:r>
            <a:endPar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1 (биология/химия).</a:t>
            </a: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270510" algn="l"/>
              </a:tabLst>
            </a:pP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На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каком рисунке правильно изображено соотношение между данными понятиями?</a:t>
            </a:r>
            <a:endParaRPr lang="ru-RU" sz="20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xmlns="" id="{08C80F49-796B-ECB9-AE49-E961BBD8F7E2}"/>
              </a:ext>
            </a:extLst>
          </p:cNvPr>
          <p:cNvPicPr>
            <a:picLocks noChangeAspect="1"/>
          </p:cNvPicPr>
          <p:nvPr/>
        </p:nvPicPr>
        <p:blipFill>
          <a:blip r:embed="rId2"/>
          <a:stretch>
            <a:fillRect/>
          </a:stretch>
        </p:blipFill>
        <p:spPr>
          <a:xfrm>
            <a:off x="218885" y="2019955"/>
            <a:ext cx="5833534" cy="2568539"/>
          </a:xfrm>
          <a:prstGeom prst="rect">
            <a:avLst/>
          </a:prstGeom>
        </p:spPr>
      </p:pic>
      <p:pic>
        <p:nvPicPr>
          <p:cNvPr id="10" name="Рисунок 9">
            <a:extLst>
              <a:ext uri="{FF2B5EF4-FFF2-40B4-BE49-F238E27FC236}">
                <a16:creationId xmlns:a16="http://schemas.microsoft.com/office/drawing/2014/main" xmlns="" id="{6C91DC8D-9AAF-F6BF-5B2D-303E78E4A3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6061265" y="1278466"/>
            <a:ext cx="6104846" cy="5198533"/>
          </a:xfrm>
          <a:prstGeom prst="rect">
            <a:avLst/>
          </a:prstGeom>
          <a:ln>
            <a:solidFill>
              <a:schemeClr val="tx1"/>
            </a:solidFill>
          </a:ln>
        </p:spPr>
      </p:pic>
    </p:spTree>
    <p:extLst>
      <p:ext uri="{BB962C8B-B14F-4D97-AF65-F5344CB8AC3E}">
        <p14:creationId xmlns:p14="http://schemas.microsoft.com/office/powerpoint/2010/main" val="2415147973"/>
      </p:ext>
    </p:extLst>
  </p:cSld>
  <p:clrMapOvr>
    <a:masterClrMapping/>
  </p:clrMapOvr>
  <p:transition>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701663"/>
            <a:ext cx="10351752" cy="2736819"/>
          </a:xfrm>
        </p:spPr>
        <p:txBody>
          <a:bodyPr/>
          <a:lstStyle/>
          <a:p>
            <a:r>
              <a:rPr lang="ru-RU" b="1" dirty="0" smtClean="0"/>
              <a:t>Диагностика усвоения информации</a:t>
            </a:r>
            <a:endParaRPr lang="ru-RU" b="1" dirty="0"/>
          </a:p>
        </p:txBody>
      </p:sp>
      <p:sp>
        <p:nvSpPr>
          <p:cNvPr id="3" name="Текст 2"/>
          <p:cNvSpPr>
            <a:spLocks noGrp="1"/>
          </p:cNvSpPr>
          <p:nvPr>
            <p:ph type="body" idx="1"/>
          </p:nvPr>
        </p:nvSpPr>
        <p:spPr/>
        <p:txBody>
          <a:bodyPr>
            <a:normAutofit fontScale="85000" lnSpcReduction="10000"/>
          </a:bodyPr>
          <a:lstStyle/>
          <a:p>
            <a:r>
              <a:rPr lang="ru-RU" sz="2800" b="1" i="1" dirty="0"/>
              <a:t>(з</a:t>
            </a:r>
            <a:r>
              <a:rPr lang="ru-RU" sz="2800" b="1" i="1" dirty="0">
                <a:latin typeface="Times New Roman" panose="02020603050405020304" pitchFamily="18" charset="0"/>
                <a:ea typeface="Aptos" panose="020B0004020202020204" pitchFamily="34" charset="0"/>
              </a:rPr>
              <a:t>адания  для диагностики усвоения </a:t>
            </a:r>
            <a:r>
              <a:rPr lang="ru-RU" sz="2800" b="1" i="1" dirty="0" smtClean="0">
                <a:latin typeface="Times New Roman" panose="02020603050405020304" pitchFamily="18" charset="0"/>
                <a:ea typeface="Aptos" panose="020B0004020202020204" pitchFamily="34" charset="0"/>
              </a:rPr>
              <a:t>связей)</a:t>
            </a:r>
            <a:endParaRPr lang="ru-RU" sz="2800" b="1" i="1" dirty="0"/>
          </a:p>
          <a:p>
            <a:r>
              <a:rPr lang="ru-RU" sz="2800" b="1" dirty="0" smtClean="0"/>
              <a:t>Карта понятий, методика «аналогии», множественный выбор</a:t>
            </a:r>
            <a:endParaRPr lang="ru-RU" sz="2800" b="1" dirty="0"/>
          </a:p>
        </p:txBody>
      </p:sp>
    </p:spTree>
    <p:extLst>
      <p:ext uri="{BB962C8B-B14F-4D97-AF65-F5344CB8AC3E}">
        <p14:creationId xmlns:p14="http://schemas.microsoft.com/office/powerpoint/2010/main" val="2794239140"/>
      </p:ext>
    </p:extLst>
  </p:cSld>
  <p:clrMapOvr>
    <a:masterClrMapping/>
  </p:clrMapOvr>
  <p:transition>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6466F24A-13F9-970E-C8EA-1301B90B85B3}"/>
              </a:ext>
            </a:extLst>
          </p:cNvPr>
          <p:cNvSpPr txBox="1">
            <a:spLocks/>
          </p:cNvSpPr>
          <p:nvPr/>
        </p:nvSpPr>
        <p:spPr>
          <a:xfrm>
            <a:off x="308957" y="76200"/>
            <a:ext cx="4582886" cy="145868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связей</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
        <p:nvSpPr>
          <p:cNvPr id="6" name="TextBox 5">
            <a:extLst>
              <a:ext uri="{FF2B5EF4-FFF2-40B4-BE49-F238E27FC236}">
                <a16:creationId xmlns:a16="http://schemas.microsoft.com/office/drawing/2014/main" xmlns="" id="{8F42C99B-4DAA-5F89-341A-D07E88AB7587}"/>
              </a:ext>
            </a:extLst>
          </p:cNvPr>
          <p:cNvSpPr txBox="1"/>
          <p:nvPr/>
        </p:nvSpPr>
        <p:spPr>
          <a:xfrm>
            <a:off x="209350" y="1998960"/>
            <a:ext cx="4582886" cy="3456139"/>
          </a:xfrm>
          <a:prstGeom prst="rect">
            <a:avLst/>
          </a:prstGeom>
          <a:noFill/>
        </p:spPr>
        <p:txBody>
          <a:bodyPr wrap="square">
            <a:spAutoFit/>
          </a:bodyPr>
          <a:lstStyle/>
          <a:p>
            <a:pPr lvl="0">
              <a:lnSpc>
                <a:spcPct val="115000"/>
              </a:lnSpc>
              <a:tabLst>
                <a:tab pos="270510" algn="l"/>
              </a:tabLst>
            </a:pPr>
            <a:r>
              <a:rPr lang="en-US"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II</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Классификация </a:t>
            </a:r>
            <a:r>
              <a:rPr lang="ru-RU" sz="2400" b="1" u="sng" kern="100" dirty="0" smtClean="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понятий</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№1.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Составьте классификацию следующих понятий, заполнив пустые ячейки: </a:t>
            </a:r>
            <a:r>
              <a:rPr lang="ru-RU" sz="2400" dirty="0">
                <a:latin typeface="Times New Roman" panose="02020603050405020304" pitchFamily="18" charset="0"/>
                <a:cs typeface="Times New Roman" panose="02020603050405020304" pitchFamily="18" charset="0"/>
              </a:rPr>
              <a:t>изотонические, гипотонические, жиры, вода, органические</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xmlns="" id="{77909431-D432-6CA8-A3F3-9BB107B5D2B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264694" y="76200"/>
            <a:ext cx="6840220" cy="6705600"/>
          </a:xfrm>
          <a:prstGeom prst="rect">
            <a:avLst/>
          </a:prstGeom>
          <a:ln>
            <a:solidFill>
              <a:schemeClr val="tx1"/>
            </a:solidFill>
          </a:ln>
        </p:spPr>
      </p:pic>
    </p:spTree>
    <p:extLst>
      <p:ext uri="{BB962C8B-B14F-4D97-AF65-F5344CB8AC3E}">
        <p14:creationId xmlns:p14="http://schemas.microsoft.com/office/powerpoint/2010/main" val="906222818"/>
      </p:ext>
    </p:extLst>
  </p:cSld>
  <p:clrMapOvr>
    <a:masterClrMapping/>
  </p:clrMapOvr>
  <p:transition>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1AA4DFFB-795A-5549-8FC6-AA9A453B8228}"/>
              </a:ext>
            </a:extLst>
          </p:cNvPr>
          <p:cNvSpPr txBox="1"/>
          <p:nvPr/>
        </p:nvSpPr>
        <p:spPr>
          <a:xfrm>
            <a:off x="229090" y="685800"/>
            <a:ext cx="11840990" cy="5706177"/>
          </a:xfrm>
          <a:prstGeom prst="rect">
            <a:avLst/>
          </a:prstGeom>
          <a:noFill/>
        </p:spPr>
        <p:txBody>
          <a:bodyPr wrap="square">
            <a:spAutoFit/>
          </a:bodyPr>
          <a:lstStyle/>
          <a:p>
            <a:pPr lvl="0" algn="ctr">
              <a:lnSpc>
                <a:spcPct val="114000"/>
              </a:lnSpc>
              <a:tabLst>
                <a:tab pos="270510" algn="l"/>
              </a:tabLst>
            </a:pPr>
            <a:r>
              <a:rPr lang="en-US"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III</a:t>
            </a:r>
            <a:r>
              <a:rPr lang="ru-RU" sz="20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Методика «Аналогии»</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№1 (биология)</a:t>
            </a:r>
          </a:p>
          <a:p>
            <a:pPr>
              <a:lnSpc>
                <a:spcPct val="114000"/>
              </a:lnSpc>
            </a:pP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Между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первым и вторым словами, разделёнными двоеточиями, существует определённая связь. Между третьим и одним из пяти слов, предлагаемых на выбор, существует аналогичная связь. Найдите и впишите в таблицу.</a:t>
            </a:r>
          </a:p>
          <a:p>
            <a:pPr lvl="0">
              <a:lnSpc>
                <a:spcPct val="114000"/>
              </a:lnSpc>
              <a:tabLst>
                <a:tab pos="180340" algn="l"/>
                <a:tab pos="27051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1. Вода : растворение = обмен веществ : </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_____?_____.</a:t>
            </a:r>
            <a:endParaRPr lang="ru-RU" sz="2000" b="1" kern="100" dirty="0">
              <a:latin typeface="Times New Roman" panose="02020603050405020304" pitchFamily="18" charset="0"/>
              <a:ea typeface="Aptos" panose="020B0004020202020204" pitchFamily="34" charset="0"/>
              <a:cs typeface="Times New Roman" panose="02020603050405020304" pitchFamily="18" charset="0"/>
            </a:endParaRPr>
          </a:p>
          <a:p>
            <a:pPr lvl="0">
              <a:lnSpc>
                <a:spcPct val="114000"/>
              </a:lnSpc>
              <a:tabLst>
                <a:tab pos="180340" algn="l"/>
                <a:tab pos="270510" algn="l"/>
              </a:tabLst>
            </a:pPr>
            <a:r>
              <a:rPr lang="ru-RU" sz="20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2000" i="1" u="sng" kern="100" dirty="0">
              <a:latin typeface="Times New Roman" panose="02020603050405020304" pitchFamily="18" charset="0"/>
              <a:ea typeface="Aptos" panose="020B0004020202020204" pitchFamily="34" charset="0"/>
              <a:cs typeface="Times New Roman" panose="02020603050405020304" pitchFamily="18" charset="0"/>
            </a:endParaRPr>
          </a:p>
          <a:p>
            <a:pPr lvl="0">
              <a:lnSpc>
                <a:spcPct val="114000"/>
              </a:lnSpc>
              <a:tabLst>
                <a:tab pos="180340" algn="l"/>
                <a:tab pos="27051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метаболизм (А), проницаемость (Б), гомеостаз (В), изменение (Г), развитие (Д).</a:t>
            </a:r>
          </a:p>
          <a:p>
            <a:pPr lvl="0">
              <a:lnSpc>
                <a:spcPct val="114000"/>
              </a:lnSpc>
              <a:tabLst>
                <a:tab pos="180340" algn="l"/>
                <a:tab pos="270510" algn="l"/>
              </a:tabLst>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2. Ядро : хранение = плазматическая мембрана : </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_____?_____.</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20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2000" kern="100" dirty="0">
                <a:latin typeface="Times New Roman" panose="02020603050405020304" pitchFamily="18" charset="0"/>
                <a:ea typeface="Aptos" panose="020B0004020202020204" pitchFamily="34" charset="0"/>
                <a:cs typeface="Times New Roman" panose="02020603050405020304" pitchFamily="18" charset="0"/>
              </a:rPr>
              <a:t>с</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интез жиров (А), раздражение (Б), фотосинтез (В), поступление веществ (Г), хранение веществ (Д).</a:t>
            </a:r>
          </a:p>
          <a:p>
            <a:pPr lvl="0">
              <a:lnSpc>
                <a:spcPct val="114000"/>
              </a:lnSpc>
              <a:tabLst>
                <a:tab pos="180340" algn="l"/>
                <a:tab pos="270510" algn="l"/>
              </a:tabLst>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3. _____?_____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 вода = органические вещества : белки.</a:t>
            </a:r>
          </a:p>
          <a:p>
            <a:pPr>
              <a:lnSpc>
                <a:spcPct val="114000"/>
              </a:lnSpc>
              <a:tabLst>
                <a:tab pos="180340" algn="l"/>
                <a:tab pos="270510" algn="l"/>
              </a:tabLst>
            </a:pPr>
            <a:r>
              <a:rPr lang="ru-RU" sz="2000" i="1" u="sng" kern="100" dirty="0">
                <a:effectLst/>
                <a:latin typeface="Times New Roman" panose="02020603050405020304" pitchFamily="18" charset="0"/>
                <a:ea typeface="Aptos" panose="020B0004020202020204" pitchFamily="34" charset="0"/>
                <a:cs typeface="Times New Roman" panose="02020603050405020304" pitchFamily="18" charset="0"/>
              </a:rPr>
              <a:t>Слова для вставки:</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180340" algn="l"/>
                <a:tab pos="270510" algn="l"/>
              </a:tabLst>
            </a:pPr>
            <a:r>
              <a:rPr lang="ru-RU" sz="2000" kern="100" dirty="0">
                <a:latin typeface="Times New Roman" panose="02020603050405020304" pitchFamily="18" charset="0"/>
                <a:ea typeface="Aptos" panose="020B0004020202020204" pitchFamily="34" charset="0"/>
                <a:cs typeface="Times New Roman" panose="02020603050405020304" pitchFamily="18" charset="0"/>
              </a:rPr>
              <a:t>г</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люкоза (А), жиры (Б), крахмал (В), минеральные вещества (Г), растворитель (Д).</a:t>
            </a:r>
          </a:p>
          <a:p>
            <a:pPr>
              <a:lnSpc>
                <a:spcPct val="114000"/>
              </a:lnSpc>
              <a:tabLst>
                <a:tab pos="270510" algn="l"/>
              </a:tabLst>
            </a:pPr>
            <a:endParaRPr lang="ru-RU" sz="2000" i="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270510" algn="l"/>
              </a:tabLst>
            </a:pPr>
            <a:r>
              <a:rPr lang="ru-RU" sz="2000" i="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endParaRPr lang="ru-RU" sz="1400" i="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Заголовок 1">
            <a:extLst>
              <a:ext uri="{FF2B5EF4-FFF2-40B4-BE49-F238E27FC236}">
                <a16:creationId xmlns:a16="http://schemas.microsoft.com/office/drawing/2014/main" xmlns="" id="{FE9E40E6-CD9F-1883-43D3-931753AFA36B}"/>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связей</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graphicFrame>
        <p:nvGraphicFramePr>
          <p:cNvPr id="7" name="Таблица 6">
            <a:extLst>
              <a:ext uri="{FF2B5EF4-FFF2-40B4-BE49-F238E27FC236}">
                <a16:creationId xmlns:a16="http://schemas.microsoft.com/office/drawing/2014/main" xmlns="" id="{8FDD6291-09EF-DFAA-1F30-EEB78C4C257F}"/>
              </a:ext>
            </a:extLst>
          </p:cNvPr>
          <p:cNvGraphicFramePr>
            <a:graphicFrameLocks noGrp="1"/>
          </p:cNvGraphicFramePr>
          <p:nvPr>
            <p:extLst>
              <p:ext uri="{D42A27DB-BD31-4B8C-83A1-F6EECF244321}">
                <p14:modId xmlns:p14="http://schemas.microsoft.com/office/powerpoint/2010/main" val="1369808355"/>
              </p:ext>
            </p:extLst>
          </p:nvPr>
        </p:nvGraphicFramePr>
        <p:xfrm>
          <a:off x="1307520" y="5810833"/>
          <a:ext cx="926148" cy="417548"/>
        </p:xfrm>
        <a:graphic>
          <a:graphicData uri="http://schemas.openxmlformats.org/drawingml/2006/table">
            <a:tbl>
              <a:tblPr firstRow="1" firstCol="1" bandRow="1">
                <a:tableStyleId>{5940675A-B579-460E-94D1-54222C63F5DA}</a:tableStyleId>
              </a:tblPr>
              <a:tblGrid>
                <a:gridCol w="326073">
                  <a:extLst>
                    <a:ext uri="{9D8B030D-6E8A-4147-A177-3AD203B41FA5}">
                      <a16:colId xmlns:a16="http://schemas.microsoft.com/office/drawing/2014/main" xmlns="" val="1087976788"/>
                    </a:ext>
                  </a:extLst>
                </a:gridCol>
                <a:gridCol w="344487">
                  <a:extLst>
                    <a:ext uri="{9D8B030D-6E8A-4147-A177-3AD203B41FA5}">
                      <a16:colId xmlns:a16="http://schemas.microsoft.com/office/drawing/2014/main" xmlns="" val="1557677977"/>
                    </a:ext>
                  </a:extLst>
                </a:gridCol>
                <a:gridCol w="255588">
                  <a:extLst>
                    <a:ext uri="{9D8B030D-6E8A-4147-A177-3AD203B41FA5}">
                      <a16:colId xmlns:a16="http://schemas.microsoft.com/office/drawing/2014/main" xmlns="" val="3756728671"/>
                    </a:ext>
                  </a:extLst>
                </a:gridCol>
              </a:tblGrid>
              <a:tr h="200060">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34318862"/>
                  </a:ext>
                </a:extLst>
              </a:tr>
              <a:tr h="217488">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766320814"/>
                  </a:ext>
                </a:extLst>
              </a:tr>
            </a:tbl>
          </a:graphicData>
        </a:graphic>
      </p:graphicFrame>
    </p:spTree>
    <p:extLst>
      <p:ext uri="{BB962C8B-B14F-4D97-AF65-F5344CB8AC3E}">
        <p14:creationId xmlns:p14="http://schemas.microsoft.com/office/powerpoint/2010/main" val="2166235822"/>
      </p:ext>
    </p:extLst>
  </p:cSld>
  <p:clrMapOvr>
    <a:masterClrMapping/>
  </p:clrMapOvr>
  <p:transition>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1AA4DFFB-795A-5549-8FC6-AA9A453B8228}"/>
              </a:ext>
            </a:extLst>
          </p:cNvPr>
          <p:cNvSpPr txBox="1"/>
          <p:nvPr/>
        </p:nvSpPr>
        <p:spPr>
          <a:xfrm>
            <a:off x="229090" y="685800"/>
            <a:ext cx="11840990" cy="6432530"/>
          </a:xfrm>
          <a:prstGeom prst="rect">
            <a:avLst/>
          </a:prstGeom>
          <a:noFill/>
        </p:spPr>
        <p:txBody>
          <a:bodyPr wrap="square">
            <a:spAutoFit/>
          </a:bodyPr>
          <a:lstStyle/>
          <a:p>
            <a:pPr lvl="0" algn="ctr">
              <a:lnSpc>
                <a:spcPct val="114000"/>
              </a:lnSpc>
              <a:tabLst>
                <a:tab pos="270510" algn="l"/>
              </a:tabLst>
            </a:pPr>
            <a:r>
              <a:rPr lang="en-US"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III</a:t>
            </a:r>
            <a:r>
              <a:rPr lang="ru-RU"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Методика «Аналогии»</a:t>
            </a:r>
            <a:endParaRPr lang="ru-RU"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ru-RU" dirty="0" smtClean="0">
              <a:latin typeface="Times New Roman" panose="02020603050405020304" pitchFamily="18" charset="0"/>
              <a:cs typeface="Times New Roman" panose="02020603050405020304" pitchFamily="18" charset="0"/>
            </a:endParaRPr>
          </a:p>
          <a:p>
            <a:r>
              <a:rPr lang="ru-RU" sz="2000" b="1" kern="100" dirty="0">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smtClean="0">
                <a:latin typeface="Times New Roman" panose="02020603050405020304" pitchFamily="18" charset="0"/>
                <a:ea typeface="Aptos" panose="020B0004020202020204" pitchFamily="34" charset="0"/>
                <a:cs typeface="Times New Roman" panose="02020603050405020304" pitchFamily="18" charset="0"/>
              </a:rPr>
              <a:t>№2 (химия)</a:t>
            </a:r>
            <a:endParaRPr lang="ru-RU" sz="2000" b="1" kern="100" dirty="0">
              <a:latin typeface="Times New Roman" panose="02020603050405020304" pitchFamily="18" charset="0"/>
              <a:ea typeface="Aptos" panose="020B0004020202020204" pitchFamily="34" charset="0"/>
              <a:cs typeface="Times New Roman" panose="02020603050405020304" pitchFamily="18" charset="0"/>
            </a:endParaRPr>
          </a:p>
          <a:p>
            <a:r>
              <a:rPr lang="ru-RU" sz="2000" dirty="0" smtClean="0">
                <a:latin typeface="Times New Roman" panose="02020603050405020304" pitchFamily="18" charset="0"/>
                <a:cs typeface="Times New Roman" panose="02020603050405020304" pitchFamily="18" charset="0"/>
              </a:rPr>
              <a:t>Выберите </a:t>
            </a:r>
            <a:r>
              <a:rPr lang="ru-RU" sz="2000" dirty="0">
                <a:latin typeface="Times New Roman" panose="02020603050405020304" pitchFamily="18" charset="0"/>
                <a:cs typeface="Times New Roman" panose="02020603050405020304" pitchFamily="18" charset="0"/>
              </a:rPr>
              <a:t>и вставьте пропущенное слово, если первое и второе слова логически взаимосвязаны, а между третьим и четвёртым существует аналогичная связь.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1) Морская вода: вода = йодная настойка: </a:t>
            </a:r>
            <a:r>
              <a:rPr lang="ru-RU" sz="2000" b="1" dirty="0">
                <a:latin typeface="Times New Roman" panose="02020603050405020304" pitchFamily="18" charset="0"/>
                <a:cs typeface="Times New Roman" panose="02020603050405020304" pitchFamily="18" charset="0"/>
              </a:rPr>
              <a:t>_____?_____</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000" i="1" u="sng" dirty="0">
                <a:latin typeface="Times New Roman" panose="02020603050405020304" pitchFamily="18" charset="0"/>
                <a:cs typeface="Times New Roman" panose="02020603050405020304" pitchFamily="18" charset="0"/>
              </a:rPr>
              <a:t>Слова для вставки:</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йод (А), вода (Б), спирт (В), раствор (Г).</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2) Сахарный сироп: сахар = морская вода: </a:t>
            </a:r>
            <a:r>
              <a:rPr lang="ru-RU" sz="2000" b="1" dirty="0">
                <a:latin typeface="Times New Roman" panose="02020603050405020304" pitchFamily="18" charset="0"/>
                <a:cs typeface="Times New Roman" panose="02020603050405020304" pitchFamily="18" charset="0"/>
              </a:rPr>
              <a:t>_____?_____ </a:t>
            </a:r>
            <a:r>
              <a:rPr lang="ru-RU" sz="2000" dirty="0" smtClean="0">
                <a:latin typeface="Times New Roman" panose="02020603050405020304" pitchFamily="18" charset="0"/>
                <a:cs typeface="Times New Roman" panose="02020603050405020304" pitchFamily="18" charset="0"/>
              </a:rPr>
              <a:t>_</a:t>
            </a:r>
            <a:endParaRPr lang="ru-RU" sz="2000" dirty="0">
              <a:latin typeface="Times New Roman" panose="02020603050405020304" pitchFamily="18" charset="0"/>
              <a:cs typeface="Times New Roman" panose="02020603050405020304" pitchFamily="18" charset="0"/>
            </a:endParaRPr>
          </a:p>
          <a:p>
            <a:r>
              <a:rPr lang="ru-RU" sz="2000" i="1" u="sng" dirty="0">
                <a:latin typeface="Times New Roman" panose="02020603050405020304" pitchFamily="18" charset="0"/>
                <a:cs typeface="Times New Roman" panose="02020603050405020304" pitchFamily="18" charset="0"/>
              </a:rPr>
              <a:t>Слова для вставки:</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Вода (А), песок (Б), йод (В), соль (Г).</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3) Раствор поваренной соли: бесцветный = раствор медного купороса: </a:t>
            </a:r>
            <a:r>
              <a:rPr lang="ru-RU" sz="2000" b="1" dirty="0">
                <a:latin typeface="Times New Roman" panose="02020603050405020304" pitchFamily="18" charset="0"/>
                <a:cs typeface="Times New Roman" panose="02020603050405020304" pitchFamily="18" charset="0"/>
              </a:rPr>
              <a:t>_____?_____ </a:t>
            </a:r>
            <a:endParaRPr lang="ru-RU" sz="2000" b="1" dirty="0" smtClean="0">
              <a:latin typeface="Times New Roman" panose="02020603050405020304" pitchFamily="18" charset="0"/>
              <a:cs typeface="Times New Roman" panose="02020603050405020304" pitchFamily="18" charset="0"/>
            </a:endParaRPr>
          </a:p>
          <a:p>
            <a:r>
              <a:rPr lang="ru-RU" sz="2000" i="1" u="sng" dirty="0" smtClean="0">
                <a:latin typeface="Times New Roman" panose="02020603050405020304" pitchFamily="18" charset="0"/>
                <a:cs typeface="Times New Roman" panose="02020603050405020304" pitchFamily="18" charset="0"/>
              </a:rPr>
              <a:t>Слова </a:t>
            </a:r>
            <a:r>
              <a:rPr lang="ru-RU" sz="2000" i="1" u="sng" dirty="0">
                <a:latin typeface="Times New Roman" panose="02020603050405020304" pitchFamily="18" charset="0"/>
                <a:cs typeface="Times New Roman" panose="02020603050405020304" pitchFamily="18" charset="0"/>
              </a:rPr>
              <a:t>для вставки:</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Зелёный (А), голубой (Б), фиолетовый (В), бесцветный (Г).</a:t>
            </a:r>
          </a:p>
          <a:p>
            <a:pPr>
              <a:lnSpc>
                <a:spcPct val="114000"/>
              </a:lnSpc>
              <a:tabLst>
                <a:tab pos="270510" algn="l"/>
              </a:tabLst>
            </a:pPr>
            <a:endParaRPr lang="ru-RU" i="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270510" algn="l"/>
              </a:tabLst>
            </a:pPr>
            <a:endParaRPr lang="ru-RU" i="1" kern="100" dirty="0" smtClean="0">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tabLst>
                <a:tab pos="270510" algn="l"/>
              </a:tabLst>
            </a:pPr>
            <a:r>
              <a:rPr lang="ru-RU" i="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i="1" kern="100" dirty="0">
                <a:effectLst/>
                <a:latin typeface="Times New Roman" panose="02020603050405020304" pitchFamily="18" charset="0"/>
                <a:ea typeface="Aptos" panose="020B0004020202020204" pitchFamily="34" charset="0"/>
                <a:cs typeface="Times New Roman" panose="02020603050405020304" pitchFamily="18" charset="0"/>
              </a:rPr>
              <a:t>:</a:t>
            </a: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lvl="0">
              <a:lnSpc>
                <a:spcPct val="114000"/>
              </a:lnSpc>
              <a:tabLst>
                <a:tab pos="270510" algn="l"/>
              </a:tabLst>
            </a:pPr>
            <a:endParaRPr lang="ru-RU" sz="1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Заголовок 1">
            <a:extLst>
              <a:ext uri="{FF2B5EF4-FFF2-40B4-BE49-F238E27FC236}">
                <a16:creationId xmlns:a16="http://schemas.microsoft.com/office/drawing/2014/main" xmlns="" id="{FE9E40E6-CD9F-1883-43D3-931753AFA36B}"/>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связей</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graphicFrame>
        <p:nvGraphicFramePr>
          <p:cNvPr id="7" name="Таблица 6">
            <a:extLst>
              <a:ext uri="{FF2B5EF4-FFF2-40B4-BE49-F238E27FC236}">
                <a16:creationId xmlns:a16="http://schemas.microsoft.com/office/drawing/2014/main" xmlns="" id="{8FDD6291-09EF-DFAA-1F30-EEB78C4C257F}"/>
              </a:ext>
            </a:extLst>
          </p:cNvPr>
          <p:cNvGraphicFramePr>
            <a:graphicFrameLocks noGrp="1"/>
          </p:cNvGraphicFramePr>
          <p:nvPr>
            <p:extLst>
              <p:ext uri="{D42A27DB-BD31-4B8C-83A1-F6EECF244321}">
                <p14:modId xmlns:p14="http://schemas.microsoft.com/office/powerpoint/2010/main" val="906417602"/>
              </p:ext>
            </p:extLst>
          </p:nvPr>
        </p:nvGraphicFramePr>
        <p:xfrm>
          <a:off x="1326769" y="5974464"/>
          <a:ext cx="926148" cy="417548"/>
        </p:xfrm>
        <a:graphic>
          <a:graphicData uri="http://schemas.openxmlformats.org/drawingml/2006/table">
            <a:tbl>
              <a:tblPr firstRow="1" firstCol="1" bandRow="1">
                <a:tableStyleId>{5940675A-B579-460E-94D1-54222C63F5DA}</a:tableStyleId>
              </a:tblPr>
              <a:tblGrid>
                <a:gridCol w="326073">
                  <a:extLst>
                    <a:ext uri="{9D8B030D-6E8A-4147-A177-3AD203B41FA5}">
                      <a16:colId xmlns:a16="http://schemas.microsoft.com/office/drawing/2014/main" xmlns="" val="1087976788"/>
                    </a:ext>
                  </a:extLst>
                </a:gridCol>
                <a:gridCol w="344487">
                  <a:extLst>
                    <a:ext uri="{9D8B030D-6E8A-4147-A177-3AD203B41FA5}">
                      <a16:colId xmlns:a16="http://schemas.microsoft.com/office/drawing/2014/main" xmlns="" val="1557677977"/>
                    </a:ext>
                  </a:extLst>
                </a:gridCol>
                <a:gridCol w="255588">
                  <a:extLst>
                    <a:ext uri="{9D8B030D-6E8A-4147-A177-3AD203B41FA5}">
                      <a16:colId xmlns:a16="http://schemas.microsoft.com/office/drawing/2014/main" xmlns="" val="3756728671"/>
                    </a:ext>
                  </a:extLst>
                </a:gridCol>
              </a:tblGrid>
              <a:tr h="200060">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4034318862"/>
                  </a:ext>
                </a:extLst>
              </a:tr>
              <a:tr h="217488">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pPr>
                      <a:endParaRPr lang="ru-RU"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766320814"/>
                  </a:ext>
                </a:extLst>
              </a:tr>
            </a:tbl>
          </a:graphicData>
        </a:graphic>
      </p:graphicFrame>
    </p:spTree>
    <p:extLst>
      <p:ext uri="{BB962C8B-B14F-4D97-AF65-F5344CB8AC3E}">
        <p14:creationId xmlns:p14="http://schemas.microsoft.com/office/powerpoint/2010/main" val="4254533501"/>
      </p:ext>
    </p:extLst>
  </p:cSld>
  <p:clrMapOvr>
    <a:masterClrMapping/>
  </p:clrMapOvr>
  <p:transition>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1AA4DFFB-795A-5549-8FC6-AA9A453B8228}"/>
              </a:ext>
            </a:extLst>
          </p:cNvPr>
          <p:cNvSpPr txBox="1"/>
          <p:nvPr/>
        </p:nvSpPr>
        <p:spPr>
          <a:xfrm>
            <a:off x="267591" y="685800"/>
            <a:ext cx="11840990" cy="5151347"/>
          </a:xfrm>
          <a:prstGeom prst="rect">
            <a:avLst/>
          </a:prstGeom>
          <a:noFill/>
        </p:spPr>
        <p:txBody>
          <a:bodyPr wrap="square">
            <a:spAutoFit/>
          </a:bodyPr>
          <a:lstStyle/>
          <a:p>
            <a:pPr lvl="0">
              <a:lnSpc>
                <a:spcPct val="114000"/>
              </a:lnSpc>
              <a:tabLst>
                <a:tab pos="270510" algn="l"/>
              </a:tabLst>
            </a:pP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lvl="0" algn="ctr">
              <a:lnSpc>
                <a:spcPct val="115000"/>
              </a:lnSpc>
              <a:tabLst>
                <a:tab pos="270510" algn="l"/>
              </a:tabLst>
            </a:pPr>
            <a:r>
              <a:rPr lang="en-US"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IV</a:t>
            </a:r>
            <a:r>
              <a:rPr lang="ru-RU" sz="2400" b="1" u="sng" kern="100" dirty="0">
                <a:solidFill>
                  <a:srgbClr val="C00000"/>
                </a:solidFill>
                <a:effectLst/>
                <a:latin typeface="Times New Roman" panose="02020603050405020304" pitchFamily="18" charset="0"/>
                <a:ea typeface="Aptos" panose="020B0004020202020204" pitchFamily="34" charset="0"/>
                <a:cs typeface="Times New Roman" panose="02020603050405020304" pitchFamily="18" charset="0"/>
              </a:rPr>
              <a:t>. Множественный выбор. </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6149340" algn="l"/>
              </a:tabLst>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№1(биология/химия). </a:t>
            </a: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Среди предложенных ответов найдите вид связи, объединяющий два заданных понятия: </a:t>
            </a:r>
          </a:p>
          <a:p>
            <a:pPr>
              <a:lnSpc>
                <a:spcPct val="115000"/>
              </a:lnSpc>
              <a:tabLst>
                <a:tab pos="6149340" algn="l"/>
              </a:tabLst>
            </a:pPr>
            <a:r>
              <a:rPr lang="ru-RU" sz="2400" b="1" kern="100" dirty="0">
                <a:solidFill>
                  <a:srgbClr val="0070C0"/>
                </a:solidFill>
                <a:effectLst/>
                <a:latin typeface="Times New Roman" panose="02020603050405020304" pitchFamily="18" charset="0"/>
                <a:ea typeface="Aptos" panose="020B0004020202020204" pitchFamily="34" charset="0"/>
                <a:cs typeface="Times New Roman" panose="02020603050405020304" pitchFamily="18" charset="0"/>
              </a:rPr>
              <a:t>ГИПЕРТОНИЧЕСКИЙ РАСТВОР ХЛОРИДА НАТРИЯ – ЭРИТРОЦИТ СМОРЩИВАЕТСЯ</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tabLst>
                <a:tab pos="6149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А) прибор - явление   </a:t>
            </a:r>
          </a:p>
          <a:p>
            <a:pPr>
              <a:lnSpc>
                <a:spcPct val="115000"/>
              </a:lnSpc>
              <a:tabLst>
                <a:tab pos="6149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Б) причина - следствие  </a:t>
            </a:r>
          </a:p>
          <a:p>
            <a:pPr>
              <a:lnSpc>
                <a:spcPct val="115000"/>
              </a:lnSpc>
              <a:tabLst>
                <a:tab pos="6149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В) часть - целое  </a:t>
            </a:r>
          </a:p>
          <a:p>
            <a:pPr>
              <a:lnSpc>
                <a:spcPct val="115000"/>
              </a:lnSpc>
              <a:tabLst>
                <a:tab pos="6149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Г) явление – величина  </a:t>
            </a:r>
          </a:p>
          <a:p>
            <a:pPr>
              <a:lnSpc>
                <a:spcPct val="115000"/>
              </a:lnSpc>
              <a:tabLst>
                <a:tab pos="6149340" algn="l"/>
              </a:tabLst>
            </a:pPr>
            <a:r>
              <a:rPr lang="ru-RU" sz="2400" kern="100" dirty="0">
                <a:effectLst/>
                <a:latin typeface="Times New Roman" panose="02020603050405020304" pitchFamily="18" charset="0"/>
                <a:ea typeface="Aptos" panose="020B0004020202020204" pitchFamily="34" charset="0"/>
                <a:cs typeface="Times New Roman" panose="02020603050405020304" pitchFamily="18" charset="0"/>
              </a:rPr>
              <a:t>Д) род – вид</a:t>
            </a:r>
          </a:p>
          <a:p>
            <a:pPr>
              <a:lnSpc>
                <a:spcPct val="115000"/>
              </a:lnSpc>
              <a:tabLst>
                <a:tab pos="6149340" algn="l"/>
              </a:tabLst>
            </a:pPr>
            <a:r>
              <a:rPr lang="ru-RU" sz="2400" i="1" kern="100" dirty="0">
                <a:latin typeface="Times New Roman" panose="02020603050405020304" pitchFamily="18" charset="0"/>
                <a:ea typeface="Aptos" panose="020B0004020202020204" pitchFamily="34" charset="0"/>
                <a:cs typeface="Times New Roman" panose="02020603050405020304" pitchFamily="18" charset="0"/>
              </a:rPr>
              <a:t>Ответ:</a:t>
            </a:r>
            <a:r>
              <a:rPr lang="ru-RU" sz="2400" kern="100" dirty="0">
                <a:latin typeface="Times New Roman" panose="02020603050405020304" pitchFamily="18" charset="0"/>
                <a:ea typeface="Aptos" panose="020B0004020202020204" pitchFamily="34" charset="0"/>
                <a:cs typeface="Times New Roman" panose="02020603050405020304" pitchFamily="18" charset="0"/>
              </a:rPr>
              <a:t> ___________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Заголовок 1">
            <a:extLst>
              <a:ext uri="{FF2B5EF4-FFF2-40B4-BE49-F238E27FC236}">
                <a16:creationId xmlns:a16="http://schemas.microsoft.com/office/drawing/2014/main" xmlns="" id="{FE9E40E6-CD9F-1883-43D3-931753AFA36B}"/>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Диагностика усвоения информации </a:t>
            </a:r>
          </a:p>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(з</a:t>
            </a:r>
            <a:r>
              <a:rPr lang="ru-RU" sz="2000" b="1" dirty="0">
                <a:effectLst/>
                <a:latin typeface="Times New Roman" panose="02020603050405020304" pitchFamily="18" charset="0"/>
                <a:ea typeface="Aptos" panose="020B0004020202020204" pitchFamily="34" charset="0"/>
              </a:rPr>
              <a:t>адания  для диагностики усвоения связей</a:t>
            </a: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ru-RU" sz="2000" b="1" dirty="0"/>
          </a:p>
        </p:txBody>
      </p:sp>
    </p:spTree>
    <p:extLst>
      <p:ext uri="{BB962C8B-B14F-4D97-AF65-F5344CB8AC3E}">
        <p14:creationId xmlns:p14="http://schemas.microsoft.com/office/powerpoint/2010/main" val="2676937747"/>
      </p:ext>
    </p:extLst>
  </p:cSld>
  <p:clrMapOvr>
    <a:masterClrMapping/>
  </p:clrMapOvr>
  <p:transition>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646947"/>
            <a:ext cx="10351752" cy="791535"/>
          </a:xfrm>
        </p:spPr>
        <p:txBody>
          <a:bodyPr/>
          <a:lstStyle/>
          <a:p>
            <a:r>
              <a:rPr lang="ru-RU" b="1" dirty="0" smtClean="0">
                <a:effectLst>
                  <a:outerShdw blurRad="38100" dist="38100" dir="2700000" algn="tl">
                    <a:srgbClr val="000000">
                      <a:alpha val="43137"/>
                    </a:srgbClr>
                  </a:outerShdw>
                </a:effectLst>
              </a:rPr>
              <a:t>Практическая часть</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rmAutofit/>
          </a:bodyPr>
          <a:lstStyle/>
          <a:p>
            <a:r>
              <a:rPr lang="ru-RU" sz="2800" b="1" dirty="0" smtClean="0"/>
              <a:t>Лабораторные работы по химии, по биологии</a:t>
            </a:r>
            <a:endParaRPr lang="ru-RU" sz="2800" b="1" dirty="0"/>
          </a:p>
        </p:txBody>
      </p:sp>
    </p:spTree>
    <p:extLst>
      <p:ext uri="{BB962C8B-B14F-4D97-AF65-F5344CB8AC3E}">
        <p14:creationId xmlns:p14="http://schemas.microsoft.com/office/powerpoint/2010/main" val="3624258334"/>
      </p:ext>
    </p:extLst>
  </p:cSld>
  <p:clrMapOvr>
    <a:masterClrMapping/>
  </p:clrMapOvr>
  <p:transition>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8F53416D-6DDF-657D-E49C-D2062524F99A}"/>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a:t>
            </a:r>
            <a:r>
              <a:rPr lang="ru-RU" sz="2000" b="1" dirty="0" smtClean="0">
                <a:solidFill>
                  <a:schemeClr val="tx1">
                    <a:lumMod val="95000"/>
                    <a:lumOff val="5000"/>
                  </a:schemeClr>
                </a:solidFill>
                <a:latin typeface="Times New Roman" panose="02020603050405020304" pitchFamily="18" charset="0"/>
                <a:cs typeface="Times New Roman" panose="02020603050405020304" pitchFamily="18" charset="0"/>
              </a:rPr>
              <a:t>ХИМИИ </a:t>
            </a:r>
            <a:endParaRPr lang="ru-RU" sz="20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nSpc>
                <a:spcPct val="100000"/>
              </a:lnSpc>
            </a:pP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«Приготовление растворов с определенной массовой долей вещества».</a:t>
            </a:r>
            <a:endParaRPr lang="ru-RU" sz="2000" b="1" dirty="0"/>
          </a:p>
        </p:txBody>
      </p:sp>
      <p:sp>
        <p:nvSpPr>
          <p:cNvPr id="6" name="TextBox 5">
            <a:extLst>
              <a:ext uri="{FF2B5EF4-FFF2-40B4-BE49-F238E27FC236}">
                <a16:creationId xmlns:a16="http://schemas.microsoft.com/office/drawing/2014/main" xmlns="" id="{A41B13D0-AF2F-FCBC-069F-057778BEFFD0}"/>
              </a:ext>
            </a:extLst>
          </p:cNvPr>
          <p:cNvSpPr txBox="1"/>
          <p:nvPr/>
        </p:nvSpPr>
        <p:spPr>
          <a:xfrm>
            <a:off x="261442" y="875542"/>
            <a:ext cx="11291058" cy="5857629"/>
          </a:xfrm>
          <a:prstGeom prst="rect">
            <a:avLst/>
          </a:prstGeom>
          <a:noFill/>
        </p:spPr>
        <p:txBody>
          <a:bodyPr wrap="square">
            <a:spAutoFit/>
          </a:bodyPr>
          <a:lstStyle/>
          <a:p>
            <a:pPr>
              <a:lnSpc>
                <a:spcPct val="114000"/>
              </a:lnSpc>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Входная диагностика к лабораторной работе по химии «Приготовление растворов с заданной массовой долей растворенного вещества в растворе».</a:t>
            </a:r>
          </a:p>
          <a:p>
            <a:pPr>
              <a:lnSpc>
                <a:spcPct val="114000"/>
              </a:lnSpc>
            </a:pPr>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Задание №1.</a:t>
            </a:r>
            <a:r>
              <a:rPr lang="ru-RU" sz="24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Установите последовательность лабораторной работы: «Приготовление растворов с определенной массовой долей растворенного вещества в растворе» </a:t>
            </a:r>
          </a:p>
          <a:p>
            <a:pPr marL="342900" lvl="0" indent="-342900">
              <a:buFont typeface="+mj-lt"/>
              <a:buAutoNum type="arabicPeriod"/>
            </a:pPr>
            <a:r>
              <a:rPr lang="ru-RU" sz="2400" dirty="0">
                <a:latin typeface="Times New Roman" panose="02020603050405020304" pitchFamily="18" charset="0"/>
                <a:cs typeface="Times New Roman" panose="02020603050405020304" pitchFamily="18" charset="0"/>
              </a:rPr>
              <a:t>Навеску соли перенесите в колбу. </a:t>
            </a:r>
          </a:p>
          <a:p>
            <a:pPr marL="342900" lvl="0" indent="-342900">
              <a:buFont typeface="+mj-lt"/>
              <a:buAutoNum type="arabicPeriod"/>
            </a:pPr>
            <a:r>
              <a:rPr lang="ru-RU" sz="2400" dirty="0">
                <a:latin typeface="Times New Roman" panose="02020603050405020304" pitchFamily="18" charset="0"/>
                <a:cs typeface="Times New Roman" panose="02020603050405020304" pitchFamily="18" charset="0"/>
              </a:rPr>
              <a:t>При помощи мерного цилиндра отмерьте объём воды, необходимый для приготовления раствора. Энергичным взбалтыванием добейтесь полного растворения соли. </a:t>
            </a:r>
          </a:p>
          <a:p>
            <a:pPr marL="342900" lvl="0" indent="-342900">
              <a:buFont typeface="+mj-lt"/>
              <a:buAutoNum type="arabicPeriod"/>
            </a:pPr>
            <a:r>
              <a:rPr lang="ru-RU" sz="2400" dirty="0">
                <a:latin typeface="Times New Roman" panose="02020603050405020304" pitchFamily="18" charset="0"/>
                <a:cs typeface="Times New Roman" panose="02020603050405020304" pitchFamily="18" charset="0"/>
              </a:rPr>
              <a:t>Затем в полученный раствор вылейте остальную воду, после чего раствор взболтайте вновь. </a:t>
            </a:r>
          </a:p>
          <a:p>
            <a:pPr marL="342900" lvl="0" indent="-342900">
              <a:buFont typeface="+mj-lt"/>
              <a:buAutoNum type="arabicPeriod"/>
            </a:pPr>
            <a:r>
              <a:rPr lang="ru-RU" sz="2400" dirty="0">
                <a:latin typeface="Times New Roman" panose="02020603050405020304" pitchFamily="18" charset="0"/>
                <a:cs typeface="Times New Roman" panose="02020603050405020304" pitchFamily="18" charset="0"/>
              </a:rPr>
              <a:t>Взвешивание.</a:t>
            </a:r>
          </a:p>
          <a:p>
            <a:pPr>
              <a:lnSpc>
                <a:spcPct val="114000"/>
              </a:lnSpc>
            </a:pPr>
            <a:endPar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2400" b="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400" b="1" kern="100" dirty="0">
                <a:effectLst/>
                <a:latin typeface="Times New Roman" panose="02020603050405020304" pitchFamily="18" charset="0"/>
                <a:ea typeface="Aptos" panose="020B0004020202020204" pitchFamily="34" charset="0"/>
                <a:cs typeface="Times New Roman" panose="02020603050405020304" pitchFamily="18" charset="0"/>
              </a:rPr>
              <a:t>: _____________________</a:t>
            </a:r>
            <a:endParaRPr lang="ru-RU" sz="24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24766774"/>
      </p:ext>
    </p:extLst>
  </p:cSld>
  <p:clrMapOvr>
    <a:masterClrMapping/>
  </p:clrMapOvr>
  <p:transition>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8F53416D-6DDF-657D-E49C-D2062524F99A}"/>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биологии </a:t>
            </a:r>
          </a:p>
          <a:p>
            <a:pPr>
              <a:lnSpc>
                <a:spcPct val="100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«Плазмолиз и </a:t>
            </a:r>
            <a:r>
              <a:rPr lang="ru-RU" sz="2000" b="1"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 в клетках кожицы лука».</a:t>
            </a:r>
            <a:endParaRPr lang="ru-RU" sz="2000" b="1" dirty="0"/>
          </a:p>
        </p:txBody>
      </p:sp>
      <p:sp>
        <p:nvSpPr>
          <p:cNvPr id="6" name="TextBox 5">
            <a:extLst>
              <a:ext uri="{FF2B5EF4-FFF2-40B4-BE49-F238E27FC236}">
                <a16:creationId xmlns:a16="http://schemas.microsoft.com/office/drawing/2014/main" xmlns="" id="{A41B13D0-AF2F-FCBC-069F-057778BEFFD0}"/>
              </a:ext>
            </a:extLst>
          </p:cNvPr>
          <p:cNvSpPr txBox="1"/>
          <p:nvPr/>
        </p:nvSpPr>
        <p:spPr>
          <a:xfrm>
            <a:off x="290317" y="1068047"/>
            <a:ext cx="11291058" cy="5355312"/>
          </a:xfrm>
          <a:prstGeom prst="rect">
            <a:avLst/>
          </a:prstGeom>
          <a:noFill/>
        </p:spPr>
        <p:txBody>
          <a:bodyPr wrap="square">
            <a:spAutoFit/>
          </a:bodyPr>
          <a:lstStyle/>
          <a:p>
            <a:pPr>
              <a:lnSpc>
                <a:spcPct val="114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Входная диагностика к лабораторной работе «Плазмолиз и </a:t>
            </a:r>
            <a:r>
              <a:rPr lang="ru-RU" sz="2000" b="1"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 в клетках кожицы лука».</a:t>
            </a:r>
          </a:p>
          <a:p>
            <a:pPr>
              <a:lnSpc>
                <a:spcPct val="114000"/>
              </a:lnSpc>
            </a:pPr>
            <a:endParaRPr lang="ru-RU"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Задание </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№2.</a:t>
            </a:r>
            <a:r>
              <a:rPr lang="ru-RU" sz="2000" kern="100" dirty="0" smtClean="0">
                <a:effectLst/>
                <a:latin typeface="Times New Roman" panose="02020603050405020304" pitchFamily="18" charset="0"/>
                <a:ea typeface="Aptos" panose="020B0004020202020204" pitchFamily="34" charset="0"/>
                <a:cs typeface="Times New Roman" panose="02020603050405020304" pitchFamily="18" charset="0"/>
              </a:rPr>
              <a:t> </a:t>
            </a: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Установите последовательность действий при приготовлении препарата кожицы чешуи лука. </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Запишите в ответе правильную последовательность цифр</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1) Накрыть препарат покровным стеклом так, чтобы под ним не осталось пузырьков воздуха. </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2) Снять кожицу с белой чешуи лука и поместить в каплю воды на предметное стекло</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3) Расправить кожицу препаровальной иглой. </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4) Протереть предметное стекло.</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5) Окрасить кожицу лука каплей раствора йода. </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6) Установить приготовленный препарат на предметный столик в микроскопе.</a:t>
            </a:r>
          </a:p>
          <a:p>
            <a:pPr>
              <a:lnSpc>
                <a:spcPct val="114000"/>
              </a:lnSpc>
            </a:pPr>
            <a:r>
              <a:rPr lang="ru-RU" sz="2000" kern="100" dirty="0">
                <a:effectLst/>
                <a:latin typeface="Times New Roman" panose="02020603050405020304" pitchFamily="18" charset="0"/>
                <a:ea typeface="Aptos" panose="020B0004020202020204" pitchFamily="34" charset="0"/>
                <a:cs typeface="Times New Roman" panose="02020603050405020304" pitchFamily="18" charset="0"/>
              </a:rPr>
              <a:t>7) Пипеткой на предметное стекло поместить 1–2  капли воды.</a:t>
            </a:r>
          </a:p>
          <a:p>
            <a:pPr>
              <a:lnSpc>
                <a:spcPct val="114000"/>
              </a:lnSpc>
            </a:pPr>
            <a:endPar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Ответ</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 _____________________</a:t>
            </a:r>
            <a:endParaRPr lang="ru-RU" sz="2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15744366"/>
      </p:ext>
    </p:extLst>
  </p:cSld>
  <p:clrMapOvr>
    <a:masterClrMapping/>
  </p:clrMapOvr>
  <p:transition>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63A56208-0257-5131-102D-E68677D993E7}"/>
              </a:ext>
            </a:extLst>
          </p:cNvPr>
          <p:cNvSpPr txBox="1">
            <a:spLocks/>
          </p:cNvSpPr>
          <p:nvPr/>
        </p:nvSpPr>
        <p:spPr>
          <a:xfrm>
            <a:off x="450471" y="15240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химии</a:t>
            </a:r>
          </a:p>
          <a:p>
            <a:pPr>
              <a:lnSpc>
                <a:spcPct val="100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2000" b="1" dirty="0">
                <a:effectLst/>
                <a:latin typeface="Times New Roman" panose="02020603050405020304" pitchFamily="18" charset="0"/>
                <a:ea typeface="Aptos" panose="020B0004020202020204" pitchFamily="34" charset="0"/>
              </a:rPr>
              <a:t>Приготовление растворов с </a:t>
            </a:r>
            <a:r>
              <a:rPr lang="ru-RU" sz="2000" b="1" dirty="0" smtClean="0">
                <a:effectLst/>
                <a:latin typeface="Times New Roman" panose="02020603050405020304" pitchFamily="18" charset="0"/>
                <a:ea typeface="Aptos" panose="020B0004020202020204" pitchFamily="34" charset="0"/>
              </a:rPr>
              <a:t>определенной массовой долей вещества в  растворе</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a:t>
            </a:r>
            <a:endParaRPr lang="ru-RU" sz="2000" b="1" dirty="0"/>
          </a:p>
        </p:txBody>
      </p:sp>
      <p:graphicFrame>
        <p:nvGraphicFramePr>
          <p:cNvPr id="2" name="Таблица 1"/>
          <p:cNvGraphicFramePr>
            <a:graphicFrameLocks noGrp="1"/>
          </p:cNvGraphicFramePr>
          <p:nvPr>
            <p:extLst>
              <p:ext uri="{D42A27DB-BD31-4B8C-83A1-F6EECF244321}">
                <p14:modId xmlns:p14="http://schemas.microsoft.com/office/powerpoint/2010/main" val="1507136023"/>
              </p:ext>
            </p:extLst>
          </p:nvPr>
        </p:nvGraphicFramePr>
        <p:xfrm>
          <a:off x="556348" y="1815880"/>
          <a:ext cx="11291057" cy="731520"/>
        </p:xfrm>
        <a:graphic>
          <a:graphicData uri="http://schemas.openxmlformats.org/drawingml/2006/table">
            <a:tbl>
              <a:tblPr firstRow="1" firstCol="1" bandRow="1">
                <a:tableStyleId>{5940675A-B579-460E-94D1-54222C63F5DA}</a:tableStyleId>
              </a:tblPr>
              <a:tblGrid>
                <a:gridCol w="11291057"/>
              </a:tblGrid>
              <a:tr h="0">
                <a:tc>
                  <a:txBody>
                    <a:bodyPr/>
                    <a:lstStyle/>
                    <a:p>
                      <a:pPr>
                        <a:spcAft>
                          <a:spcPts val="0"/>
                        </a:spcAft>
                      </a:pPr>
                      <a:r>
                        <a:rPr lang="ru-RU" sz="1600" i="1" kern="100" dirty="0">
                          <a:effectLst/>
                          <a:latin typeface="Times New Roman" panose="02020603050405020304" pitchFamily="18" charset="0"/>
                          <a:cs typeface="Times New Roman" panose="02020603050405020304" pitchFamily="18" charset="0"/>
                        </a:rPr>
                        <a:t>микроскоп, предметное и покровное стекла, </a:t>
                      </a:r>
                      <a:r>
                        <a:rPr lang="ru-RU" sz="1600" i="1" kern="100" dirty="0" err="1">
                          <a:effectLst/>
                          <a:latin typeface="Times New Roman" panose="02020603050405020304" pitchFamily="18" charset="0"/>
                          <a:cs typeface="Times New Roman" panose="02020603050405020304" pitchFamily="18" charset="0"/>
                        </a:rPr>
                        <a:t>препаровальная</a:t>
                      </a:r>
                      <a:r>
                        <a:rPr lang="ru-RU" sz="1600" i="1" kern="100" dirty="0">
                          <a:effectLst/>
                          <a:latin typeface="Times New Roman" panose="02020603050405020304" pitchFamily="18" charset="0"/>
                          <a:cs typeface="Times New Roman" panose="02020603050405020304" pitchFamily="18" charset="0"/>
                        </a:rPr>
                        <a:t> игла, пинцет, пипетка, раствор йода, стакан химический, спиртовка, стеклянная палочка, лапка для штатива, измерительный цилиндр (мензурка), весы с разновесами (или электронные весы); кристаллический </a:t>
                      </a:r>
                      <a:r>
                        <a:rPr lang="en-US" sz="1600" i="1" kern="100" spc="25" dirty="0" err="1">
                          <a:effectLst/>
                          <a:latin typeface="Times New Roman" panose="02020603050405020304" pitchFamily="18" charset="0"/>
                          <a:cs typeface="Times New Roman" panose="02020603050405020304" pitchFamily="18" charset="0"/>
                        </a:rPr>
                        <a:t>NaCl</a:t>
                      </a:r>
                      <a:r>
                        <a:rPr lang="ru-RU" sz="1600" i="1" kern="100" dirty="0">
                          <a:effectLst/>
                          <a:latin typeface="Times New Roman" panose="02020603050405020304" pitchFamily="18" charset="0"/>
                          <a:cs typeface="Times New Roman" panose="02020603050405020304" pitchFamily="18" charset="0"/>
                        </a:rPr>
                        <a:t>, дистиллированная вода, С</a:t>
                      </a:r>
                      <a:r>
                        <a:rPr lang="ru-RU" sz="1600" i="1" kern="100" baseline="-25000" dirty="0">
                          <a:effectLst/>
                          <a:latin typeface="Times New Roman" panose="02020603050405020304" pitchFamily="18" charset="0"/>
                          <a:cs typeface="Times New Roman" panose="02020603050405020304" pitchFamily="18" charset="0"/>
                        </a:rPr>
                        <a:t>2</a:t>
                      </a:r>
                      <a:r>
                        <a:rPr lang="ru-RU" sz="1600" i="1" kern="100" dirty="0">
                          <a:effectLst/>
                          <a:latin typeface="Times New Roman" panose="02020603050405020304" pitchFamily="18" charset="0"/>
                          <a:cs typeface="Times New Roman" panose="02020603050405020304" pitchFamily="18" charset="0"/>
                        </a:rPr>
                        <a:t>Н</a:t>
                      </a:r>
                      <a:r>
                        <a:rPr lang="ru-RU" sz="1600" i="1" kern="100" baseline="-25000" dirty="0">
                          <a:effectLst/>
                          <a:latin typeface="Times New Roman" panose="02020603050405020304" pitchFamily="18" charset="0"/>
                          <a:cs typeface="Times New Roman" panose="02020603050405020304" pitchFamily="18" charset="0"/>
                        </a:rPr>
                        <a:t>5</a:t>
                      </a:r>
                      <a:r>
                        <a:rPr lang="ru-RU" sz="1600" i="1" kern="100" dirty="0">
                          <a:effectLst/>
                          <a:latin typeface="Times New Roman" panose="02020603050405020304" pitchFamily="18" charset="0"/>
                          <a:cs typeface="Times New Roman" panose="02020603050405020304" pitchFamily="18" charset="0"/>
                        </a:rPr>
                        <a:t>ОН (спирт)</a:t>
                      </a:r>
                      <a:endParaRPr lang="ru-RU" sz="1600" i="1" kern="100" dirty="0">
                        <a:effectLst/>
                        <a:latin typeface="Times New Roman" panose="02020603050405020304" pitchFamily="18" charset="0"/>
                        <a:ea typeface="Aptos"/>
                        <a:cs typeface="Times New Roman" panose="02020603050405020304" pitchFamily="18" charset="0"/>
                      </a:endParaRPr>
                    </a:p>
                  </a:txBody>
                  <a:tcPr marL="68580" marR="68580" marT="0" marB="0"/>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2587090332"/>
              </p:ext>
            </p:extLst>
          </p:nvPr>
        </p:nvGraphicFramePr>
        <p:xfrm>
          <a:off x="556347" y="3525080"/>
          <a:ext cx="6460470" cy="1948306"/>
        </p:xfrm>
        <a:graphic>
          <a:graphicData uri="http://schemas.openxmlformats.org/drawingml/2006/table">
            <a:tbl>
              <a:tblPr firstRow="1" firstCol="1" bandRow="1">
                <a:tableStyleId>{5940675A-B579-460E-94D1-54222C63F5DA}</a:tableStyleId>
              </a:tblPr>
              <a:tblGrid>
                <a:gridCol w="3241991"/>
                <a:gridCol w="3218479"/>
              </a:tblGrid>
              <a:tr h="335191">
                <a:tc>
                  <a:txBody>
                    <a:bodyPr/>
                    <a:lstStyle/>
                    <a:p>
                      <a:pPr algn="ct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Дано</a:t>
                      </a:r>
                      <a:endParaRPr lang="ru-RU" sz="1600" kern="100" dirty="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Решение</a:t>
                      </a:r>
                      <a:endParaRPr lang="ru-RU" sz="1600" kern="100" dirty="0">
                        <a:effectLst/>
                        <a:latin typeface="Times New Roman" panose="02020603050405020304" pitchFamily="18" charset="0"/>
                        <a:ea typeface="Aptos"/>
                        <a:cs typeface="Times New Roman" panose="02020603050405020304" pitchFamily="18" charset="0"/>
                      </a:endParaRPr>
                    </a:p>
                  </a:txBody>
                  <a:tcPr marL="68580" marR="68580" marT="0" marB="0"/>
                </a:tc>
              </a:tr>
              <a:tr h="942735">
                <a:tc>
                  <a:txBody>
                    <a:bodyPr/>
                    <a:lstStyle/>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V(раствора) = ______мл </a:t>
                      </a:r>
                    </a:p>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ω(</a:t>
                      </a:r>
                      <a:r>
                        <a:rPr lang="ru-RU" sz="1600" kern="100" dirty="0" err="1">
                          <a:effectLst/>
                          <a:latin typeface="Times New Roman" panose="02020603050405020304" pitchFamily="18" charset="0"/>
                          <a:cs typeface="Times New Roman" panose="02020603050405020304" pitchFamily="18" charset="0"/>
                        </a:rPr>
                        <a:t>NaCl</a:t>
                      </a:r>
                      <a:r>
                        <a:rPr lang="ru-RU" sz="1600" kern="100" dirty="0">
                          <a:effectLst/>
                          <a:latin typeface="Times New Roman" panose="02020603050405020304" pitchFamily="18" charset="0"/>
                          <a:cs typeface="Times New Roman" panose="02020603050405020304" pitchFamily="18" charset="0"/>
                        </a:rPr>
                        <a:t>) = ______ % </a:t>
                      </a:r>
                    </a:p>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ρ = 1 </a:t>
                      </a:r>
                      <a:r>
                        <a:rPr lang="ru-RU" sz="1600" kern="100" dirty="0" smtClean="0">
                          <a:effectLst/>
                          <a:latin typeface="Times New Roman" panose="02020603050405020304" pitchFamily="18" charset="0"/>
                          <a:cs typeface="Times New Roman" panose="02020603050405020304" pitchFamily="18" charset="0"/>
                        </a:rPr>
                        <a:t>г/мл</a:t>
                      </a:r>
                      <a:endParaRPr lang="ru-RU" sz="1600" kern="100" dirty="0">
                        <a:effectLst/>
                        <a:latin typeface="Times New Roman" panose="02020603050405020304" pitchFamily="18" charset="0"/>
                        <a:cs typeface="Times New Roman" panose="02020603050405020304" pitchFamily="18" charset="0"/>
                      </a:endParaRPr>
                    </a:p>
                  </a:txBody>
                  <a:tcPr marL="68580" marR="68580" marT="0" marB="0"/>
                </a:tc>
                <a:tc rowSpan="2">
                  <a:txBody>
                    <a:bodyPr/>
                    <a:lstStyle/>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 </a:t>
                      </a:r>
                      <a:endParaRPr lang="ru-RU" sz="1600" kern="100" dirty="0">
                        <a:effectLst/>
                        <a:latin typeface="Times New Roman" panose="02020603050405020304" pitchFamily="18" charset="0"/>
                        <a:ea typeface="Aptos"/>
                        <a:cs typeface="Times New Roman" panose="02020603050405020304" pitchFamily="18" charset="0"/>
                      </a:endParaRPr>
                    </a:p>
                  </a:txBody>
                  <a:tcPr marL="68580" marR="68580" marT="0" marB="0"/>
                </a:tc>
              </a:tr>
              <a:tr h="670380">
                <a:tc>
                  <a:txBody>
                    <a:bodyPr/>
                    <a:lstStyle/>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Найти: m (_______) = ? </a:t>
                      </a:r>
                    </a:p>
                    <a:p>
                      <a:pPr>
                        <a:lnSpc>
                          <a:spcPct val="107000"/>
                        </a:lnSpc>
                        <a:spcAft>
                          <a:spcPts val="0"/>
                        </a:spcAft>
                      </a:pPr>
                      <a:r>
                        <a:rPr lang="ru-RU" sz="1600" kern="100" dirty="0">
                          <a:effectLst/>
                          <a:latin typeface="Times New Roman" panose="02020603050405020304" pitchFamily="18" charset="0"/>
                          <a:cs typeface="Times New Roman" panose="02020603050405020304" pitchFamily="18" charset="0"/>
                        </a:rPr>
                        <a:t>V (_______) = ?</a:t>
                      </a:r>
                      <a:endParaRPr lang="ru-RU" sz="1600" kern="100" dirty="0">
                        <a:effectLst/>
                        <a:latin typeface="Times New Roman" panose="02020603050405020304" pitchFamily="18" charset="0"/>
                        <a:ea typeface="Aptos"/>
                        <a:cs typeface="Times New Roman" panose="02020603050405020304" pitchFamily="18" charset="0"/>
                      </a:endParaRPr>
                    </a:p>
                  </a:txBody>
                  <a:tcPr marL="68580" marR="68580" marT="0" marB="0"/>
                </a:tc>
                <a:tc vMerge="1">
                  <a:txBody>
                    <a:bodyPr/>
                    <a:lstStyle/>
                    <a:p>
                      <a:endParaRPr lang="ru-RU"/>
                    </a:p>
                  </a:txBody>
                  <a:tcPr/>
                </a:tc>
              </a:tr>
            </a:tbl>
          </a:graphicData>
        </a:graphic>
      </p:graphicFrame>
      <p:sp>
        <p:nvSpPr>
          <p:cNvPr id="5" name="Rectangle 1"/>
          <p:cNvSpPr>
            <a:spLocks noChangeArrowheads="1"/>
          </p:cNvSpPr>
          <p:nvPr/>
        </p:nvSpPr>
        <p:spPr bwMode="auto">
          <a:xfrm>
            <a:off x="450471" y="956186"/>
            <a:ext cx="10762962" cy="3482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28528" rIns="91440" bIns="50784"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Задание №1: </a:t>
            </a:r>
            <a:r>
              <a:rPr kumimoji="0" lang="ru-RU" altLang="ru-RU" sz="160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сформулируйте тему и цель работы.</a:t>
            </a:r>
            <a:endParaRPr kumimoji="0" lang="ru-RU" altLang="ru-RU" sz="160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Задание №2: </a:t>
            </a:r>
            <a:r>
              <a:rPr kumimoji="0" lang="ru-RU" altLang="ru-RU" sz="160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из перечисленных реактивов и оборудования выберите необходимые</a:t>
            </a:r>
            <a:endParaRPr kumimoji="0" lang="ru-RU" altLang="ru-RU" sz="160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600" b="1" dirty="0">
              <a:latin typeface="Times New Roman" panose="02020603050405020304" pitchFamily="18" charset="0"/>
              <a:ea typeface="Aptos"/>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600" b="1" dirty="0">
              <a:latin typeface="Times New Roman" panose="02020603050405020304" pitchFamily="18" charset="0"/>
              <a:ea typeface="Aptos"/>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600"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Задание №3:</a:t>
            </a:r>
            <a:r>
              <a:rPr kumimoji="0" lang="ru-RU" altLang="ru-RU" sz="160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сделайте необходимые расчеты для приготовления 125 мл 0,9 %-</a:t>
            </a:r>
            <a:r>
              <a:rPr kumimoji="0" lang="ru-RU" altLang="ru-RU" sz="1600" u="none" strike="noStrike" cap="none" normalizeH="0" baseline="0" dirty="0" err="1" smtClean="0">
                <a:ln>
                  <a:noFill/>
                </a:ln>
                <a:solidFill>
                  <a:schemeClr val="tx1"/>
                </a:solidFill>
                <a:effectLst/>
                <a:latin typeface="Times New Roman" panose="02020603050405020304" pitchFamily="18" charset="0"/>
                <a:ea typeface="Aptos"/>
                <a:cs typeface="Times New Roman" panose="02020603050405020304" pitchFamily="18" charset="0"/>
              </a:rPr>
              <a:t>го</a:t>
            </a:r>
            <a:r>
              <a:rPr kumimoji="0" lang="ru-RU" altLang="ru-RU" sz="160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физиологического раствора </a:t>
            </a:r>
            <a:r>
              <a:rPr kumimoji="0" lang="en-US" altLang="ru-RU" sz="1600" u="none" strike="noStrike" cap="none" normalizeH="0" baseline="0" dirty="0" err="1" smtClean="0">
                <a:ln>
                  <a:noFill/>
                </a:ln>
                <a:solidFill>
                  <a:schemeClr val="tx1"/>
                </a:solidFill>
                <a:effectLst/>
                <a:latin typeface="Times New Roman" panose="02020603050405020304" pitchFamily="18" charset="0"/>
                <a:ea typeface="Aptos"/>
                <a:cs typeface="Times New Roman" panose="02020603050405020304" pitchFamily="18" charset="0"/>
              </a:rPr>
              <a:t>NaC</a:t>
            </a:r>
            <a:r>
              <a:rPr kumimoji="0" lang="en-US" altLang="ru-RU" sz="1600" b="1" i="1" u="none" strike="noStrike" cap="none" normalizeH="0" baseline="0" dirty="0" err="1" smtClean="0">
                <a:ln>
                  <a:noFill/>
                </a:ln>
                <a:solidFill>
                  <a:schemeClr val="tx1"/>
                </a:solidFill>
                <a:effectLst/>
                <a:latin typeface="Times New Roman" panose="02020603050405020304" pitchFamily="18" charset="0"/>
                <a:ea typeface="Aptos"/>
                <a:cs typeface="Times New Roman" panose="02020603050405020304" pitchFamily="18" charset="0"/>
              </a:rPr>
              <a:t>l</a:t>
            </a:r>
            <a:r>
              <a:rPr kumimoji="0" lang="ru-RU" altLang="ru-RU" sz="1600" b="1" i="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a:t>
            </a:r>
            <a:r>
              <a:rPr kumimoji="0" lang="ru-RU" altLang="ru-RU" sz="1600" b="0" i="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ρ = 1 г/мл).</a:t>
            </a:r>
            <a:endParaRPr kumimoji="0" lang="ru-RU" altLang="ru-RU" sz="1600" b="0" i="0" u="none" strike="noStrike" cap="none" normalizeH="0" baseline="0" dirty="0" smtClean="0">
              <a:ln>
                <a:noFill/>
              </a:ln>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1600" b="1" i="1"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600" b="1" i="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7950888"/>
      </p:ext>
    </p:extLst>
  </p:cSld>
  <p:clrMapOvr>
    <a:masterClrMapping/>
  </p:clrMapOvr>
  <p:transition>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63A56208-0257-5131-102D-E68677D993E7}"/>
              </a:ext>
            </a:extLst>
          </p:cNvPr>
          <p:cNvSpPr txBox="1">
            <a:spLocks/>
          </p:cNvSpPr>
          <p:nvPr/>
        </p:nvSpPr>
        <p:spPr>
          <a:xfrm>
            <a:off x="450471" y="15240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химии</a:t>
            </a:r>
          </a:p>
          <a:p>
            <a:pPr>
              <a:lnSpc>
                <a:spcPct val="100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ru-RU" sz="2000" b="1" dirty="0">
                <a:effectLst/>
                <a:latin typeface="Times New Roman" panose="02020603050405020304" pitchFamily="18" charset="0"/>
                <a:ea typeface="Aptos" panose="020B0004020202020204" pitchFamily="34" charset="0"/>
              </a:rPr>
              <a:t>Приготовление растворов с </a:t>
            </a:r>
            <a:r>
              <a:rPr lang="ru-RU" sz="2000" b="1" dirty="0" smtClean="0">
                <a:effectLst/>
                <a:latin typeface="Times New Roman" panose="02020603050405020304" pitchFamily="18" charset="0"/>
                <a:ea typeface="Aptos" panose="020B0004020202020204" pitchFamily="34" charset="0"/>
              </a:rPr>
              <a:t>определенной массовой долей вещества в  растворе</a:t>
            </a:r>
            <a:r>
              <a:rPr lang="ru-RU" sz="2000" b="1" kern="100" dirty="0" smtClean="0">
                <a:effectLst/>
                <a:latin typeface="Times New Roman" panose="02020603050405020304" pitchFamily="18" charset="0"/>
                <a:ea typeface="Aptos" panose="020B0004020202020204" pitchFamily="34" charset="0"/>
                <a:cs typeface="Times New Roman" panose="02020603050405020304" pitchFamily="18" charset="0"/>
              </a:rPr>
              <a:t>»</a:t>
            </a:r>
            <a:endParaRPr lang="ru-RU" sz="2000" b="1" dirty="0"/>
          </a:p>
        </p:txBody>
      </p:sp>
      <p:graphicFrame>
        <p:nvGraphicFramePr>
          <p:cNvPr id="6" name="Таблица 5"/>
          <p:cNvGraphicFramePr>
            <a:graphicFrameLocks noGrp="1"/>
          </p:cNvGraphicFramePr>
          <p:nvPr>
            <p:extLst>
              <p:ext uri="{D42A27DB-BD31-4B8C-83A1-F6EECF244321}">
                <p14:modId xmlns:p14="http://schemas.microsoft.com/office/powerpoint/2010/main" val="1152238992"/>
              </p:ext>
            </p:extLst>
          </p:nvPr>
        </p:nvGraphicFramePr>
        <p:xfrm>
          <a:off x="764641" y="5793768"/>
          <a:ext cx="9592142" cy="1011936"/>
        </p:xfrm>
        <a:graphic>
          <a:graphicData uri="http://schemas.openxmlformats.org/drawingml/2006/table">
            <a:tbl>
              <a:tblPr firstRow="1" firstCol="1" bandRow="1">
                <a:tableStyleId>{5940675A-B579-460E-94D1-54222C63F5DA}</a:tableStyleId>
              </a:tblPr>
              <a:tblGrid>
                <a:gridCol w="2581897"/>
                <a:gridCol w="1590865"/>
                <a:gridCol w="1760386"/>
                <a:gridCol w="3658994"/>
              </a:tblGrid>
              <a:tr h="0">
                <a:tc>
                  <a:txBody>
                    <a:bodyPr/>
                    <a:lstStyle/>
                    <a:p>
                      <a:pPr algn="ctr">
                        <a:lnSpc>
                          <a:spcPct val="115000"/>
                        </a:lnSpc>
                        <a:spcAft>
                          <a:spcPts val="0"/>
                        </a:spcAft>
                      </a:pPr>
                      <a:r>
                        <a:rPr lang="ru-RU" sz="1600" b="1" kern="100" dirty="0">
                          <a:effectLst/>
                        </a:rPr>
                        <a:t>Название опыта</a:t>
                      </a:r>
                      <a:endParaRPr lang="ru-RU" sz="1400" b="1" kern="100" dirty="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kern="100">
                          <a:effectLst/>
                        </a:rPr>
                        <a:t>Действия</a:t>
                      </a:r>
                      <a:endParaRPr lang="ru-RU" sz="1400" b="1" kern="10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kern="100">
                          <a:effectLst/>
                        </a:rPr>
                        <a:t>Наблюдения</a:t>
                      </a:r>
                      <a:endParaRPr lang="ru-RU" sz="1400" b="1" kern="10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115000"/>
                        </a:lnSpc>
                        <a:spcAft>
                          <a:spcPts val="0"/>
                        </a:spcAft>
                      </a:pPr>
                      <a:r>
                        <a:rPr lang="ru-RU" sz="1600" b="1" kern="100">
                          <a:effectLst/>
                        </a:rPr>
                        <a:t>Выводы</a:t>
                      </a:r>
                      <a:endParaRPr lang="ru-RU" sz="1400" b="1" kern="100">
                        <a:effectLst/>
                        <a:latin typeface="Times New Roman" panose="02020603050405020304" pitchFamily="18" charset="0"/>
                        <a:ea typeface="Aptos"/>
                        <a:cs typeface="Times New Roman" panose="02020603050405020304" pitchFamily="18" charset="0"/>
                      </a:endParaRPr>
                    </a:p>
                  </a:txBody>
                  <a:tcPr marL="68580" marR="68580" marT="0" marB="0"/>
                </a:tc>
              </a:tr>
              <a:tr h="0">
                <a:tc>
                  <a:txBody>
                    <a:bodyPr/>
                    <a:lstStyle/>
                    <a:p>
                      <a:pPr algn="ctr">
                        <a:lnSpc>
                          <a:spcPct val="300000"/>
                        </a:lnSpc>
                        <a:spcAft>
                          <a:spcPts val="0"/>
                        </a:spcAft>
                      </a:pPr>
                      <a:r>
                        <a:rPr lang="ru-RU" sz="1600" b="1" kern="100" dirty="0">
                          <a:effectLst/>
                        </a:rPr>
                        <a:t> </a:t>
                      </a:r>
                      <a:endParaRPr lang="ru-RU" sz="1400" b="1" kern="100" dirty="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300000"/>
                        </a:lnSpc>
                        <a:spcAft>
                          <a:spcPts val="0"/>
                        </a:spcAft>
                      </a:pPr>
                      <a:r>
                        <a:rPr lang="ru-RU" sz="1600" b="1" kern="100">
                          <a:effectLst/>
                        </a:rPr>
                        <a:t> </a:t>
                      </a:r>
                      <a:endParaRPr lang="ru-RU" sz="1400" b="1" kern="10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300000"/>
                        </a:lnSpc>
                        <a:spcAft>
                          <a:spcPts val="0"/>
                        </a:spcAft>
                      </a:pPr>
                      <a:r>
                        <a:rPr lang="ru-RU" sz="1600" b="1" kern="100">
                          <a:effectLst/>
                        </a:rPr>
                        <a:t> </a:t>
                      </a:r>
                      <a:endParaRPr lang="ru-RU" sz="1400" b="1" kern="100">
                        <a:effectLst/>
                        <a:latin typeface="Times New Roman" panose="02020603050405020304" pitchFamily="18" charset="0"/>
                        <a:ea typeface="Aptos"/>
                        <a:cs typeface="Times New Roman" panose="02020603050405020304" pitchFamily="18" charset="0"/>
                      </a:endParaRPr>
                    </a:p>
                  </a:txBody>
                  <a:tcPr marL="68580" marR="68580" marT="0" marB="0"/>
                </a:tc>
                <a:tc>
                  <a:txBody>
                    <a:bodyPr/>
                    <a:lstStyle/>
                    <a:p>
                      <a:pPr algn="ctr">
                        <a:lnSpc>
                          <a:spcPct val="300000"/>
                        </a:lnSpc>
                        <a:spcAft>
                          <a:spcPts val="0"/>
                        </a:spcAft>
                      </a:pPr>
                      <a:r>
                        <a:rPr lang="ru-RU" sz="1600" b="1" kern="100" dirty="0">
                          <a:effectLst/>
                        </a:rPr>
                        <a:t> </a:t>
                      </a:r>
                      <a:endParaRPr lang="ru-RU" sz="1400" b="1" kern="100" dirty="0">
                        <a:effectLst/>
                        <a:latin typeface="Times New Roman" panose="02020603050405020304" pitchFamily="18" charset="0"/>
                        <a:ea typeface="Aptos"/>
                        <a:cs typeface="Times New Roman" panose="02020603050405020304" pitchFamily="18" charset="0"/>
                      </a:endParaRPr>
                    </a:p>
                  </a:txBody>
                  <a:tcPr marL="68580" marR="68580" marT="0" marB="0"/>
                </a:tc>
              </a:tr>
            </a:tbl>
          </a:graphicData>
        </a:graphic>
      </p:graphicFrame>
      <p:sp>
        <p:nvSpPr>
          <p:cNvPr id="7" name="Rectangle 1"/>
          <p:cNvSpPr>
            <a:spLocks noChangeArrowheads="1"/>
          </p:cNvSpPr>
          <p:nvPr/>
        </p:nvSpPr>
        <p:spPr bwMode="auto">
          <a:xfrm>
            <a:off x="696227" y="951481"/>
            <a:ext cx="10934299" cy="526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28528" rIns="91440" bIns="50784"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altLang="ru-RU" b="1"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Задание №4:</a:t>
            </a:r>
            <a:r>
              <a:rPr kumimoji="0" lang="ru-RU" altLang="ru-RU"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выполните практическую часть</a:t>
            </a:r>
          </a:p>
          <a:p>
            <a:pPr marL="0" marR="0" lvl="0" indent="0" algn="l" defTabSz="914400" rtl="0" eaLnBrk="0" fontAlgn="base" latinLnBrk="0" hangingPunct="0">
              <a:lnSpc>
                <a:spcPct val="150000"/>
              </a:lnSpc>
              <a:spcBef>
                <a:spcPct val="0"/>
              </a:spcBef>
              <a:spcAft>
                <a:spcPct val="0"/>
              </a:spcAft>
              <a:buClrTx/>
              <a:buSzTx/>
              <a:tabLst/>
            </a:pPr>
            <a:r>
              <a:rPr kumimoji="0" lang="ru-RU" altLang="ru-RU" b="0" i="0" u="sng"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Взвешивание</a:t>
            </a:r>
            <a:r>
              <a:rPr kumimoji="0" lang="ru-RU" altLang="ru-RU" b="0" i="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Перед взвешиванием проверьте техническое состояние весов. </a:t>
            </a:r>
            <a:endPar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ru-RU" altLang="ru-RU" b="0" i="0" u="sng"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Приготовление раствора</a:t>
            </a:r>
            <a:r>
              <a:rPr kumimoji="0" lang="ru-RU" altLang="ru-RU" b="0" i="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Навеску соли перенесите в колбу. При помощи мерного цилиндра отмерьте объём воды, необходимый для приготовления раствора. При отмеривании жидкости глаз наблюдателя должен находиться в одной плоскости с уровнем жидкости, а черта деления — напротив нижнего мениска уровня жидкости. Примерно половину отмеренного объёма воды вылейте в колбу с веществом. Энергичным взбалтыванием добейтесь полного растворения соли. Затем в полученный раствор вылейте остальную воду, после чего раствор взболтайте вновь. </a:t>
            </a:r>
            <a:endPar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ru-RU" altLang="ru-RU" b="1"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Задание №5:</a:t>
            </a:r>
            <a:r>
              <a:rPr kumimoji="0" lang="ru-RU" altLang="ru-RU"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 отчет запишите в виде таблицы</a:t>
            </a:r>
            <a:endParaRPr kumimoji="0" lang="ru-RU" altLang="ru-RU"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Times New Roman" panose="02020603050405020304" pitchFamily="18" charset="0"/>
                <a:ea typeface="Aptos"/>
                <a:cs typeface="Times New Roman" panose="02020603050405020304" pitchFamily="18" charset="0"/>
              </a:rPr>
              <a:t>Сделайте вывод: какие операции и с каким оборудованием вы выполняли, чтобы приготовить физиологический раствор.</a:t>
            </a:r>
            <a:endPar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ru-RU" altLang="ru-RU"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0839188"/>
      </p:ext>
    </p:extLst>
  </p:cSld>
  <p:clrMapOvr>
    <a:masterClrMapping/>
  </p:clrMapOvr>
  <p:transition>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E57218-2209-6FC9-3B03-C21ECC3048C2}"/>
            </a:ext>
          </a:extLst>
        </p:cNvPr>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518CBF86-C3FB-9BDB-BCA6-2047D98533A6}"/>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биологии </a:t>
            </a:r>
          </a:p>
          <a:p>
            <a:pPr>
              <a:lnSpc>
                <a:spcPct val="100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«Плазмолиз и </a:t>
            </a:r>
            <a:r>
              <a:rPr lang="ru-RU" sz="2000" b="1"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 в клетках кожицы лука».</a:t>
            </a:r>
            <a:endParaRPr lang="ru-RU" sz="2000" b="1" dirty="0"/>
          </a:p>
        </p:txBody>
      </p:sp>
      <p:sp>
        <p:nvSpPr>
          <p:cNvPr id="7" name="TextBox 6">
            <a:extLst>
              <a:ext uri="{FF2B5EF4-FFF2-40B4-BE49-F238E27FC236}">
                <a16:creationId xmlns:a16="http://schemas.microsoft.com/office/drawing/2014/main" xmlns="" id="{F51443C9-7C8E-9D55-3FF0-424EBFD527DE}"/>
              </a:ext>
            </a:extLst>
          </p:cNvPr>
          <p:cNvSpPr txBox="1"/>
          <p:nvPr/>
        </p:nvSpPr>
        <p:spPr>
          <a:xfrm>
            <a:off x="450471" y="906848"/>
            <a:ext cx="11021862" cy="5965351"/>
          </a:xfrm>
          <a:prstGeom prst="rect">
            <a:avLst/>
          </a:prstGeom>
          <a:noFill/>
        </p:spPr>
        <p:txBody>
          <a:bodyPr wrap="square">
            <a:spAutoFit/>
          </a:bodyPr>
          <a:lstStyle/>
          <a:p>
            <a:pPr>
              <a:lnSpc>
                <a:spcPct val="114000"/>
              </a:lnSpc>
            </a:pPr>
            <a:r>
              <a:rPr lang="ru-RU" sz="1600" b="1" kern="100" spc="25" dirty="0">
                <a:effectLst/>
                <a:latin typeface="Times New Roman" panose="02020603050405020304" pitchFamily="18" charset="0"/>
                <a:ea typeface="Aptos" panose="020B0004020202020204" pitchFamily="34" charset="0"/>
                <a:cs typeface="Times New Roman" panose="02020603050405020304" pitchFamily="18" charset="0"/>
              </a:rPr>
              <a:t>Задание №1</a:t>
            </a:r>
            <a:r>
              <a:rPr lang="ru-RU" sz="1600" b="1" kern="100" spc="25" dirty="0">
                <a:latin typeface="Times New Roman" panose="02020603050405020304" pitchFamily="18" charset="0"/>
                <a:ea typeface="Aptos" panose="020B0004020202020204" pitchFamily="34" charset="0"/>
                <a:cs typeface="Times New Roman" panose="02020603050405020304" pitchFamily="18" charset="0"/>
              </a:rPr>
              <a:t>. </a:t>
            </a:r>
            <a:r>
              <a:rPr lang="ru-RU" sz="1600" kern="100" spc="25" dirty="0">
                <a:latin typeface="Times New Roman" panose="02020603050405020304" pitchFamily="18" charset="0"/>
                <a:ea typeface="Aptos" panose="020B0004020202020204" pitchFamily="34" charset="0"/>
                <a:cs typeface="Times New Roman" panose="02020603050405020304" pitchFamily="18" charset="0"/>
              </a:rPr>
              <a:t>С</a:t>
            </a:r>
            <a:r>
              <a:rPr lang="ru-RU" sz="1600" kern="100" spc="25" dirty="0">
                <a:effectLst/>
                <a:latin typeface="Times New Roman" panose="02020603050405020304" pitchFamily="18" charset="0"/>
                <a:ea typeface="Aptos" panose="020B0004020202020204" pitchFamily="34" charset="0"/>
                <a:cs typeface="Times New Roman" panose="02020603050405020304" pitchFamily="18" charset="0"/>
              </a:rPr>
              <a:t>формулируйте цель работы.</a:t>
            </a:r>
          </a:p>
          <a:p>
            <a:pPr>
              <a:lnSpc>
                <a:spcPct val="114000"/>
              </a:lnSpc>
            </a:pPr>
            <a:endParaRPr lang="ru-RU"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4000"/>
              </a:lnSpc>
            </a:pPr>
            <a:r>
              <a:rPr lang="ru-RU" sz="1600" b="1" kern="100" spc="25" dirty="0">
                <a:effectLst/>
                <a:latin typeface="Times New Roman" panose="02020603050405020304" pitchFamily="18" charset="0"/>
                <a:ea typeface="Aptos" panose="020B0004020202020204" pitchFamily="34" charset="0"/>
                <a:cs typeface="Times New Roman" panose="02020603050405020304" pitchFamily="18" charset="0"/>
              </a:rPr>
              <a:t>Задание №2</a:t>
            </a:r>
            <a:r>
              <a:rPr lang="ru-RU" sz="1600" b="1" kern="100" spc="25" dirty="0">
                <a:latin typeface="Times New Roman" panose="02020603050405020304" pitchFamily="18" charset="0"/>
                <a:ea typeface="Aptos" panose="020B0004020202020204" pitchFamily="34" charset="0"/>
                <a:cs typeface="Times New Roman" panose="02020603050405020304" pitchFamily="18" charset="0"/>
              </a:rPr>
              <a:t>. </a:t>
            </a:r>
            <a:r>
              <a:rPr lang="ru-RU" sz="1600" kern="100" spc="25" dirty="0">
                <a:latin typeface="Times New Roman" panose="02020603050405020304" pitchFamily="18" charset="0"/>
                <a:ea typeface="Aptos" panose="020B0004020202020204" pitchFamily="34" charset="0"/>
                <a:cs typeface="Times New Roman" panose="02020603050405020304" pitchFamily="18" charset="0"/>
              </a:rPr>
              <a:t>И</a:t>
            </a:r>
            <a:r>
              <a:rPr lang="ru-RU" sz="1600" kern="100" spc="25" dirty="0">
                <a:effectLst/>
                <a:latin typeface="Times New Roman" panose="02020603050405020304" pitchFamily="18" charset="0"/>
                <a:ea typeface="Aptos" panose="020B0004020202020204" pitchFamily="34" charset="0"/>
                <a:cs typeface="Times New Roman" panose="02020603050405020304" pitchFamily="18" charset="0"/>
              </a:rPr>
              <a:t>з перечисленного оборудования выберите необходимое для данной работы: </a:t>
            </a:r>
          </a:p>
          <a:p>
            <a:pPr algn="just">
              <a:lnSpc>
                <a:spcPct val="114000"/>
              </a:lnSpc>
            </a:pPr>
            <a:r>
              <a:rPr lang="ru-RU" sz="1600" dirty="0">
                <a:effectLst/>
                <a:latin typeface="Times New Roman" panose="02020603050405020304" pitchFamily="18" charset="0"/>
                <a:ea typeface="Aptos" panose="020B0004020202020204" pitchFamily="34" charset="0"/>
                <a:cs typeface="Times New Roman" panose="02020603050405020304" pitchFamily="18" charset="0"/>
              </a:rPr>
              <a:t>микроскоп, предметное и покровное стекла, </a:t>
            </a:r>
            <a:r>
              <a:rPr lang="ru-RU" sz="1600" dirty="0" err="1">
                <a:effectLst/>
                <a:latin typeface="Times New Roman" panose="02020603050405020304" pitchFamily="18" charset="0"/>
                <a:ea typeface="Aptos" panose="020B0004020202020204" pitchFamily="34" charset="0"/>
                <a:cs typeface="Times New Roman" panose="02020603050405020304" pitchFamily="18" charset="0"/>
              </a:rPr>
              <a:t>препаровальная</a:t>
            </a:r>
            <a:r>
              <a:rPr lang="ru-RU" sz="1600" dirty="0">
                <a:effectLst/>
                <a:latin typeface="Times New Roman" panose="02020603050405020304" pitchFamily="18" charset="0"/>
                <a:ea typeface="Aptos" panose="020B0004020202020204" pitchFamily="34" charset="0"/>
                <a:cs typeface="Times New Roman" panose="02020603050405020304" pitchFamily="18" charset="0"/>
              </a:rPr>
              <a:t> игла, пинцет, пипетка, раствор йода, стакан химический, спиртовка, стеклянная палочка, лапка для штатива, измерительный цилиндр (мензурка), весы с разновесами (или электронные весы); кристаллический </a:t>
            </a:r>
            <a:r>
              <a:rPr lang="en-US" sz="1600" b="1" i="1" spc="25" dirty="0">
                <a:effectLst/>
                <a:latin typeface="Times New Roman" panose="02020603050405020304" pitchFamily="18" charset="0"/>
                <a:ea typeface="Aptos" panose="020B0004020202020204" pitchFamily="34" charset="0"/>
                <a:cs typeface="Times New Roman" panose="02020603050405020304" pitchFamily="18" charset="0"/>
              </a:rPr>
              <a:t>NaCl</a:t>
            </a:r>
            <a:r>
              <a:rPr lang="ru-RU" sz="1600" dirty="0">
                <a:effectLst/>
                <a:latin typeface="Times New Roman" panose="02020603050405020304" pitchFamily="18" charset="0"/>
                <a:ea typeface="Aptos" panose="020B0004020202020204" pitchFamily="34" charset="0"/>
                <a:cs typeface="Times New Roman" panose="02020603050405020304" pitchFamily="18" charset="0"/>
              </a:rPr>
              <a:t>, дистиллированная вода, С</a:t>
            </a:r>
            <a:r>
              <a:rPr lang="ru-RU" sz="1600" baseline="-25000" dirty="0">
                <a:effectLst/>
                <a:latin typeface="Times New Roman" panose="02020603050405020304" pitchFamily="18" charset="0"/>
                <a:ea typeface="Aptos" panose="020B0004020202020204" pitchFamily="34" charset="0"/>
                <a:cs typeface="Times New Roman" panose="02020603050405020304" pitchFamily="18" charset="0"/>
              </a:rPr>
              <a:t>2</a:t>
            </a:r>
            <a:r>
              <a:rPr lang="ru-RU" sz="1600" dirty="0">
                <a:effectLst/>
                <a:latin typeface="Times New Roman" panose="02020603050405020304" pitchFamily="18" charset="0"/>
                <a:ea typeface="Aptos" panose="020B0004020202020204" pitchFamily="34" charset="0"/>
                <a:cs typeface="Times New Roman" panose="02020603050405020304" pitchFamily="18" charset="0"/>
              </a:rPr>
              <a:t>Н</a:t>
            </a:r>
            <a:r>
              <a:rPr lang="ru-RU" sz="1600" baseline="-25000" dirty="0">
                <a:effectLst/>
                <a:latin typeface="Times New Roman" panose="02020603050405020304" pitchFamily="18" charset="0"/>
                <a:ea typeface="Aptos" panose="020B0004020202020204" pitchFamily="34" charset="0"/>
                <a:cs typeface="Times New Roman" panose="02020603050405020304" pitchFamily="18" charset="0"/>
              </a:rPr>
              <a:t>5</a:t>
            </a:r>
            <a:r>
              <a:rPr lang="ru-RU" sz="1600" dirty="0">
                <a:effectLst/>
                <a:latin typeface="Times New Roman" panose="02020603050405020304" pitchFamily="18" charset="0"/>
                <a:ea typeface="Aptos" panose="020B0004020202020204" pitchFamily="34" charset="0"/>
                <a:cs typeface="Times New Roman" panose="02020603050405020304" pitchFamily="18" charset="0"/>
              </a:rPr>
              <a:t>ОН (спирт)</a:t>
            </a:r>
          </a:p>
          <a:p>
            <a:pPr algn="just">
              <a:lnSpc>
                <a:spcPct val="114000"/>
              </a:lnSpc>
            </a:pPr>
            <a:endParaRPr lang="ru-RU" sz="16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r>
              <a:rPr lang="ru-RU" sz="1600" b="1" kern="100" spc="25" dirty="0">
                <a:effectLst/>
                <a:latin typeface="Times New Roman" panose="02020603050405020304" pitchFamily="18" charset="0"/>
                <a:ea typeface="Aptos" panose="020B0004020202020204" pitchFamily="34" charset="0"/>
                <a:cs typeface="Times New Roman" panose="02020603050405020304" pitchFamily="18" charset="0"/>
              </a:rPr>
              <a:t>Задание №3. </a:t>
            </a:r>
            <a:r>
              <a:rPr lang="ru-RU" sz="1600" kern="100" spc="25" dirty="0">
                <a:effectLst/>
                <a:latin typeface="Times New Roman" panose="02020603050405020304" pitchFamily="18" charset="0"/>
                <a:ea typeface="Aptos" panose="020B0004020202020204" pitchFamily="34" charset="0"/>
                <a:cs typeface="Times New Roman" panose="02020603050405020304" pitchFamily="18" charset="0"/>
              </a:rPr>
              <a:t>Прочитайте теоретическую часть к лабораторной работе. Выделите главную мысль.</a:t>
            </a:r>
            <a:endParaRPr lang="ru-RU"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4000"/>
              </a:lnSpc>
            </a:pPr>
            <a:r>
              <a:rPr lang="ru-RU" sz="1600" kern="100" dirty="0">
                <a:effectLst/>
                <a:latin typeface="Times New Roman" panose="02020603050405020304" pitchFamily="18" charset="0"/>
                <a:ea typeface="Aptos" panose="020B0004020202020204" pitchFamily="34" charset="0"/>
                <a:cs typeface="Times New Roman" panose="02020603050405020304" pitchFamily="18" charset="0"/>
              </a:rPr>
              <a:t>Плазмолиз — это отделение пристеночного слоя цитоплазмы от твердой оболочки растительной клетки вследствие утраты ею воды. Данный процесс обратим. Увеличение объема цитоплазмы до исходного уровня называют </a:t>
            </a:r>
            <a:r>
              <a:rPr lang="ru-RU" sz="1600"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деплазмолизом</a:t>
            </a:r>
            <a:r>
              <a:rPr lang="ru-RU" sz="16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algn="just">
              <a:lnSpc>
                <a:spcPct val="114000"/>
              </a:lnSpc>
            </a:pPr>
            <a:r>
              <a:rPr lang="ru-RU" sz="1600" kern="100" dirty="0">
                <a:effectLst/>
                <a:latin typeface="Times New Roman" panose="02020603050405020304" pitchFamily="18" charset="0"/>
                <a:ea typeface="Aptos" panose="020B0004020202020204" pitchFamily="34" charset="0"/>
                <a:cs typeface="Times New Roman" panose="02020603050405020304" pitchFamily="18" charset="0"/>
              </a:rPr>
              <a:t>Для плазмолиза используют гипертонический раствор физиологически безвредного вещества.</a:t>
            </a:r>
          </a:p>
          <a:p>
            <a:pPr algn="just">
              <a:lnSpc>
                <a:spcPct val="114000"/>
              </a:lnSpc>
            </a:pPr>
            <a:r>
              <a:rPr lang="ru-RU" sz="1600" kern="100" dirty="0">
                <a:effectLst/>
                <a:latin typeface="Times New Roman" panose="02020603050405020304" pitchFamily="18" charset="0"/>
                <a:ea typeface="Aptos" panose="020B0004020202020204" pitchFamily="34" charset="0"/>
                <a:cs typeface="Times New Roman" panose="02020603050405020304" pitchFamily="18" charset="0"/>
              </a:rPr>
              <a:t>Динамика плазмолиза следующая: сначала этим процессов охватываются крайние клетки среза, а затем - остальные, протопласт сжимается и отходит от клеточных стенок.</a:t>
            </a:r>
          </a:p>
          <a:p>
            <a:pPr algn="just">
              <a:lnSpc>
                <a:spcPct val="114000"/>
              </a:lnSpc>
            </a:pPr>
            <a:r>
              <a:rPr lang="ru-RU" sz="1600" kern="100" dirty="0">
                <a:effectLst/>
                <a:latin typeface="Times New Roman" panose="02020603050405020304" pitchFamily="18" charset="0"/>
                <a:ea typeface="Aptos" panose="020B0004020202020204" pitchFamily="34" charset="0"/>
                <a:cs typeface="Times New Roman" panose="02020603050405020304" pitchFamily="18" charset="0"/>
              </a:rPr>
              <a:t>Причина плазмолиза - диффузия воды через перегородку в сторону раствора с более высокой концентрацией из области раствора с более низкой концентрацией.</a:t>
            </a:r>
          </a:p>
          <a:p>
            <a:pPr algn="just">
              <a:lnSpc>
                <a:spcPct val="114000"/>
              </a:lnSpc>
            </a:pPr>
            <a:r>
              <a:rPr lang="ru-RU" sz="1600" dirty="0">
                <a:effectLst/>
                <a:latin typeface="Times New Roman" panose="02020603050405020304" pitchFamily="18" charset="0"/>
                <a:ea typeface="Aptos" panose="020B0004020202020204" pitchFamily="34" charset="0"/>
                <a:cs typeface="Times New Roman" panose="02020603050405020304" pitchFamily="18" charset="0"/>
              </a:rPr>
              <a:t>В клетках кожицы лука цитоплазма обладает большой вязкостью, поэтому сначала будет наблюдаться вогнутый плазмолиз: цитоплазма отстанет от клеточных стенок неравномерно (только в некоторых углах и на некоторых участках), а затем он перейдет в выпуклый плазмолиз. Причем цитоплазма в вытянутых, дифференциальных клетках может распадаться на несколько комочков, часто связанных между собой тяжами цитоплазмы. После слишком длительного (глубокого) плазмолиза </a:t>
            </a:r>
            <a:r>
              <a:rPr lang="ru-RU" sz="16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1600" dirty="0">
                <a:effectLst/>
                <a:latin typeface="Times New Roman" panose="02020603050405020304" pitchFamily="18" charset="0"/>
                <a:ea typeface="Aptos" panose="020B0004020202020204" pitchFamily="34" charset="0"/>
                <a:cs typeface="Times New Roman" panose="02020603050405020304" pitchFamily="18" charset="0"/>
              </a:rPr>
              <a:t> не происходит, т.к. нарушается проницаемость мембран. Для деплазмолиза необходимо заменить гипертонический раствор на гипотонический, или воду.</a:t>
            </a:r>
            <a:endParaRPr lang="ru-RU" sz="1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9350286"/>
      </p:ext>
    </p:extLst>
  </p:cSld>
  <p:clrMapOvr>
    <a:masterClrMapping/>
  </p:clrMapOvr>
  <p:transition>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xmlns="" id="{34C06D60-74EC-8CB5-B6B5-25563C75B004}"/>
              </a:ext>
            </a:extLst>
          </p:cNvPr>
          <p:cNvSpPr txBox="1">
            <a:spLocks/>
          </p:cNvSpPr>
          <p:nvPr/>
        </p:nvSpPr>
        <p:spPr>
          <a:xfrm>
            <a:off x="450471" y="0"/>
            <a:ext cx="11291058" cy="6858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pPr>
              <a:lnSpc>
                <a:spcPct val="100000"/>
              </a:lnSpc>
            </a:pPr>
            <a:r>
              <a:rPr lang="ru-RU" sz="2000" b="1" dirty="0">
                <a:solidFill>
                  <a:schemeClr val="tx1">
                    <a:lumMod val="95000"/>
                    <a:lumOff val="5000"/>
                  </a:schemeClr>
                </a:solidFill>
                <a:latin typeface="Times New Roman" panose="02020603050405020304" pitchFamily="18" charset="0"/>
                <a:cs typeface="Times New Roman" panose="02020603050405020304" pitchFamily="18" charset="0"/>
              </a:rPr>
              <a:t>Лабораторная работа по биологии </a:t>
            </a:r>
          </a:p>
          <a:p>
            <a:pPr>
              <a:lnSpc>
                <a:spcPct val="100000"/>
              </a:lnSpc>
            </a:pP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«Плазмолиз и </a:t>
            </a:r>
            <a:r>
              <a:rPr lang="ru-RU" sz="2000" b="1" kern="100" dirty="0" err="1">
                <a:effectLst/>
                <a:latin typeface="Times New Roman" panose="02020603050405020304" pitchFamily="18" charset="0"/>
                <a:ea typeface="Aptos" panose="020B0004020202020204" pitchFamily="34" charset="0"/>
                <a:cs typeface="Times New Roman" panose="02020603050405020304" pitchFamily="18" charset="0"/>
              </a:rPr>
              <a:t>деплазмолиз</a:t>
            </a:r>
            <a:r>
              <a:rPr lang="ru-RU" sz="2000" b="1" kern="100" dirty="0">
                <a:effectLst/>
                <a:latin typeface="Times New Roman" panose="02020603050405020304" pitchFamily="18" charset="0"/>
                <a:ea typeface="Aptos" panose="020B0004020202020204" pitchFamily="34" charset="0"/>
                <a:cs typeface="Times New Roman" panose="02020603050405020304" pitchFamily="18" charset="0"/>
              </a:rPr>
              <a:t> в клетках кожицы лука».</a:t>
            </a:r>
            <a:endParaRPr lang="ru-RU" sz="2000" b="1" dirty="0"/>
          </a:p>
        </p:txBody>
      </p:sp>
      <p:sp>
        <p:nvSpPr>
          <p:cNvPr id="7" name="TextBox 6">
            <a:extLst>
              <a:ext uri="{FF2B5EF4-FFF2-40B4-BE49-F238E27FC236}">
                <a16:creationId xmlns:a16="http://schemas.microsoft.com/office/drawing/2014/main" xmlns="" id="{2FAC3B96-5A31-330C-7CC1-AD73340939DD}"/>
              </a:ext>
            </a:extLst>
          </p:cNvPr>
          <p:cNvSpPr txBox="1"/>
          <p:nvPr/>
        </p:nvSpPr>
        <p:spPr>
          <a:xfrm>
            <a:off x="344978" y="685800"/>
            <a:ext cx="11502043" cy="6018764"/>
          </a:xfrm>
          <a:prstGeom prst="rect">
            <a:avLst/>
          </a:prstGeom>
          <a:noFill/>
        </p:spPr>
        <p:txBody>
          <a:bodyPr wrap="square">
            <a:spAutoFit/>
          </a:bodyPr>
          <a:lstStyle/>
          <a:p>
            <a:pPr algn="just">
              <a:lnSpc>
                <a:spcPct val="115000"/>
              </a:lnSpc>
            </a:pPr>
            <a:r>
              <a:rPr lang="ru-RU" sz="1400" b="1" kern="100" spc="25" dirty="0">
                <a:latin typeface="Times New Roman" panose="02020603050405020304" pitchFamily="18" charset="0"/>
                <a:cs typeface="Times New Roman" panose="02020603050405020304" pitchFamily="18" charset="0"/>
              </a:rPr>
              <a:t>Задание №4. </a:t>
            </a:r>
            <a:r>
              <a:rPr lang="ru-RU" sz="1400" kern="100" spc="25" dirty="0">
                <a:latin typeface="Times New Roman" panose="02020603050405020304" pitchFamily="18" charset="0"/>
                <a:cs typeface="Times New Roman" panose="02020603050405020304" pitchFamily="18" charset="0"/>
              </a:rPr>
              <a:t>Выполните практическую часть.</a:t>
            </a:r>
          </a:p>
          <a:p>
            <a:pPr>
              <a:lnSpc>
                <a:spcPct val="115000"/>
              </a:lnSpc>
            </a:pPr>
            <a:r>
              <a:rPr lang="ru-RU" sz="1400" kern="100" spc="25" dirty="0">
                <a:latin typeface="Times New Roman" panose="02020603050405020304" pitchFamily="18" charset="0"/>
                <a:cs typeface="Times New Roman" panose="02020603050405020304" pitchFamily="18" charset="0"/>
              </a:rPr>
              <a:t>1. </a:t>
            </a:r>
            <a:r>
              <a:rPr lang="ru-RU" sz="1400" u="sng" kern="100" spc="25" dirty="0">
                <a:latin typeface="Times New Roman" panose="02020603050405020304" pitchFamily="18" charset="0"/>
                <a:cs typeface="Times New Roman" panose="02020603050405020304" pitchFamily="18" charset="0"/>
              </a:rPr>
              <a:t>Приготовить препарат кожицы чешуи лука</a:t>
            </a:r>
            <a:r>
              <a:rPr lang="ru-RU" sz="1400" kern="100" spc="25" dirty="0">
                <a:latin typeface="Times New Roman" panose="02020603050405020304" pitchFamily="18" charset="0"/>
                <a:cs typeface="Times New Roman" panose="02020603050405020304" pitchFamily="18" charset="0"/>
              </a:rPr>
              <a:t>. </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1) Протереть предметное стекло.</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 Пипеткой на предметное стекло поместить 1–2  капли воды.</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3) Снять кожицу с белой чешуи лука и поместить в каплю воды на предметное стекло. </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4) Расправить кожицу препаровальной иглой. </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5) Окрасить кожицу лука каплей раствора йода. </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6) Накрыть препарат покровным стеклом так, чтобы под ним не осталось пузырьков воздуха. </a:t>
            </a:r>
          </a:p>
          <a:p>
            <a:pPr>
              <a:lnSpc>
                <a:spcPct val="115000"/>
              </a:lnSpc>
              <a:tabLst>
                <a:tab pos="270510" algn="l"/>
              </a:tabLst>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7) Установить приготовленный препарат на предметный столик в микроскопе.</a:t>
            </a:r>
          </a:p>
          <a:p>
            <a:pPr>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8) Рассмотреть и зарисовать многоклеточное строение кожицы чешуи лука, подписать видимые органоиды клетки.</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1400" i="1" u="sng" dirty="0">
                <a:effectLst/>
                <a:latin typeface="Times New Roman" panose="02020603050405020304" pitchFamily="18" charset="0"/>
                <a:ea typeface="Calibri" panose="020F0502020204030204" pitchFamily="34" charset="0"/>
                <a:cs typeface="Times New Roman" panose="02020603050405020304" pitchFamily="18" charset="0"/>
              </a:rPr>
              <a:t>Провести и пронаблюдать плазмолиз и </a:t>
            </a:r>
            <a:r>
              <a:rPr lang="ru-RU" sz="1400" i="1" u="sng" dirty="0" err="1">
                <a:effectLst/>
                <a:latin typeface="Times New Roman" panose="02020603050405020304" pitchFamily="18" charset="0"/>
                <a:ea typeface="Calibri" panose="020F0502020204030204" pitchFamily="34" charset="0"/>
                <a:cs typeface="Times New Roman" panose="02020603050405020304" pitchFamily="18" charset="0"/>
              </a:rPr>
              <a:t>деплазмолиз</a:t>
            </a:r>
            <a:r>
              <a:rPr lang="ru-RU" sz="1400"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1) Снять препарат со столика микроскопа, на предметное стекло вплотную к покровному стеклу нанести каплю раствора поваренной соли.</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2) С противоположной стороны покровного стекла, также вплотную к нему, поместить полоску фильтрованной бумаги, которой оттягивается вода до тех пор, пока раствор соли, войдя под покровное стекло, полностью не заместит ее. Через некоторое время начнется плазмолиз.</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3) Затем, не снимая покровного стекла, оттянуть фильтрованной бумагой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плазмолизирующий</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раствор и заменить его водой, наступит </a:t>
            </a:r>
            <a:r>
              <a:rPr lang="ru-RU" sz="1400" dirty="0" err="1">
                <a:effectLst/>
                <a:latin typeface="Times New Roman" panose="02020603050405020304" pitchFamily="18" charset="0"/>
                <a:ea typeface="Calibri" panose="020F0502020204030204" pitchFamily="34" charset="0"/>
                <a:cs typeface="Times New Roman" panose="02020603050405020304" pitchFamily="18" charset="0"/>
              </a:rPr>
              <a:t>деплазмолиз</a:t>
            </a: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4) Зарисовать несколько клеток с разной формой плазмолиза. </a:t>
            </a:r>
          </a:p>
          <a:p>
            <a:pPr algn="just">
              <a:lnSpc>
                <a:spcPct val="115000"/>
              </a:lnSpc>
            </a:pPr>
            <a:r>
              <a:rPr lang="ru-RU" sz="1400" dirty="0">
                <a:effectLst/>
                <a:latin typeface="Times New Roman" panose="02020603050405020304" pitchFamily="18" charset="0"/>
                <a:ea typeface="Calibri" panose="020F0502020204030204" pitchFamily="34" charset="0"/>
                <a:cs typeface="Times New Roman" panose="02020603050405020304" pitchFamily="18" charset="0"/>
              </a:rPr>
              <a:t>Сделать необходимые подписи к рисунку.</a:t>
            </a:r>
          </a:p>
          <a:p>
            <a:pPr algn="just">
              <a:lnSpc>
                <a:spcPct val="115000"/>
              </a:lnSpc>
            </a:pPr>
            <a:r>
              <a:rPr lang="ru-RU" sz="1400" b="1" kern="100" spc="25" dirty="0">
                <a:latin typeface="Times New Roman" panose="02020603050405020304" pitchFamily="18" charset="0"/>
                <a:cs typeface="Times New Roman" panose="02020603050405020304" pitchFamily="18" charset="0"/>
              </a:rPr>
              <a:t>ИТОГОВАЯ ДИАГНОСТИКА.</a:t>
            </a:r>
          </a:p>
          <a:p>
            <a:pPr algn="just">
              <a:lnSpc>
                <a:spcPct val="115000"/>
              </a:lnSpc>
            </a:pPr>
            <a:r>
              <a:rPr lang="ru-RU" sz="1400" b="1" kern="100" spc="25" dirty="0">
                <a:latin typeface="Times New Roman" panose="02020603050405020304" pitchFamily="18" charset="0"/>
                <a:cs typeface="Times New Roman" panose="02020603050405020304" pitchFamily="18" charset="0"/>
              </a:rPr>
              <a:t>Задание.  </a:t>
            </a:r>
            <a:r>
              <a:rPr lang="ru-RU" sz="1400" kern="100" spc="25" dirty="0">
                <a:latin typeface="Times New Roman" panose="02020603050405020304" pitchFamily="18" charset="0"/>
                <a:cs typeface="Times New Roman" panose="02020603050405020304" pitchFamily="18" charset="0"/>
              </a:rPr>
              <a:t>Выполните отчёт по лабораторной работе. Информацию внесите в таблицу.</a:t>
            </a:r>
          </a:p>
          <a:p>
            <a:pPr algn="just">
              <a:lnSpc>
                <a:spcPct val="115000"/>
              </a:lnSpc>
            </a:pPr>
            <a:r>
              <a:rPr lang="ru-RU" sz="1400" dirty="0">
                <a:effectLst/>
                <a:latin typeface="Times New Roman" panose="02020603050405020304" pitchFamily="18" charset="0"/>
                <a:ea typeface="Aptos" panose="020B0004020202020204" pitchFamily="34" charset="0"/>
                <a:cs typeface="Times New Roman" panose="02020603050405020304" pitchFamily="18" charset="0"/>
              </a:rPr>
              <a:t>Сделайте вывод: о чем свидетельствует изменение состояния цитоплазмы в клетке, помещенной в воду и раствор поваренной соли? </a:t>
            </a:r>
            <a:r>
              <a:rPr lang="ru-RU" sz="1400" kern="100" spc="25" dirty="0">
                <a:latin typeface="Times New Roman" panose="02020603050405020304" pitchFamily="18" charset="0"/>
                <a:cs typeface="Times New Roman" panose="02020603050405020304" pitchFamily="18" charset="0"/>
              </a:rPr>
              <a:t>.</a:t>
            </a:r>
          </a:p>
          <a:p>
            <a:pPr algn="just">
              <a:lnSpc>
                <a:spcPct val="115000"/>
              </a:lnSpc>
            </a:pP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xmlns="" id="{66968E1C-49A3-24D1-FE4B-2ED5C43A307F}"/>
              </a:ext>
            </a:extLst>
          </p:cNvPr>
          <p:cNvPicPr>
            <a:picLocks noChangeAspect="1"/>
          </p:cNvPicPr>
          <p:nvPr/>
        </p:nvPicPr>
        <p:blipFill>
          <a:blip r:embed="rId2" cstate="print">
            <a:clrChange>
              <a:clrFrom>
                <a:srgbClr val="FFFDDF"/>
              </a:clrFrom>
              <a:clrTo>
                <a:srgbClr val="FFFDDF">
                  <a:alpha val="0"/>
                </a:srgbClr>
              </a:clrTo>
            </a:clrChange>
            <a:extLst>
              <a:ext uri="{28A0092B-C50C-407E-A947-70E740481C1C}">
                <a14:useLocalDpi xmlns:a14="http://schemas.microsoft.com/office/drawing/2010/main" val="0"/>
              </a:ext>
            </a:extLst>
          </a:blip>
          <a:srcRect/>
          <a:stretch>
            <a:fillRect/>
          </a:stretch>
        </p:blipFill>
        <p:spPr bwMode="auto">
          <a:xfrm>
            <a:off x="9020905" y="847611"/>
            <a:ext cx="2654841" cy="2090322"/>
          </a:xfrm>
          <a:prstGeom prst="rect">
            <a:avLst/>
          </a:prstGeom>
          <a:noFill/>
          <a:ln>
            <a:noFill/>
          </a:ln>
        </p:spPr>
      </p:pic>
      <p:pic>
        <p:nvPicPr>
          <p:cNvPr id="9" name="Рисунок 8">
            <a:extLst>
              <a:ext uri="{FF2B5EF4-FFF2-40B4-BE49-F238E27FC236}">
                <a16:creationId xmlns:a16="http://schemas.microsoft.com/office/drawing/2014/main" xmlns="" id="{0A3B40A7-0A91-8A9F-7577-ED3E97E94F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267"/>
          <a:stretch/>
        </p:blipFill>
        <p:spPr bwMode="auto">
          <a:xfrm>
            <a:off x="8996681" y="4245929"/>
            <a:ext cx="2679065" cy="1143635"/>
          </a:xfrm>
          <a:prstGeom prst="rect">
            <a:avLst/>
          </a:prstGeom>
          <a:noFill/>
          <a:ln>
            <a:noFill/>
          </a:ln>
          <a:extLst>
            <a:ext uri="{53640926-AAD7-44D8-BBD7-CCE9431645EC}">
              <a14:shadowObscured xmlns:a14="http://schemas.microsoft.com/office/drawing/2010/main"/>
            </a:ext>
          </a:extLst>
        </p:spPr>
      </p:pic>
      <p:graphicFrame>
        <p:nvGraphicFramePr>
          <p:cNvPr id="10" name="Таблица 9">
            <a:extLst>
              <a:ext uri="{FF2B5EF4-FFF2-40B4-BE49-F238E27FC236}">
                <a16:creationId xmlns:a16="http://schemas.microsoft.com/office/drawing/2014/main" xmlns="" id="{9AD52EC3-CC74-1A4D-671E-93D9F789A085}"/>
              </a:ext>
            </a:extLst>
          </p:cNvPr>
          <p:cNvGraphicFramePr>
            <a:graphicFrameLocks noGrp="1"/>
          </p:cNvGraphicFramePr>
          <p:nvPr>
            <p:extLst>
              <p:ext uri="{D42A27DB-BD31-4B8C-83A1-F6EECF244321}">
                <p14:modId xmlns:p14="http://schemas.microsoft.com/office/powerpoint/2010/main" val="719766799"/>
              </p:ext>
            </p:extLst>
          </p:nvPr>
        </p:nvGraphicFramePr>
        <p:xfrm>
          <a:off x="450471" y="6057900"/>
          <a:ext cx="5992495" cy="544195"/>
        </p:xfrm>
        <a:graphic>
          <a:graphicData uri="http://schemas.openxmlformats.org/drawingml/2006/table">
            <a:tbl>
              <a:tblPr firstRow="1" firstCol="1" bandRow="1"/>
              <a:tblGrid>
                <a:gridCol w="1257300">
                  <a:extLst>
                    <a:ext uri="{9D8B030D-6E8A-4147-A177-3AD203B41FA5}">
                      <a16:colId xmlns:a16="http://schemas.microsoft.com/office/drawing/2014/main" xmlns="" val="984836672"/>
                    </a:ext>
                  </a:extLst>
                </a:gridCol>
                <a:gridCol w="958850">
                  <a:extLst>
                    <a:ext uri="{9D8B030D-6E8A-4147-A177-3AD203B41FA5}">
                      <a16:colId xmlns:a16="http://schemas.microsoft.com/office/drawing/2014/main" xmlns="" val="2638710368"/>
                    </a:ext>
                  </a:extLst>
                </a:gridCol>
                <a:gridCol w="2169795">
                  <a:extLst>
                    <a:ext uri="{9D8B030D-6E8A-4147-A177-3AD203B41FA5}">
                      <a16:colId xmlns:a16="http://schemas.microsoft.com/office/drawing/2014/main" xmlns="" val="3087585024"/>
                    </a:ext>
                  </a:extLst>
                </a:gridCol>
                <a:gridCol w="1606550">
                  <a:extLst>
                    <a:ext uri="{9D8B030D-6E8A-4147-A177-3AD203B41FA5}">
                      <a16:colId xmlns:a16="http://schemas.microsoft.com/office/drawing/2014/main" xmlns="" val="188569630"/>
                    </a:ext>
                  </a:extLst>
                </a:gridCol>
              </a:tblGrid>
              <a:tr h="259080">
                <a:tc>
                  <a:txBody>
                    <a:bodyPr/>
                    <a:lstStyle/>
                    <a:p>
                      <a:pPr algn="ctr"/>
                      <a:r>
                        <a:rPr lang="ru-RU" sz="1100" b="1" kern="100" dirty="0">
                          <a:effectLst/>
                          <a:latin typeface="Times New Roman" panose="02020603050405020304" pitchFamily="18" charset="0"/>
                          <a:ea typeface="Calibri" panose="020F0502020204030204" pitchFamily="34" charset="0"/>
                          <a:cs typeface="Times New Roman" panose="02020603050405020304" pitchFamily="18" charset="0"/>
                        </a:rPr>
                        <a:t>Название опыта</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b="1" kern="100" dirty="0">
                          <a:effectLst/>
                          <a:latin typeface="Times New Roman" panose="02020603050405020304" pitchFamily="18" charset="0"/>
                          <a:ea typeface="Calibri" panose="020F0502020204030204" pitchFamily="34" charset="0"/>
                          <a:cs typeface="Times New Roman" panose="02020603050405020304" pitchFamily="18" charset="0"/>
                        </a:rPr>
                        <a:t>Действия</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b="1" kern="100">
                          <a:effectLst/>
                          <a:latin typeface="Times New Roman" panose="02020603050405020304" pitchFamily="18" charset="0"/>
                          <a:ea typeface="Calibri" panose="020F0502020204030204" pitchFamily="34" charset="0"/>
                          <a:cs typeface="Times New Roman" panose="02020603050405020304" pitchFamily="18" charset="0"/>
                        </a:rPr>
                        <a:t>Наблюдения, рисунки</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b="1" kern="100">
                          <a:effectLst/>
                          <a:latin typeface="Times New Roman" panose="02020603050405020304" pitchFamily="18" charset="0"/>
                          <a:ea typeface="Calibri" panose="020F0502020204030204" pitchFamily="34" charset="0"/>
                          <a:cs typeface="Times New Roman" panose="02020603050405020304" pitchFamily="18" charset="0"/>
                        </a:rPr>
                        <a:t>Выводы</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683376536"/>
                  </a:ext>
                </a:extLst>
              </a:tr>
              <a:tr h="285115">
                <a:tc>
                  <a:txBody>
                    <a:bodyPr/>
                    <a:lstStyle/>
                    <a:p>
                      <a:r>
                        <a:rPr lang="ru-RU" sz="11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kern="1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kern="1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1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313497040"/>
                  </a:ext>
                </a:extLst>
              </a:tr>
            </a:tbl>
          </a:graphicData>
        </a:graphic>
      </p:graphicFrame>
    </p:spTree>
    <p:extLst>
      <p:ext uri="{BB962C8B-B14F-4D97-AF65-F5344CB8AC3E}">
        <p14:creationId xmlns:p14="http://schemas.microsoft.com/office/powerpoint/2010/main" val="1742431548"/>
      </p:ext>
    </p:extLst>
  </p:cSld>
  <p:clrMapOvr>
    <a:masterClrMapping/>
  </p:clrMapOvr>
  <p:transition>
    <p:pull/>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4" y="2646947"/>
            <a:ext cx="10351752" cy="791535"/>
          </a:xfrm>
        </p:spPr>
        <p:txBody>
          <a:bodyPr>
            <a:normAutofit fontScale="90000"/>
          </a:bodyPr>
          <a:lstStyle/>
          <a:p>
            <a:r>
              <a:rPr lang="ru-RU" b="1" dirty="0" smtClean="0">
                <a:effectLst>
                  <a:outerShdw blurRad="38100" dist="38100" dir="2700000" algn="tl">
                    <a:srgbClr val="000000">
                      <a:alpha val="43137"/>
                    </a:srgbClr>
                  </a:outerShdw>
                </a:effectLst>
              </a:rPr>
              <a:t>Итоговая диагностика. Подведение итогов</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idx="1"/>
          </p:nvPr>
        </p:nvSpPr>
        <p:spPr/>
        <p:txBody>
          <a:bodyPr>
            <a:normAutofit/>
          </a:bodyPr>
          <a:lstStyle/>
          <a:p>
            <a:r>
              <a:rPr lang="ru-RU" sz="2800" b="1" dirty="0" smtClean="0"/>
              <a:t>Задания для диагностики усвоения связей</a:t>
            </a:r>
            <a:endParaRPr lang="ru-RU" sz="2800" b="1" dirty="0"/>
          </a:p>
        </p:txBody>
      </p:sp>
    </p:spTree>
    <p:extLst>
      <p:ext uri="{BB962C8B-B14F-4D97-AF65-F5344CB8AC3E}">
        <p14:creationId xmlns:p14="http://schemas.microsoft.com/office/powerpoint/2010/main" val="4010427387"/>
      </p:ext>
    </p:extLst>
  </p:cSld>
  <p:clrMapOvr>
    <a:masterClrMapping/>
  </p:clrMapOvr>
  <p:transition>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3775" y="2138722"/>
            <a:ext cx="10364452" cy="1345624"/>
          </a:xfrm>
        </p:spPr>
        <p:txBody>
          <a:bodyPr/>
          <a:lstStyle/>
          <a:p>
            <a:r>
              <a:rPr lang="ru-RU" b="1" dirty="0" smtClean="0">
                <a:effectLst>
                  <a:outerShdw blurRad="38100" dist="38100" dir="2700000" algn="tl">
                    <a:srgbClr val="000000">
                      <a:alpha val="43137"/>
                    </a:srgbClr>
                  </a:outerShdw>
                </a:effectLst>
              </a:rPr>
              <a:t>Спасибо за внимание</a:t>
            </a:r>
            <a:r>
              <a:rPr lang="en-US" b="1" dirty="0" smtClean="0">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sp>
        <p:nvSpPr>
          <p:cNvPr id="3" name="Текст 2"/>
          <p:cNvSpPr>
            <a:spLocks noGrp="1"/>
          </p:cNvSpPr>
          <p:nvPr>
            <p:ph type="body" sz="half" idx="2"/>
          </p:nvPr>
        </p:nvSpPr>
        <p:spPr>
          <a:xfrm>
            <a:off x="788647" y="3670933"/>
            <a:ext cx="10364452" cy="1140644"/>
          </a:xfrm>
        </p:spPr>
        <p:txBody>
          <a:bodyPr/>
          <a:lstStyle/>
          <a:p>
            <a:r>
              <a:rPr lang="en-US" dirty="0" smtClean="0"/>
              <a:t>kuksova1801@mail.ru</a:t>
            </a:r>
            <a:endParaRPr lang="ru-RU" dirty="0"/>
          </a:p>
        </p:txBody>
      </p:sp>
    </p:spTree>
    <p:extLst>
      <p:ext uri="{BB962C8B-B14F-4D97-AF65-F5344CB8AC3E}">
        <p14:creationId xmlns:p14="http://schemas.microsoft.com/office/powerpoint/2010/main" val="644333860"/>
      </p:ext>
    </p:extLst>
  </p:cSld>
  <p:clrMapOvr>
    <a:masterClrMapping/>
  </p:clrMapOvr>
  <p:transition>
    <p:pull/>
  </p:transition>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Капля</Template>
  <TotalTime>3254</TotalTime>
  <Words>3768</Words>
  <Application>Microsoft Office PowerPoint</Application>
  <PresentationFormat>Широкоэкранный</PresentationFormat>
  <Paragraphs>493</Paragraphs>
  <Slides>49</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49</vt:i4>
      </vt:variant>
    </vt:vector>
  </HeadingPairs>
  <TitlesOfParts>
    <vt:vector size="57" baseType="lpstr">
      <vt:lpstr>Aptos</vt:lpstr>
      <vt:lpstr>Arial</vt:lpstr>
      <vt:lpstr>Calibri</vt:lpstr>
      <vt:lpstr>Symbol</vt:lpstr>
      <vt:lpstr>Times New Roman</vt:lpstr>
      <vt:lpstr>Tw Cen MT</vt:lpstr>
      <vt:lpstr>Wingdings</vt:lpstr>
      <vt:lpstr>Капля</vt:lpstr>
      <vt:lpstr>МАСТЕР-КЛАСС ПО ФОРМИРОВАНИЮ ЕСТЕСТВЕННО-НАУЧНОЙ ФУНКЦИОНАЛЬНОЙ ГРАМОТНОСТИ</vt:lpstr>
      <vt:lpstr>Презентация PowerPoint</vt:lpstr>
      <vt:lpstr>Презентация PowerPoint</vt:lpstr>
      <vt:lpstr>                                                  Жизненная проблемная ситуация к уроку   Семья Громовых оправилась в путешествие на далёкие океанские острова. Перелёт был долгим, более двух суток, с пересадками в нескольких странах и остановкой на ночь.  К концу первых суток, находясь в гостинице, Громовых настигли неожиданные разочарования: у бабушки от долгого перелёта отекли и очень болели ноги; у папы заложило нос, его продуло; внучка в аэропорту съела мороженое, и у неё заболело горло; у мамы воспалилась десна, вдобавок ко всему у дедушки от непривычной пищи расстроился кишечник.   Как поступить семье Громовых в этой патовой жизненной ситуации? В чужой стране, где лекарства в аптеках отпускают только по рецепту местных врачей? Мама подумала: «У себя дома я бы купила в аптеке следующие лекарства: Регидрон для дедушки за 700 руб., Аквамастер спрей для мужа за 400 руб., Аквалор Горло для дочери за 600 руб., Аква Марис Стронг Спрей для себя за 400 руб. и пару упаковок морской соли для бабушки по 200 рублей от отёков ног. За 2500 рублей семья была бы здорова! Но, к сожалению, сейчас это невозможно!»  Мама решила эту проблему, зайдя в супермаркет и потратив 50 центов (45 руб.).  Что мама купила за 50 центов? И почему это решило проблемы?</vt:lpstr>
      <vt:lpstr>Презентация PowerPoint</vt:lpstr>
      <vt:lpstr>Входная диагностика</vt:lpstr>
      <vt:lpstr>Диагностика готовности к пониманию (входная диагностика)</vt:lpstr>
      <vt:lpstr>Диагностика готовности к пониманию (входная диагностика)</vt:lpstr>
      <vt:lpstr>Задание 1: работа с текстом</vt:lpstr>
      <vt:lpstr>Поверхностная логическая переработка (работа с текстом)</vt:lpstr>
      <vt:lpstr>Задание 2: вставка пропущенных слов</vt:lpstr>
      <vt:lpstr>многократная логическая переработка (задания к тексту)</vt:lpstr>
      <vt:lpstr>Диагностика усвоения информации</vt:lpstr>
      <vt:lpstr>Презентация PowerPoint</vt:lpstr>
      <vt:lpstr>Диагностика усвоения информации</vt:lpstr>
      <vt:lpstr>Презентация PowerPoint</vt:lpstr>
      <vt:lpstr>Диагностика усвоения информации</vt:lpstr>
      <vt:lpstr>Презентация PowerPoint</vt:lpstr>
      <vt:lpstr>Диагностика усвоения информации</vt:lpstr>
      <vt:lpstr>Презентация PowerPoint</vt:lpstr>
      <vt:lpstr>Диагностика усвоения информации</vt:lpstr>
      <vt:lpstr>Презентация PowerPoint</vt:lpstr>
      <vt:lpstr>Презентация PowerPoint</vt:lpstr>
      <vt:lpstr>Диагностика усвоения информации</vt:lpstr>
      <vt:lpstr>Презентация PowerPoint</vt:lpstr>
      <vt:lpstr>Презентация PowerPoint</vt:lpstr>
      <vt:lpstr>Диагностика усвоения информации</vt:lpstr>
      <vt:lpstr>Презентация PowerPoint</vt:lpstr>
      <vt:lpstr>Презентация PowerPoint</vt:lpstr>
      <vt:lpstr>Диагностика усвоения информации</vt:lpstr>
      <vt:lpstr>Презентация PowerPoint</vt:lpstr>
      <vt:lpstr>Презентация PowerPoint</vt:lpstr>
      <vt:lpstr>Презентация PowerPoint</vt:lpstr>
      <vt:lpstr>Диагностика усвоения информации</vt:lpstr>
      <vt:lpstr>Презентация PowerPoint</vt:lpstr>
      <vt:lpstr>Диагностика усвоения информации</vt:lpstr>
      <vt:lpstr>Презентация PowerPoint</vt:lpstr>
      <vt:lpstr>Презентация PowerPoint</vt:lpstr>
      <vt:lpstr>Презентация PowerPoint</vt:lpstr>
      <vt:lpstr>Презентация PowerPoint</vt:lpstr>
      <vt:lpstr>Практическая часть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Итоговая диагностика. Подведение итогов</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МАСТЕР-КЛАСС ПО ФОРМИРОВАНИЮ ЕСТЕСТВЕННО-НАУЧНОЙ ФУНКЦИОНАЛЬНОЙ ГРАМОТНОСТИ</dc:title>
  <dc:creator>Галина Кирмасова</dc:creator>
  <cp:lastModifiedBy>16</cp:lastModifiedBy>
  <cp:revision>57</cp:revision>
  <dcterms:created xsi:type="dcterms:W3CDTF">2025-02-23T15:52:15Z</dcterms:created>
  <dcterms:modified xsi:type="dcterms:W3CDTF">2026-05-19T07:54:42Z</dcterms:modified>
</cp:coreProperties>
</file>